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60" r:id="rId1"/>
  </p:sldMasterIdLst>
  <p:notesMasterIdLst>
    <p:notesMasterId r:id="rId45"/>
  </p:notesMasterIdLst>
  <p:sldIdLst>
    <p:sldId id="257" r:id="rId2"/>
    <p:sldId id="388" r:id="rId3"/>
    <p:sldId id="389" r:id="rId4"/>
    <p:sldId id="385" r:id="rId5"/>
    <p:sldId id="420" r:id="rId6"/>
    <p:sldId id="418" r:id="rId7"/>
    <p:sldId id="391" r:id="rId8"/>
    <p:sldId id="419" r:id="rId9"/>
    <p:sldId id="421" r:id="rId10"/>
    <p:sldId id="404" r:id="rId11"/>
    <p:sldId id="434" r:id="rId12"/>
    <p:sldId id="395" r:id="rId13"/>
    <p:sldId id="375" r:id="rId14"/>
    <p:sldId id="429" r:id="rId15"/>
    <p:sldId id="412" r:id="rId16"/>
    <p:sldId id="430" r:id="rId17"/>
    <p:sldId id="376" r:id="rId18"/>
    <p:sldId id="377" r:id="rId19"/>
    <p:sldId id="378" r:id="rId20"/>
    <p:sldId id="379" r:id="rId21"/>
    <p:sldId id="380" r:id="rId22"/>
    <p:sldId id="384" r:id="rId23"/>
    <p:sldId id="425" r:id="rId24"/>
    <p:sldId id="413" r:id="rId25"/>
    <p:sldId id="382" r:id="rId26"/>
    <p:sldId id="387" r:id="rId27"/>
    <p:sldId id="428" r:id="rId28"/>
    <p:sldId id="435" r:id="rId29"/>
    <p:sldId id="436" r:id="rId30"/>
    <p:sldId id="437" r:id="rId31"/>
    <p:sldId id="438" r:id="rId32"/>
    <p:sldId id="439" r:id="rId33"/>
    <p:sldId id="440" r:id="rId34"/>
    <p:sldId id="396" r:id="rId35"/>
    <p:sldId id="410" r:id="rId36"/>
    <p:sldId id="408" r:id="rId37"/>
    <p:sldId id="397" r:id="rId38"/>
    <p:sldId id="398" r:id="rId39"/>
    <p:sldId id="406" r:id="rId40"/>
    <p:sldId id="409" r:id="rId41"/>
    <p:sldId id="407" r:id="rId42"/>
    <p:sldId id="305" r:id="rId43"/>
    <p:sldId id="427" r:id="rId44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7B399"/>
    <a:srgbClr val="191919"/>
    <a:srgbClr val="424E66"/>
    <a:srgbClr val="DEEBE2"/>
    <a:srgbClr val="DFEAE2"/>
    <a:srgbClr val="FFFFFF"/>
    <a:srgbClr val="292929"/>
    <a:srgbClr val="252525"/>
    <a:srgbClr val="FE7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 autoAdjust="0"/>
    <p:restoredTop sz="94433" autoAdjust="0"/>
  </p:normalViewPr>
  <p:slideViewPr>
    <p:cSldViewPr>
      <p:cViewPr varScale="1">
        <p:scale>
          <a:sx n="77" d="100"/>
          <a:sy n="77" d="100"/>
        </p:scale>
        <p:origin x="15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BB0213-97C7-45E4-8063-998DEBCDB0B9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5_1" csCatId="accent5" phldr="1"/>
      <dgm:spPr/>
    </dgm:pt>
    <dgm:pt modelId="{B70D5CF4-4C31-4A58-9EA6-6FD648FE74DD}">
      <dgm:prSet phldrT="[Texto]" custT="1"/>
      <dgm:spPr/>
      <dgm:t>
        <a:bodyPr/>
        <a:lstStyle/>
        <a:p>
          <a:r>
            <a:rPr lang="pt-BR" sz="1600" dirty="0">
              <a:latin typeface="Calibri" pitchFamily="34" charset="0"/>
            </a:rPr>
            <a:t>Entendimento apropriado do </a:t>
          </a:r>
          <a:r>
            <a:rPr lang="pt-BR" sz="1600" b="1" dirty="0">
              <a:latin typeface="Calibri" pitchFamily="34" charset="0"/>
            </a:rPr>
            <a:t>fenômeno natural</a:t>
          </a:r>
        </a:p>
      </dgm:t>
    </dgm:pt>
    <dgm:pt modelId="{DAC8F199-5B8F-4882-9EBD-56F5F8D17CE9}" type="parTrans" cxnId="{1B2081FA-3547-4987-AB8B-10195941B218}">
      <dgm:prSet/>
      <dgm:spPr/>
      <dgm:t>
        <a:bodyPr/>
        <a:lstStyle/>
        <a:p>
          <a:endParaRPr lang="pt-BR" sz="2400">
            <a:latin typeface="Calibri" pitchFamily="34" charset="0"/>
          </a:endParaRPr>
        </a:p>
      </dgm:t>
    </dgm:pt>
    <dgm:pt modelId="{445D6D5A-532E-43E6-B465-1AA36BF1A99A}" type="sibTrans" cxnId="{1B2081FA-3547-4987-AB8B-10195941B218}">
      <dgm:prSet/>
      <dgm:spPr/>
      <dgm:t>
        <a:bodyPr/>
        <a:lstStyle/>
        <a:p>
          <a:endParaRPr lang="pt-BR" sz="2400">
            <a:latin typeface="Calibri" pitchFamily="34" charset="0"/>
          </a:endParaRPr>
        </a:p>
      </dgm:t>
    </dgm:pt>
    <dgm:pt modelId="{5C42324A-B603-4CE6-9D24-64CA91E4DAC9}">
      <dgm:prSet custT="1"/>
      <dgm:spPr/>
      <dgm:t>
        <a:bodyPr/>
        <a:lstStyle/>
        <a:p>
          <a:r>
            <a:rPr lang="pt-BR" sz="1600" dirty="0">
              <a:latin typeface="Calibri" pitchFamily="34" charset="0"/>
            </a:rPr>
            <a:t>Identificação dos </a:t>
          </a:r>
          <a:r>
            <a:rPr lang="pt-BR" sz="1600" b="1" dirty="0">
              <a:latin typeface="Calibri" pitchFamily="34" charset="0"/>
            </a:rPr>
            <a:t>processos informacionais </a:t>
          </a:r>
          <a:r>
            <a:rPr lang="pt-BR" sz="1600" dirty="0">
              <a:latin typeface="Calibri" pitchFamily="34" charset="0"/>
            </a:rPr>
            <a:t>do fenômeno natural</a:t>
          </a:r>
        </a:p>
      </dgm:t>
    </dgm:pt>
    <dgm:pt modelId="{CF5922F3-A0DD-45CC-A7C6-FD097ACEF5B1}" type="parTrans" cxnId="{B60284BD-2195-40A8-8DED-6B9123636532}">
      <dgm:prSet/>
      <dgm:spPr/>
      <dgm:t>
        <a:bodyPr/>
        <a:lstStyle/>
        <a:p>
          <a:endParaRPr lang="pt-BR" sz="2400">
            <a:latin typeface="Calibri" pitchFamily="34" charset="0"/>
          </a:endParaRPr>
        </a:p>
      </dgm:t>
    </dgm:pt>
    <dgm:pt modelId="{E93906AB-F9C7-4888-A675-AD42B76F3CA2}" type="sibTrans" cxnId="{B60284BD-2195-40A8-8DED-6B9123636532}">
      <dgm:prSet/>
      <dgm:spPr/>
      <dgm:t>
        <a:bodyPr/>
        <a:lstStyle/>
        <a:p>
          <a:endParaRPr lang="pt-BR" sz="2400">
            <a:latin typeface="Calibri" pitchFamily="34" charset="0"/>
          </a:endParaRPr>
        </a:p>
      </dgm:t>
    </dgm:pt>
    <dgm:pt modelId="{F13AB486-1074-4785-9862-325EF7073D49}">
      <dgm:prSet custT="1"/>
      <dgm:spPr/>
      <dgm:t>
        <a:bodyPr/>
        <a:lstStyle/>
        <a:p>
          <a:r>
            <a:rPr lang="pt-BR" sz="1600">
              <a:latin typeface="Calibri" pitchFamily="34" charset="0"/>
            </a:rPr>
            <a:t>Formalização do sistema natural como um </a:t>
          </a:r>
          <a:r>
            <a:rPr lang="pt-BR" sz="1600" b="1">
              <a:solidFill>
                <a:schemeClr val="tx1"/>
              </a:solidFill>
              <a:latin typeface="Calibri" pitchFamily="34" charset="0"/>
            </a:rPr>
            <a:t>sistema computacional</a:t>
          </a:r>
          <a:endParaRPr lang="pt-BR" sz="1600" b="1" dirty="0">
            <a:solidFill>
              <a:schemeClr val="tx1"/>
            </a:solidFill>
            <a:latin typeface="Calibri" pitchFamily="34" charset="0"/>
          </a:endParaRPr>
        </a:p>
      </dgm:t>
    </dgm:pt>
    <dgm:pt modelId="{6D5259BF-9616-42F5-B9A7-1E95D3840901}" type="parTrans" cxnId="{AFDF4E4F-C4CF-4B0D-B5B2-E60FA09E0FC7}">
      <dgm:prSet/>
      <dgm:spPr/>
      <dgm:t>
        <a:bodyPr/>
        <a:lstStyle/>
        <a:p>
          <a:endParaRPr lang="pt-BR" sz="2400">
            <a:latin typeface="Calibri" pitchFamily="34" charset="0"/>
          </a:endParaRPr>
        </a:p>
      </dgm:t>
    </dgm:pt>
    <dgm:pt modelId="{52E1B197-C308-4BAC-A241-59547A01138B}" type="sibTrans" cxnId="{AFDF4E4F-C4CF-4B0D-B5B2-E60FA09E0FC7}">
      <dgm:prSet/>
      <dgm:spPr/>
      <dgm:t>
        <a:bodyPr/>
        <a:lstStyle/>
        <a:p>
          <a:endParaRPr lang="pt-BR" sz="2400">
            <a:latin typeface="Calibri" pitchFamily="34" charset="0"/>
          </a:endParaRPr>
        </a:p>
      </dgm:t>
    </dgm:pt>
    <dgm:pt modelId="{0E900768-0E24-4FF4-BB1A-F5D77E8E1BA0}" type="pres">
      <dgm:prSet presAssocID="{0ABB0213-97C7-45E4-8063-998DEBCDB0B9}" presName="Name0" presStyleCnt="0">
        <dgm:presLayoutVars>
          <dgm:dir/>
          <dgm:animOne val="branch"/>
          <dgm:animLvl val="lvl"/>
        </dgm:presLayoutVars>
      </dgm:prSet>
      <dgm:spPr/>
    </dgm:pt>
    <dgm:pt modelId="{CA96D1C4-75AF-4727-A55B-9E42A7BA141C}" type="pres">
      <dgm:prSet presAssocID="{B70D5CF4-4C31-4A58-9EA6-6FD648FE74DD}" presName="chaos" presStyleCnt="0"/>
      <dgm:spPr/>
    </dgm:pt>
    <dgm:pt modelId="{E1199A85-CD5F-4BD0-9EC1-9DF4402A822C}" type="pres">
      <dgm:prSet presAssocID="{B70D5CF4-4C31-4A58-9EA6-6FD648FE74DD}" presName="parTx1" presStyleLbl="revTx" presStyleIdx="0" presStyleCnt="2"/>
      <dgm:spPr/>
    </dgm:pt>
    <dgm:pt modelId="{25E8322C-7A5B-4A48-A4E6-75327D57DAFC}" type="pres">
      <dgm:prSet presAssocID="{B70D5CF4-4C31-4A58-9EA6-6FD648FE74DD}" presName="c1" presStyleLbl="node1" presStyleIdx="0" presStyleCnt="19"/>
      <dgm:spPr/>
    </dgm:pt>
    <dgm:pt modelId="{74BA4474-4FB1-424A-9F6F-87D7CD2A45DE}" type="pres">
      <dgm:prSet presAssocID="{B70D5CF4-4C31-4A58-9EA6-6FD648FE74DD}" presName="c2" presStyleLbl="node1" presStyleIdx="1" presStyleCnt="19"/>
      <dgm:spPr/>
    </dgm:pt>
    <dgm:pt modelId="{8976C7DD-51B3-4A29-B6FE-FA8996C4C26D}" type="pres">
      <dgm:prSet presAssocID="{B70D5CF4-4C31-4A58-9EA6-6FD648FE74DD}" presName="c3" presStyleLbl="node1" presStyleIdx="2" presStyleCnt="19"/>
      <dgm:spPr/>
    </dgm:pt>
    <dgm:pt modelId="{7FB8E5CE-2387-450F-8AB9-E28EC07151FD}" type="pres">
      <dgm:prSet presAssocID="{B70D5CF4-4C31-4A58-9EA6-6FD648FE74DD}" presName="c4" presStyleLbl="node1" presStyleIdx="3" presStyleCnt="19"/>
      <dgm:spPr/>
    </dgm:pt>
    <dgm:pt modelId="{2ACB6B08-2793-4967-B143-6C6AB563493E}" type="pres">
      <dgm:prSet presAssocID="{B70D5CF4-4C31-4A58-9EA6-6FD648FE74DD}" presName="c5" presStyleLbl="node1" presStyleIdx="4" presStyleCnt="19"/>
      <dgm:spPr/>
    </dgm:pt>
    <dgm:pt modelId="{7AD80671-D28F-446F-84C1-0B4B3675FB8B}" type="pres">
      <dgm:prSet presAssocID="{B70D5CF4-4C31-4A58-9EA6-6FD648FE74DD}" presName="c6" presStyleLbl="node1" presStyleIdx="5" presStyleCnt="19"/>
      <dgm:spPr/>
    </dgm:pt>
    <dgm:pt modelId="{89C71721-4C9B-4082-86CC-97C756786079}" type="pres">
      <dgm:prSet presAssocID="{B70D5CF4-4C31-4A58-9EA6-6FD648FE74DD}" presName="c7" presStyleLbl="node1" presStyleIdx="6" presStyleCnt="19"/>
      <dgm:spPr/>
    </dgm:pt>
    <dgm:pt modelId="{A3D6FB88-4F47-497D-8DFA-8F68F1B1FAD5}" type="pres">
      <dgm:prSet presAssocID="{B70D5CF4-4C31-4A58-9EA6-6FD648FE74DD}" presName="c8" presStyleLbl="node1" presStyleIdx="7" presStyleCnt="19"/>
      <dgm:spPr/>
    </dgm:pt>
    <dgm:pt modelId="{85DD28E8-E3B1-4371-9EF9-ABF360CB9EEB}" type="pres">
      <dgm:prSet presAssocID="{B70D5CF4-4C31-4A58-9EA6-6FD648FE74DD}" presName="c9" presStyleLbl="node1" presStyleIdx="8" presStyleCnt="19"/>
      <dgm:spPr/>
    </dgm:pt>
    <dgm:pt modelId="{DD0B57AF-2404-44D4-B062-80AA1F181F08}" type="pres">
      <dgm:prSet presAssocID="{B70D5CF4-4C31-4A58-9EA6-6FD648FE74DD}" presName="c10" presStyleLbl="node1" presStyleIdx="9" presStyleCnt="19"/>
      <dgm:spPr/>
    </dgm:pt>
    <dgm:pt modelId="{69323A53-B87A-4F28-91C2-ECEE490FFC39}" type="pres">
      <dgm:prSet presAssocID="{B70D5CF4-4C31-4A58-9EA6-6FD648FE74DD}" presName="c11" presStyleLbl="node1" presStyleIdx="10" presStyleCnt="19"/>
      <dgm:spPr/>
    </dgm:pt>
    <dgm:pt modelId="{C5C7E93D-410C-4C4F-988A-0560C4EA7399}" type="pres">
      <dgm:prSet presAssocID="{B70D5CF4-4C31-4A58-9EA6-6FD648FE74DD}" presName="c12" presStyleLbl="node1" presStyleIdx="11" presStyleCnt="19"/>
      <dgm:spPr/>
    </dgm:pt>
    <dgm:pt modelId="{875431CD-1D71-4B77-A2EE-6EFDB73C867F}" type="pres">
      <dgm:prSet presAssocID="{B70D5CF4-4C31-4A58-9EA6-6FD648FE74DD}" presName="c13" presStyleLbl="node1" presStyleIdx="12" presStyleCnt="19"/>
      <dgm:spPr/>
    </dgm:pt>
    <dgm:pt modelId="{95D4B38F-BA78-4714-9376-0662287F2943}" type="pres">
      <dgm:prSet presAssocID="{B70D5CF4-4C31-4A58-9EA6-6FD648FE74DD}" presName="c14" presStyleLbl="node1" presStyleIdx="13" presStyleCnt="19"/>
      <dgm:spPr/>
    </dgm:pt>
    <dgm:pt modelId="{CC4DD60B-D8CC-4881-A85E-9D296088EB8F}" type="pres">
      <dgm:prSet presAssocID="{B70D5CF4-4C31-4A58-9EA6-6FD648FE74DD}" presName="c15" presStyleLbl="node1" presStyleIdx="14" presStyleCnt="19"/>
      <dgm:spPr/>
    </dgm:pt>
    <dgm:pt modelId="{AC0BAC81-78D6-4178-828F-A21B203EA959}" type="pres">
      <dgm:prSet presAssocID="{B70D5CF4-4C31-4A58-9EA6-6FD648FE74DD}" presName="c16" presStyleLbl="node1" presStyleIdx="15" presStyleCnt="19"/>
      <dgm:spPr/>
    </dgm:pt>
    <dgm:pt modelId="{7086A7BC-6560-47AB-A435-EC6A3674BFAD}" type="pres">
      <dgm:prSet presAssocID="{B70D5CF4-4C31-4A58-9EA6-6FD648FE74DD}" presName="c17" presStyleLbl="node1" presStyleIdx="16" presStyleCnt="19"/>
      <dgm:spPr/>
    </dgm:pt>
    <dgm:pt modelId="{F38B57C5-24D8-4F37-BFDA-8F1481C4DAB3}" type="pres">
      <dgm:prSet presAssocID="{B70D5CF4-4C31-4A58-9EA6-6FD648FE74DD}" presName="c18" presStyleLbl="node1" presStyleIdx="17" presStyleCnt="19"/>
      <dgm:spPr/>
    </dgm:pt>
    <dgm:pt modelId="{6927E8AB-C302-4593-870E-DB7A053E7A46}" type="pres">
      <dgm:prSet presAssocID="{445D6D5A-532E-43E6-B465-1AA36BF1A99A}" presName="chevronComposite1" presStyleCnt="0"/>
      <dgm:spPr/>
    </dgm:pt>
    <dgm:pt modelId="{93132E5D-4987-4517-A460-E9D9C301B65B}" type="pres">
      <dgm:prSet presAssocID="{445D6D5A-532E-43E6-B465-1AA36BF1A99A}" presName="chevron1" presStyleLbl="sibTrans2D1" presStyleIdx="0" presStyleCnt="2"/>
      <dgm:spPr/>
    </dgm:pt>
    <dgm:pt modelId="{53DA72D3-054B-45CB-8CCA-36C4F3DE254E}" type="pres">
      <dgm:prSet presAssocID="{445D6D5A-532E-43E6-B465-1AA36BF1A99A}" presName="spChevron1" presStyleCnt="0"/>
      <dgm:spPr/>
    </dgm:pt>
    <dgm:pt modelId="{0BC3CBB9-71C5-4F6C-83E1-F9607F4C59A6}" type="pres">
      <dgm:prSet presAssocID="{5C42324A-B603-4CE6-9D24-64CA91E4DAC9}" presName="middle" presStyleCnt="0"/>
      <dgm:spPr/>
    </dgm:pt>
    <dgm:pt modelId="{722950B8-A29A-44ED-851B-BBA69B359677}" type="pres">
      <dgm:prSet presAssocID="{5C42324A-B603-4CE6-9D24-64CA91E4DAC9}" presName="parTxMid" presStyleLbl="revTx" presStyleIdx="1" presStyleCnt="2"/>
      <dgm:spPr/>
    </dgm:pt>
    <dgm:pt modelId="{C1951ABE-4CB4-455C-A79D-C139FD00275D}" type="pres">
      <dgm:prSet presAssocID="{5C42324A-B603-4CE6-9D24-64CA91E4DAC9}" presName="spMid" presStyleCnt="0"/>
      <dgm:spPr/>
    </dgm:pt>
    <dgm:pt modelId="{E4DC0069-ECED-4592-82B9-FA5639DC0E3E}" type="pres">
      <dgm:prSet presAssocID="{E93906AB-F9C7-4888-A675-AD42B76F3CA2}" presName="chevronComposite1" presStyleCnt="0"/>
      <dgm:spPr/>
    </dgm:pt>
    <dgm:pt modelId="{3ED3E322-20B9-42B6-B6C2-20C0B406A79A}" type="pres">
      <dgm:prSet presAssocID="{E93906AB-F9C7-4888-A675-AD42B76F3CA2}" presName="chevron1" presStyleLbl="sibTrans2D1" presStyleIdx="1" presStyleCnt="2"/>
      <dgm:spPr/>
    </dgm:pt>
    <dgm:pt modelId="{66765818-41A0-41C4-B1C8-56EC4C68A643}" type="pres">
      <dgm:prSet presAssocID="{E93906AB-F9C7-4888-A675-AD42B76F3CA2}" presName="spChevron1" presStyleCnt="0"/>
      <dgm:spPr/>
    </dgm:pt>
    <dgm:pt modelId="{3B03FB92-89C8-4F9E-A465-69ABC264AC79}" type="pres">
      <dgm:prSet presAssocID="{F13AB486-1074-4785-9862-325EF7073D49}" presName="last" presStyleCnt="0"/>
      <dgm:spPr/>
    </dgm:pt>
    <dgm:pt modelId="{EFDF2D63-5215-4F02-BB4E-9A7AA3D1E63B}" type="pres">
      <dgm:prSet presAssocID="{F13AB486-1074-4785-9862-325EF7073D49}" presName="circleTx" presStyleLbl="node1" presStyleIdx="18" presStyleCnt="19" custScaleX="125713" custScaleY="123332" custLinFactNeighborX="13011"/>
      <dgm:spPr/>
    </dgm:pt>
    <dgm:pt modelId="{7D498D9E-192E-4485-A6B8-78B6E5FFA3B7}" type="pres">
      <dgm:prSet presAssocID="{F13AB486-1074-4785-9862-325EF7073D49}" presName="spN" presStyleCnt="0"/>
      <dgm:spPr/>
    </dgm:pt>
  </dgm:ptLst>
  <dgm:cxnLst>
    <dgm:cxn modelId="{EB0E8712-DABC-4219-BB6D-FD28C2B5BE39}" type="presOf" srcId="{0ABB0213-97C7-45E4-8063-998DEBCDB0B9}" destId="{0E900768-0E24-4FF4-BB1A-F5D77E8E1BA0}" srcOrd="0" destOrd="0" presId="urn:microsoft.com/office/officeart/2009/3/layout/RandomtoResultProcess"/>
    <dgm:cxn modelId="{505C972D-904B-40A1-81CB-06D7DD8787E8}" type="presOf" srcId="{5C42324A-B603-4CE6-9D24-64CA91E4DAC9}" destId="{722950B8-A29A-44ED-851B-BBA69B359677}" srcOrd="0" destOrd="0" presId="urn:microsoft.com/office/officeart/2009/3/layout/RandomtoResultProcess"/>
    <dgm:cxn modelId="{AFDF4E4F-C4CF-4B0D-B5B2-E60FA09E0FC7}" srcId="{0ABB0213-97C7-45E4-8063-998DEBCDB0B9}" destId="{F13AB486-1074-4785-9862-325EF7073D49}" srcOrd="2" destOrd="0" parTransId="{6D5259BF-9616-42F5-B9A7-1E95D3840901}" sibTransId="{52E1B197-C308-4BAC-A241-59547A01138B}"/>
    <dgm:cxn modelId="{B60284BD-2195-40A8-8DED-6B9123636532}" srcId="{0ABB0213-97C7-45E4-8063-998DEBCDB0B9}" destId="{5C42324A-B603-4CE6-9D24-64CA91E4DAC9}" srcOrd="1" destOrd="0" parTransId="{CF5922F3-A0DD-45CC-A7C6-FD097ACEF5B1}" sibTransId="{E93906AB-F9C7-4888-A675-AD42B76F3CA2}"/>
    <dgm:cxn modelId="{F9E2FFC4-95CB-4521-83FB-D4D6F60DA79B}" type="presOf" srcId="{F13AB486-1074-4785-9862-325EF7073D49}" destId="{EFDF2D63-5215-4F02-BB4E-9A7AA3D1E63B}" srcOrd="0" destOrd="0" presId="urn:microsoft.com/office/officeart/2009/3/layout/RandomtoResultProcess"/>
    <dgm:cxn modelId="{1B2081FA-3547-4987-AB8B-10195941B218}" srcId="{0ABB0213-97C7-45E4-8063-998DEBCDB0B9}" destId="{B70D5CF4-4C31-4A58-9EA6-6FD648FE74DD}" srcOrd="0" destOrd="0" parTransId="{DAC8F199-5B8F-4882-9EBD-56F5F8D17CE9}" sibTransId="{445D6D5A-532E-43E6-B465-1AA36BF1A99A}"/>
    <dgm:cxn modelId="{A9CDC2FA-1E54-48BA-B880-26FC5296DE2E}" type="presOf" srcId="{B70D5CF4-4C31-4A58-9EA6-6FD648FE74DD}" destId="{E1199A85-CD5F-4BD0-9EC1-9DF4402A822C}" srcOrd="0" destOrd="0" presId="urn:microsoft.com/office/officeart/2009/3/layout/RandomtoResultProcess"/>
    <dgm:cxn modelId="{B1896DCC-62DC-4B84-B499-3C462E243BD7}" type="presParOf" srcId="{0E900768-0E24-4FF4-BB1A-F5D77E8E1BA0}" destId="{CA96D1C4-75AF-4727-A55B-9E42A7BA141C}" srcOrd="0" destOrd="0" presId="urn:microsoft.com/office/officeart/2009/3/layout/RandomtoResultProcess"/>
    <dgm:cxn modelId="{04FCC551-8EAE-47F6-B5FB-AFDF5B455F33}" type="presParOf" srcId="{CA96D1C4-75AF-4727-A55B-9E42A7BA141C}" destId="{E1199A85-CD5F-4BD0-9EC1-9DF4402A822C}" srcOrd="0" destOrd="0" presId="urn:microsoft.com/office/officeart/2009/3/layout/RandomtoResultProcess"/>
    <dgm:cxn modelId="{D06E8442-4AA2-49F6-B8FF-DE9205F1E282}" type="presParOf" srcId="{CA96D1C4-75AF-4727-A55B-9E42A7BA141C}" destId="{25E8322C-7A5B-4A48-A4E6-75327D57DAFC}" srcOrd="1" destOrd="0" presId="urn:microsoft.com/office/officeart/2009/3/layout/RandomtoResultProcess"/>
    <dgm:cxn modelId="{EBD4B574-AB80-4D89-82C7-4951FF78707A}" type="presParOf" srcId="{CA96D1C4-75AF-4727-A55B-9E42A7BA141C}" destId="{74BA4474-4FB1-424A-9F6F-87D7CD2A45DE}" srcOrd="2" destOrd="0" presId="urn:microsoft.com/office/officeart/2009/3/layout/RandomtoResultProcess"/>
    <dgm:cxn modelId="{22960DA7-7B9D-4F02-84F4-AF60F6D244F8}" type="presParOf" srcId="{CA96D1C4-75AF-4727-A55B-9E42A7BA141C}" destId="{8976C7DD-51B3-4A29-B6FE-FA8996C4C26D}" srcOrd="3" destOrd="0" presId="urn:microsoft.com/office/officeart/2009/3/layout/RandomtoResultProcess"/>
    <dgm:cxn modelId="{BFCF3D2D-136A-45E1-AFE1-2E6397B1932F}" type="presParOf" srcId="{CA96D1C4-75AF-4727-A55B-9E42A7BA141C}" destId="{7FB8E5CE-2387-450F-8AB9-E28EC07151FD}" srcOrd="4" destOrd="0" presId="urn:microsoft.com/office/officeart/2009/3/layout/RandomtoResultProcess"/>
    <dgm:cxn modelId="{5BF9C671-5F32-44B0-B21B-0A7BC953A8CA}" type="presParOf" srcId="{CA96D1C4-75AF-4727-A55B-9E42A7BA141C}" destId="{2ACB6B08-2793-4967-B143-6C6AB563493E}" srcOrd="5" destOrd="0" presId="urn:microsoft.com/office/officeart/2009/3/layout/RandomtoResultProcess"/>
    <dgm:cxn modelId="{79A2EE4B-FA49-44AC-BDD4-22FD6AD0DEE8}" type="presParOf" srcId="{CA96D1C4-75AF-4727-A55B-9E42A7BA141C}" destId="{7AD80671-D28F-446F-84C1-0B4B3675FB8B}" srcOrd="6" destOrd="0" presId="urn:microsoft.com/office/officeart/2009/3/layout/RandomtoResultProcess"/>
    <dgm:cxn modelId="{BFB1030B-CD63-48F6-A88F-5A4FBA6D777A}" type="presParOf" srcId="{CA96D1C4-75AF-4727-A55B-9E42A7BA141C}" destId="{89C71721-4C9B-4082-86CC-97C756786079}" srcOrd="7" destOrd="0" presId="urn:microsoft.com/office/officeart/2009/3/layout/RandomtoResultProcess"/>
    <dgm:cxn modelId="{8FBAA88F-757A-4880-A312-D6A93B476852}" type="presParOf" srcId="{CA96D1C4-75AF-4727-A55B-9E42A7BA141C}" destId="{A3D6FB88-4F47-497D-8DFA-8F68F1B1FAD5}" srcOrd="8" destOrd="0" presId="urn:microsoft.com/office/officeart/2009/3/layout/RandomtoResultProcess"/>
    <dgm:cxn modelId="{9F57A0FF-FC49-44AD-9524-5275D4723986}" type="presParOf" srcId="{CA96D1C4-75AF-4727-A55B-9E42A7BA141C}" destId="{85DD28E8-E3B1-4371-9EF9-ABF360CB9EEB}" srcOrd="9" destOrd="0" presId="urn:microsoft.com/office/officeart/2009/3/layout/RandomtoResultProcess"/>
    <dgm:cxn modelId="{33138CF3-7BEB-4D1C-9903-8926361E8F7B}" type="presParOf" srcId="{CA96D1C4-75AF-4727-A55B-9E42A7BA141C}" destId="{DD0B57AF-2404-44D4-B062-80AA1F181F08}" srcOrd="10" destOrd="0" presId="urn:microsoft.com/office/officeart/2009/3/layout/RandomtoResultProcess"/>
    <dgm:cxn modelId="{25C90B15-5EE9-43C7-A32D-A6605B686198}" type="presParOf" srcId="{CA96D1C4-75AF-4727-A55B-9E42A7BA141C}" destId="{69323A53-B87A-4F28-91C2-ECEE490FFC39}" srcOrd="11" destOrd="0" presId="urn:microsoft.com/office/officeart/2009/3/layout/RandomtoResultProcess"/>
    <dgm:cxn modelId="{B2306BBC-3272-4C20-A57B-A23C756DBBDC}" type="presParOf" srcId="{CA96D1C4-75AF-4727-A55B-9E42A7BA141C}" destId="{C5C7E93D-410C-4C4F-988A-0560C4EA7399}" srcOrd="12" destOrd="0" presId="urn:microsoft.com/office/officeart/2009/3/layout/RandomtoResultProcess"/>
    <dgm:cxn modelId="{67AD9E79-8173-44B3-B3DF-4A59F6AA8A52}" type="presParOf" srcId="{CA96D1C4-75AF-4727-A55B-9E42A7BA141C}" destId="{875431CD-1D71-4B77-A2EE-6EFDB73C867F}" srcOrd="13" destOrd="0" presId="urn:microsoft.com/office/officeart/2009/3/layout/RandomtoResultProcess"/>
    <dgm:cxn modelId="{DF931187-041E-4346-9355-A110E67D8907}" type="presParOf" srcId="{CA96D1C4-75AF-4727-A55B-9E42A7BA141C}" destId="{95D4B38F-BA78-4714-9376-0662287F2943}" srcOrd="14" destOrd="0" presId="urn:microsoft.com/office/officeart/2009/3/layout/RandomtoResultProcess"/>
    <dgm:cxn modelId="{5094FD81-F842-4A53-9B06-81A57CE55C14}" type="presParOf" srcId="{CA96D1C4-75AF-4727-A55B-9E42A7BA141C}" destId="{CC4DD60B-D8CC-4881-A85E-9D296088EB8F}" srcOrd="15" destOrd="0" presId="urn:microsoft.com/office/officeart/2009/3/layout/RandomtoResultProcess"/>
    <dgm:cxn modelId="{EE23301B-311C-42D3-A431-DC86ECDD5D09}" type="presParOf" srcId="{CA96D1C4-75AF-4727-A55B-9E42A7BA141C}" destId="{AC0BAC81-78D6-4178-828F-A21B203EA959}" srcOrd="16" destOrd="0" presId="urn:microsoft.com/office/officeart/2009/3/layout/RandomtoResultProcess"/>
    <dgm:cxn modelId="{6F051FAC-B05C-4D97-9B14-C67B497EFDC5}" type="presParOf" srcId="{CA96D1C4-75AF-4727-A55B-9E42A7BA141C}" destId="{7086A7BC-6560-47AB-A435-EC6A3674BFAD}" srcOrd="17" destOrd="0" presId="urn:microsoft.com/office/officeart/2009/3/layout/RandomtoResultProcess"/>
    <dgm:cxn modelId="{14567675-0245-4E6E-BF57-8BA641F85B54}" type="presParOf" srcId="{CA96D1C4-75AF-4727-A55B-9E42A7BA141C}" destId="{F38B57C5-24D8-4F37-BFDA-8F1481C4DAB3}" srcOrd="18" destOrd="0" presId="urn:microsoft.com/office/officeart/2009/3/layout/RandomtoResultProcess"/>
    <dgm:cxn modelId="{F3CE200B-CAAF-44E2-B3B4-4C24E59F26D8}" type="presParOf" srcId="{0E900768-0E24-4FF4-BB1A-F5D77E8E1BA0}" destId="{6927E8AB-C302-4593-870E-DB7A053E7A46}" srcOrd="1" destOrd="0" presId="urn:microsoft.com/office/officeart/2009/3/layout/RandomtoResultProcess"/>
    <dgm:cxn modelId="{96C74174-C944-4FD7-A177-9F395CF00FA2}" type="presParOf" srcId="{6927E8AB-C302-4593-870E-DB7A053E7A46}" destId="{93132E5D-4987-4517-A460-E9D9C301B65B}" srcOrd="0" destOrd="0" presId="urn:microsoft.com/office/officeart/2009/3/layout/RandomtoResultProcess"/>
    <dgm:cxn modelId="{64FF4C92-5AC2-4B0F-9E89-C80FFFDD0F4F}" type="presParOf" srcId="{6927E8AB-C302-4593-870E-DB7A053E7A46}" destId="{53DA72D3-054B-45CB-8CCA-36C4F3DE254E}" srcOrd="1" destOrd="0" presId="urn:microsoft.com/office/officeart/2009/3/layout/RandomtoResultProcess"/>
    <dgm:cxn modelId="{7253DE8D-7B8F-4861-BBC5-A01DACADD30B}" type="presParOf" srcId="{0E900768-0E24-4FF4-BB1A-F5D77E8E1BA0}" destId="{0BC3CBB9-71C5-4F6C-83E1-F9607F4C59A6}" srcOrd="2" destOrd="0" presId="urn:microsoft.com/office/officeart/2009/3/layout/RandomtoResultProcess"/>
    <dgm:cxn modelId="{697FE73B-8A66-46C0-BABC-C18869EF2F77}" type="presParOf" srcId="{0BC3CBB9-71C5-4F6C-83E1-F9607F4C59A6}" destId="{722950B8-A29A-44ED-851B-BBA69B359677}" srcOrd="0" destOrd="0" presId="urn:microsoft.com/office/officeart/2009/3/layout/RandomtoResultProcess"/>
    <dgm:cxn modelId="{0C16F47D-CF01-4B76-937D-B80ED3447794}" type="presParOf" srcId="{0BC3CBB9-71C5-4F6C-83E1-F9607F4C59A6}" destId="{C1951ABE-4CB4-455C-A79D-C139FD00275D}" srcOrd="1" destOrd="0" presId="urn:microsoft.com/office/officeart/2009/3/layout/RandomtoResultProcess"/>
    <dgm:cxn modelId="{E6D453B8-1CC5-4790-88E2-7C327A1E6B8B}" type="presParOf" srcId="{0E900768-0E24-4FF4-BB1A-F5D77E8E1BA0}" destId="{E4DC0069-ECED-4592-82B9-FA5639DC0E3E}" srcOrd="3" destOrd="0" presId="urn:microsoft.com/office/officeart/2009/3/layout/RandomtoResultProcess"/>
    <dgm:cxn modelId="{63F6E10F-8ADD-407B-AE1F-DCF5DB1B0BF6}" type="presParOf" srcId="{E4DC0069-ECED-4592-82B9-FA5639DC0E3E}" destId="{3ED3E322-20B9-42B6-B6C2-20C0B406A79A}" srcOrd="0" destOrd="0" presId="urn:microsoft.com/office/officeart/2009/3/layout/RandomtoResultProcess"/>
    <dgm:cxn modelId="{3D0F1A1B-2BFD-475D-BEB2-EABD309B6F1E}" type="presParOf" srcId="{E4DC0069-ECED-4592-82B9-FA5639DC0E3E}" destId="{66765818-41A0-41C4-B1C8-56EC4C68A643}" srcOrd="1" destOrd="0" presId="urn:microsoft.com/office/officeart/2009/3/layout/RandomtoResultProcess"/>
    <dgm:cxn modelId="{8BED4E74-7412-47AD-857F-CB4970C5FE1B}" type="presParOf" srcId="{0E900768-0E24-4FF4-BB1A-F5D77E8E1BA0}" destId="{3B03FB92-89C8-4F9E-A465-69ABC264AC79}" srcOrd="4" destOrd="0" presId="urn:microsoft.com/office/officeart/2009/3/layout/RandomtoResultProcess"/>
    <dgm:cxn modelId="{AAE6686D-92B1-4949-9B78-7C4FF7CEC29D}" type="presParOf" srcId="{3B03FB92-89C8-4F9E-A465-69ABC264AC79}" destId="{EFDF2D63-5215-4F02-BB4E-9A7AA3D1E63B}" srcOrd="0" destOrd="0" presId="urn:microsoft.com/office/officeart/2009/3/layout/RandomtoResultProcess"/>
    <dgm:cxn modelId="{FEB71516-318F-4951-80CB-DF1793D3D277}" type="presParOf" srcId="{3B03FB92-89C8-4F9E-A465-69ABC264AC79}" destId="{7D498D9E-192E-4485-A6B8-78B6E5FFA3B7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99A85-CD5F-4BD0-9EC1-9DF4402A822C}">
      <dsp:nvSpPr>
        <dsp:cNvPr id="0" name=""/>
        <dsp:cNvSpPr/>
      </dsp:nvSpPr>
      <dsp:spPr>
        <a:xfrm>
          <a:off x="586679" y="656690"/>
          <a:ext cx="1820515" cy="59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Calibri" pitchFamily="34" charset="0"/>
            </a:rPr>
            <a:t>Entendimento apropriado do </a:t>
          </a:r>
          <a:r>
            <a:rPr lang="pt-BR" sz="1600" b="1" kern="1200" dirty="0">
              <a:latin typeface="Calibri" pitchFamily="34" charset="0"/>
            </a:rPr>
            <a:t>fenômeno natural</a:t>
          </a:r>
        </a:p>
      </dsp:txBody>
      <dsp:txXfrm>
        <a:off x="586679" y="656690"/>
        <a:ext cx="1820515" cy="599942"/>
      </dsp:txXfrm>
    </dsp:sp>
    <dsp:sp modelId="{25E8322C-7A5B-4A48-A4E6-75327D57DAFC}">
      <dsp:nvSpPr>
        <dsp:cNvPr id="0" name=""/>
        <dsp:cNvSpPr/>
      </dsp:nvSpPr>
      <dsp:spPr>
        <a:xfrm>
          <a:off x="584610" y="474224"/>
          <a:ext cx="144813" cy="1448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A4474-4FB1-424A-9F6F-87D7CD2A45DE}">
      <dsp:nvSpPr>
        <dsp:cNvPr id="0" name=""/>
        <dsp:cNvSpPr/>
      </dsp:nvSpPr>
      <dsp:spPr>
        <a:xfrm>
          <a:off x="685980" y="271485"/>
          <a:ext cx="144813" cy="1448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6C7DD-51B3-4A29-B6FE-FA8996C4C26D}">
      <dsp:nvSpPr>
        <dsp:cNvPr id="0" name=""/>
        <dsp:cNvSpPr/>
      </dsp:nvSpPr>
      <dsp:spPr>
        <a:xfrm>
          <a:off x="929267" y="312033"/>
          <a:ext cx="227564" cy="227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8E5CE-2387-450F-8AB9-E28EC07151FD}">
      <dsp:nvSpPr>
        <dsp:cNvPr id="0" name=""/>
        <dsp:cNvSpPr/>
      </dsp:nvSpPr>
      <dsp:spPr>
        <a:xfrm>
          <a:off x="1132006" y="89020"/>
          <a:ext cx="144813" cy="1448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B6B08-2793-4967-B143-6C6AB563493E}">
      <dsp:nvSpPr>
        <dsp:cNvPr id="0" name=""/>
        <dsp:cNvSpPr/>
      </dsp:nvSpPr>
      <dsp:spPr>
        <a:xfrm>
          <a:off x="1395567" y="7924"/>
          <a:ext cx="144813" cy="1448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80671-D28F-446F-84C1-0B4B3675FB8B}">
      <dsp:nvSpPr>
        <dsp:cNvPr id="0" name=""/>
        <dsp:cNvSpPr/>
      </dsp:nvSpPr>
      <dsp:spPr>
        <a:xfrm>
          <a:off x="1719949" y="149842"/>
          <a:ext cx="144813" cy="1448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71721-4C9B-4082-86CC-97C756786079}">
      <dsp:nvSpPr>
        <dsp:cNvPr id="0" name=""/>
        <dsp:cNvSpPr/>
      </dsp:nvSpPr>
      <dsp:spPr>
        <a:xfrm>
          <a:off x="1922689" y="251211"/>
          <a:ext cx="227564" cy="227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6FB88-4F47-497D-8DFA-8F68F1B1FAD5}">
      <dsp:nvSpPr>
        <dsp:cNvPr id="0" name=""/>
        <dsp:cNvSpPr/>
      </dsp:nvSpPr>
      <dsp:spPr>
        <a:xfrm>
          <a:off x="2206524" y="474224"/>
          <a:ext cx="144813" cy="1448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D28E8-E3B1-4371-9EF9-ABF360CB9EEB}">
      <dsp:nvSpPr>
        <dsp:cNvPr id="0" name=""/>
        <dsp:cNvSpPr/>
      </dsp:nvSpPr>
      <dsp:spPr>
        <a:xfrm>
          <a:off x="2328167" y="697238"/>
          <a:ext cx="144813" cy="1448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B57AF-2404-44D4-B062-80AA1F181F08}">
      <dsp:nvSpPr>
        <dsp:cNvPr id="0" name=""/>
        <dsp:cNvSpPr/>
      </dsp:nvSpPr>
      <dsp:spPr>
        <a:xfrm>
          <a:off x="1273923" y="271485"/>
          <a:ext cx="372378" cy="372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23A53-B87A-4F28-91C2-ECEE490FFC39}">
      <dsp:nvSpPr>
        <dsp:cNvPr id="0" name=""/>
        <dsp:cNvSpPr/>
      </dsp:nvSpPr>
      <dsp:spPr>
        <a:xfrm>
          <a:off x="483240" y="1041894"/>
          <a:ext cx="144813" cy="1448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7E93D-410C-4C4F-988A-0560C4EA7399}">
      <dsp:nvSpPr>
        <dsp:cNvPr id="0" name=""/>
        <dsp:cNvSpPr/>
      </dsp:nvSpPr>
      <dsp:spPr>
        <a:xfrm>
          <a:off x="604884" y="1224360"/>
          <a:ext cx="227564" cy="227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431CD-1D71-4B77-A2EE-6EFDB73C867F}">
      <dsp:nvSpPr>
        <dsp:cNvPr id="0" name=""/>
        <dsp:cNvSpPr/>
      </dsp:nvSpPr>
      <dsp:spPr>
        <a:xfrm>
          <a:off x="908993" y="1386551"/>
          <a:ext cx="331002" cy="3310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B38F-BA78-4714-9376-0662287F2943}">
      <dsp:nvSpPr>
        <dsp:cNvPr id="0" name=""/>
        <dsp:cNvSpPr/>
      </dsp:nvSpPr>
      <dsp:spPr>
        <a:xfrm>
          <a:off x="1334745" y="1650112"/>
          <a:ext cx="144813" cy="1448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DD60B-D8CC-4881-A85E-9D296088EB8F}">
      <dsp:nvSpPr>
        <dsp:cNvPr id="0" name=""/>
        <dsp:cNvSpPr/>
      </dsp:nvSpPr>
      <dsp:spPr>
        <a:xfrm>
          <a:off x="1415841" y="1386551"/>
          <a:ext cx="227564" cy="227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BAC81-78D6-4178-828F-A21B203EA959}">
      <dsp:nvSpPr>
        <dsp:cNvPr id="0" name=""/>
        <dsp:cNvSpPr/>
      </dsp:nvSpPr>
      <dsp:spPr>
        <a:xfrm>
          <a:off x="1618580" y="1670386"/>
          <a:ext cx="144813" cy="1448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6A7BC-6560-47AB-A435-EC6A3674BFAD}">
      <dsp:nvSpPr>
        <dsp:cNvPr id="0" name=""/>
        <dsp:cNvSpPr/>
      </dsp:nvSpPr>
      <dsp:spPr>
        <a:xfrm>
          <a:off x="1801045" y="1346003"/>
          <a:ext cx="331002" cy="3310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B57C5-24D8-4F37-BFDA-8F1481C4DAB3}">
      <dsp:nvSpPr>
        <dsp:cNvPr id="0" name=""/>
        <dsp:cNvSpPr/>
      </dsp:nvSpPr>
      <dsp:spPr>
        <a:xfrm>
          <a:off x="2247071" y="1264907"/>
          <a:ext cx="227564" cy="227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32E5D-4987-4517-A460-E9D9C301B65B}">
      <dsp:nvSpPr>
        <dsp:cNvPr id="0" name=""/>
        <dsp:cNvSpPr/>
      </dsp:nvSpPr>
      <dsp:spPr>
        <a:xfrm>
          <a:off x="2474636" y="311696"/>
          <a:ext cx="668324" cy="1275903"/>
        </a:xfrm>
        <a:prstGeom prst="chevron">
          <a:avLst>
            <a:gd name="adj" fmla="val 6231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950B8-A29A-44ED-851B-BBA69B359677}">
      <dsp:nvSpPr>
        <dsp:cNvPr id="0" name=""/>
        <dsp:cNvSpPr/>
      </dsp:nvSpPr>
      <dsp:spPr>
        <a:xfrm>
          <a:off x="3142960" y="312316"/>
          <a:ext cx="1822702" cy="1275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Calibri" pitchFamily="34" charset="0"/>
            </a:rPr>
            <a:t>Identificação dos </a:t>
          </a:r>
          <a:r>
            <a:rPr lang="pt-BR" sz="1600" b="1" kern="1200" dirty="0">
              <a:latin typeface="Calibri" pitchFamily="34" charset="0"/>
            </a:rPr>
            <a:t>processos informacionais </a:t>
          </a:r>
          <a:r>
            <a:rPr lang="pt-BR" sz="1600" kern="1200" dirty="0">
              <a:latin typeface="Calibri" pitchFamily="34" charset="0"/>
            </a:rPr>
            <a:t>do fenômeno natural</a:t>
          </a:r>
        </a:p>
      </dsp:txBody>
      <dsp:txXfrm>
        <a:off x="3142960" y="312316"/>
        <a:ext cx="1822702" cy="1275891"/>
      </dsp:txXfrm>
    </dsp:sp>
    <dsp:sp modelId="{3ED3E322-20B9-42B6-B6C2-20C0B406A79A}">
      <dsp:nvSpPr>
        <dsp:cNvPr id="0" name=""/>
        <dsp:cNvSpPr/>
      </dsp:nvSpPr>
      <dsp:spPr>
        <a:xfrm>
          <a:off x="4965663" y="311696"/>
          <a:ext cx="668324" cy="1275903"/>
        </a:xfrm>
        <a:prstGeom prst="chevron">
          <a:avLst>
            <a:gd name="adj" fmla="val 6231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F2D63-5215-4F02-BB4E-9A7AA3D1E63B}">
      <dsp:nvSpPr>
        <dsp:cNvPr id="0" name=""/>
        <dsp:cNvSpPr/>
      </dsp:nvSpPr>
      <dsp:spPr>
        <a:xfrm>
          <a:off x="5835566" y="25512"/>
          <a:ext cx="1947667" cy="19107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latin typeface="Calibri" pitchFamily="34" charset="0"/>
            </a:rPr>
            <a:t>Formalização do sistema natural como um </a:t>
          </a:r>
          <a:r>
            <a:rPr lang="pt-BR" sz="1600" b="1" kern="1200">
              <a:solidFill>
                <a:schemeClr val="tx1"/>
              </a:solidFill>
              <a:latin typeface="Calibri" pitchFamily="34" charset="0"/>
            </a:rPr>
            <a:t>sistema computacional</a:t>
          </a:r>
          <a:endParaRPr lang="pt-BR" sz="1600" b="1" kern="1200" dirty="0">
            <a:solidFill>
              <a:schemeClr val="tx1"/>
            </a:solidFill>
            <a:latin typeface="Calibri" pitchFamily="34" charset="0"/>
          </a:endParaRPr>
        </a:p>
      </dsp:txBody>
      <dsp:txXfrm>
        <a:off x="6120795" y="305339"/>
        <a:ext cx="1377209" cy="1351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9716FC-93A6-4D86-8A82-4A929F1962EF}" type="datetimeFigureOut">
              <a:rPr lang="pt-BR"/>
              <a:pPr>
                <a:defRPr/>
              </a:pPr>
              <a:t>18/06/2019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DF5464-EF1D-4262-B69B-7D7B797293A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601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50180" name="Espaço Reservado para Rodapé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/>
          </a:p>
        </p:txBody>
      </p:sp>
      <p:sp>
        <p:nvSpPr>
          <p:cNvPr id="50181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530518-4574-4D40-9741-ADC287251870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pt-BR"/>
          </a:p>
        </p:txBody>
      </p:sp>
      <p:sp>
        <p:nvSpPr>
          <p:cNvPr id="50182" name="Espaço Reservado para Cabeçalho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/>
              <a:t>Sistemas Imunológicos Artificiais</a:t>
            </a:r>
          </a:p>
        </p:txBody>
      </p:sp>
    </p:spTree>
    <p:extLst>
      <p:ext uri="{BB962C8B-B14F-4D97-AF65-F5344CB8AC3E}">
        <p14:creationId xmlns:p14="http://schemas.microsoft.com/office/powerpoint/2010/main" val="295168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87044" name="Espaço Reservado para Rodapé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/>
          </a:p>
        </p:txBody>
      </p:sp>
      <p:sp>
        <p:nvSpPr>
          <p:cNvPr id="87045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06CAE5-F237-432C-B437-894895A2E83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pt-BR"/>
          </a:p>
        </p:txBody>
      </p:sp>
      <p:sp>
        <p:nvSpPr>
          <p:cNvPr id="87046" name="Espaço Reservado para Cabeçalho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/>
              <a:t>Sistemas Imunológicos Artificiais</a:t>
            </a:r>
          </a:p>
        </p:txBody>
      </p:sp>
    </p:spTree>
    <p:extLst>
      <p:ext uri="{BB962C8B-B14F-4D97-AF65-F5344CB8AC3E}">
        <p14:creationId xmlns:p14="http://schemas.microsoft.com/office/powerpoint/2010/main" val="1104774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2700" y="6381328"/>
            <a:ext cx="9146699" cy="478656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3779912" y="1988840"/>
            <a:ext cx="4847765" cy="1470025"/>
          </a:xfrm>
          <a:effectLst/>
        </p:spPr>
        <p:txBody>
          <a:bodyPr anchor="ctr"/>
          <a:lstStyle>
            <a:lvl1pPr algn="ctr">
              <a:defRPr lang="en-US" b="1" strike="noStrike" cap="none" spc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rebuchet MS" pitchFamily="34" charset="0"/>
                <a:cs typeface="Traditional Arabic" pitchFamily="18" charset="-7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7332D-0D75-480A-A767-17E865754B27}" type="datetime1">
              <a:rPr lang="pt-BR"/>
              <a:pPr>
                <a:defRPr/>
              </a:pPr>
              <a:t>18/06/2019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692DC-D8E1-4548-A8A9-7BB5D20D5B3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A72E-2C35-45A5-9456-45E9C62B223F}" type="datetime1">
              <a:rPr lang="pt-BR"/>
              <a:pPr>
                <a:defRPr/>
              </a:pPr>
              <a:t>18/06/2019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AAF9-0983-41FE-8ED7-C20DC9FE359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with text only">
  <p:cSld name="Page with text 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410150" y="1656861"/>
            <a:ext cx="8405700" cy="4680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Tx/>
              <a:buSzPts val="1800"/>
              <a:buChar char="•"/>
              <a:defRPr>
                <a:solidFill>
                  <a:schemeClr val="tx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Char char="–"/>
              <a:defRPr>
                <a:solidFill>
                  <a:srgbClr val="D9D9D9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>
                <a:solidFill>
                  <a:srgbClr val="D9D9D9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»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87900" y="520840"/>
            <a:ext cx="896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chemeClr val="tx2"/>
                </a:solidFill>
                <a:latin typeface="Lato" panose="020B0604020202020204" charset="0"/>
                <a:ea typeface="Roboto Condensed"/>
                <a:cs typeface="Lato" panose="020B0604020202020204" charset="0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/>
            </a:lvl9pPr>
          </a:lstStyle>
          <a:p>
            <a:endParaRPr dirty="0"/>
          </a:p>
        </p:txBody>
      </p:sp>
      <p:cxnSp>
        <p:nvCxnSpPr>
          <p:cNvPr id="5" name="Shape 169">
            <a:extLst>
              <a:ext uri="{FF2B5EF4-FFF2-40B4-BE49-F238E27FC236}">
                <a16:creationId xmlns:a16="http://schemas.microsoft.com/office/drawing/2014/main" id="{6C02A3DD-9A30-46BA-A898-B221EFA88F65}"/>
              </a:ext>
            </a:extLst>
          </p:cNvPr>
          <p:cNvCxnSpPr/>
          <p:nvPr userDrawn="1"/>
        </p:nvCxnSpPr>
        <p:spPr>
          <a:xfrm>
            <a:off x="4114775" y="1337935"/>
            <a:ext cx="914400" cy="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" name="Shape 103">
            <a:extLst>
              <a:ext uri="{FF2B5EF4-FFF2-40B4-BE49-F238E27FC236}">
                <a16:creationId xmlns:a16="http://schemas.microsoft.com/office/drawing/2014/main" id="{3A901F4D-B09D-4D24-9EA2-0E19015F24E2}"/>
              </a:ext>
            </a:extLst>
          </p:cNvPr>
          <p:cNvSpPr/>
          <p:nvPr userDrawn="1"/>
        </p:nvSpPr>
        <p:spPr>
          <a:xfrm>
            <a:off x="8769439" y="6423116"/>
            <a:ext cx="261900" cy="34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04">
            <a:extLst>
              <a:ext uri="{FF2B5EF4-FFF2-40B4-BE49-F238E27FC236}">
                <a16:creationId xmlns:a16="http://schemas.microsoft.com/office/drawing/2014/main" id="{050AF202-B37A-4324-9EF2-08365CDF29D3}"/>
              </a:ext>
            </a:extLst>
          </p:cNvPr>
          <p:cNvSpPr txBox="1"/>
          <p:nvPr userDrawn="1"/>
        </p:nvSpPr>
        <p:spPr>
          <a:xfrm>
            <a:off x="8786101" y="6502483"/>
            <a:ext cx="219000" cy="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Lato"/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379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940966"/>
          </a:xfrm>
        </p:spPr>
        <p:txBody>
          <a:bodyPr/>
          <a:lstStyle>
            <a:lvl1pPr algn="ctr">
              <a:defRPr sz="3600" b="1" i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251520" y="1340768"/>
            <a:ext cx="8640960" cy="4909646"/>
          </a:xfr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defRPr sz="2400">
                <a:latin typeface="Calibri Light" panose="020F0302020204030204" pitchFamily="34" charset="0"/>
              </a:defRPr>
            </a:lvl1pPr>
            <a:lvl2pPr>
              <a:defRPr sz="2000">
                <a:latin typeface="Calibri Light" pitchFamily="34" charset="0"/>
              </a:defRPr>
            </a:lvl2pPr>
            <a:lvl3pPr>
              <a:defRPr sz="1800">
                <a:latin typeface="Calibri Light" pitchFamily="34" charset="0"/>
              </a:defRPr>
            </a:lvl3pPr>
            <a:lvl4pPr>
              <a:defRPr sz="1800">
                <a:latin typeface="Calibri Light" pitchFamily="34" charset="0"/>
              </a:defRPr>
            </a:lvl4pPr>
            <a:lvl5pPr>
              <a:defRPr sz="1800">
                <a:latin typeface="Calibri Light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251520" y="1196752"/>
            <a:ext cx="8541499" cy="0"/>
          </a:xfrm>
          <a:prstGeom prst="line">
            <a:avLst/>
          </a:prstGeom>
          <a:ln w="28575">
            <a:solidFill>
              <a:srgbClr val="EC5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etângulo de cantos arredondados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9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A3FF5-9E97-4172-8D74-55A86EDD53DF}" type="datetime1">
              <a:rPr lang="pt-BR"/>
              <a:pPr>
                <a:defRPr/>
              </a:pPr>
              <a:t>18/06/2019</a:t>
            </a:fld>
            <a:endParaRPr lang="pt-BR"/>
          </a:p>
        </p:txBody>
      </p:sp>
      <p:sp>
        <p:nvSpPr>
          <p:cNvPr id="10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A16CD-4382-42BE-891A-E8BA11668A4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5CB8B-4ADF-42E5-ADD1-EB914C7C51C0}" type="datetime1">
              <a:rPr lang="pt-BR"/>
              <a:pPr>
                <a:defRPr/>
              </a:pPr>
              <a:t>18/06/2019</a:t>
            </a:fld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1610-E012-4E57-97F8-99AD254A5A9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3C45-0C8D-49F0-813D-9D3C8C5580F5}" type="datetime1">
              <a:rPr lang="pt-BR"/>
              <a:pPr>
                <a:defRPr/>
              </a:pPr>
              <a:t>18/06/2019</a:t>
            </a:fld>
            <a:endParaRPr lang="pt-BR"/>
          </a:p>
        </p:txBody>
      </p:sp>
      <p:sp>
        <p:nvSpPr>
          <p:cNvPr id="8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8B72-CFDB-4A3F-BAE6-B870CB4DEA0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C1049-9DEE-4415-95FD-FB9B982D6420}" type="datetime1">
              <a:rPr lang="pt-BR"/>
              <a:pPr>
                <a:defRPr/>
              </a:pPr>
              <a:t>18/06/2019</a:t>
            </a:fld>
            <a:endParaRPr lang="pt-BR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BBD2E-B988-4805-803C-7D3CE27A6C3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A8C33-8187-4A33-A558-8A4A8F546F71}" type="datetime1">
              <a:rPr lang="pt-BR"/>
              <a:pPr>
                <a:defRPr/>
              </a:pPr>
              <a:t>18/06/2019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2104C-6C80-4799-8C6A-C0765871EF7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tângulo de cantos arredondados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FD8EC-4C4C-470D-9D48-68AEC3A3B71F}" type="datetime1">
              <a:rPr lang="pt-BR"/>
              <a:pPr>
                <a:defRPr/>
              </a:pPr>
              <a:t>18/06/2019</a:t>
            </a:fld>
            <a:endParaRPr lang="pt-BR"/>
          </a:p>
        </p:txBody>
      </p:sp>
      <p:sp>
        <p:nvSpPr>
          <p:cNvPr id="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C9790-0216-4496-B188-77C2268EED1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8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760A3-1090-48C1-BD45-58206CEB9EAC}" type="datetime1">
              <a:rPr lang="pt-BR"/>
              <a:pPr>
                <a:defRPr/>
              </a:pPr>
              <a:t>18/06/2019</a:t>
            </a:fld>
            <a:endParaRPr lang="pt-BR"/>
          </a:p>
        </p:txBody>
      </p:sp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A8030-FBB0-4815-ABBE-B442CCA3CD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29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8DCFE1C-BC2A-4342-A24A-BB4BAB6ABFB9}" type="datetime1">
              <a:rPr lang="pt-BR"/>
              <a:pPr>
                <a:defRPr/>
              </a:pPr>
              <a:t>18/06/2019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06E8B2EE-5D6A-4A1C-8440-2D6EEE755B4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  <p:sldLayoutId id="214748370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7AAAA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YGLZXEwRVc" TargetMode="External"/><Relationship Id="rId2" Type="http://schemas.openxmlformats.org/officeDocument/2006/relationships/hyperlink" Target="https://www.youtube.com/watch?v=xvN9Ri1Gmu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MdHDHEuOUE" TargetMode="External"/><Relationship Id="rId5" Type="http://schemas.openxmlformats.org/officeDocument/2006/relationships/hyperlink" Target="https://www.ted.com/talks/heather_barnett_what_humans_can_learn_from_semi_intelligent_slime_1" TargetMode="External"/><Relationship Id="rId4" Type="http://schemas.openxmlformats.org/officeDocument/2006/relationships/hyperlink" Target="https://www.youtube.com/watch?v=r53XH3pFKG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.com/news/17-year-old-builds-neural-network-capable-of-detecting-breast-cancer-1505223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world.com/article/2976921/emerging-technology/advanced-pedestrian-detection-is-here-it-is-very-useful-and-makes-me-nervous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p.br/agen/bols/2004/rede1449.htm#primdestaq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theguardian.com/technology/2015/jun/18/google-image-recognition-neural-network-androids-dream-electric-shee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ilymail.co.uk/sciencetech/article-3214634/The-algorithm-learn-copy-artist-Neural-network-recreate-snaps-style-Van-Gogh-Picasso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renatomaia.ne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51040" y="836712"/>
            <a:ext cx="75847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200" b="1" dirty="0">
                <a:latin typeface="Calibri" pitchFamily="34" charset="0"/>
              </a:rPr>
              <a:t>Redes Neurais:</a:t>
            </a:r>
          </a:p>
          <a:p>
            <a:pPr algn="ctr"/>
            <a:r>
              <a:rPr lang="pt-BR" sz="3200" dirty="0" err="1">
                <a:latin typeface="Calibri" pitchFamily="34" charset="0"/>
              </a:rPr>
              <a:t>Bioinspirações</a:t>
            </a:r>
            <a:r>
              <a:rPr lang="pt-BR" sz="3200" dirty="0">
                <a:latin typeface="Calibri" pitchFamily="34" charset="0"/>
              </a:rPr>
              <a:t>, uma tendência tecnológica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9039" y="276453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FF3300"/>
                </a:solidFill>
                <a:latin typeface="Calibri" pitchFamily="34" charset="0"/>
              </a:rPr>
              <a:t>MSc</a:t>
            </a:r>
            <a:r>
              <a:rPr lang="pt-BR" sz="2400" dirty="0">
                <a:solidFill>
                  <a:srgbClr val="FF3300"/>
                </a:solidFill>
                <a:latin typeface="Calibri" pitchFamily="34" charset="0"/>
              </a:rPr>
              <a:t>. José Ahirton Batista Lopes Filho</a:t>
            </a:r>
          </a:p>
        </p:txBody>
      </p:sp>
      <p:sp>
        <p:nvSpPr>
          <p:cNvPr id="8" name="Subtítulo 2"/>
          <p:cNvSpPr txBox="1">
            <a:spLocks/>
          </p:cNvSpPr>
          <p:nvPr/>
        </p:nvSpPr>
        <p:spPr bwMode="auto">
          <a:xfrm>
            <a:off x="142875" y="6453336"/>
            <a:ext cx="9001125" cy="40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São Paulo, 18 de junho de 2019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A0D011-80D6-4C66-A76F-676428B0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87" y="3897398"/>
            <a:ext cx="5792425" cy="21238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avila\AppData\Local\Microsoft\Windows\Temporary Internet Files\Content.IE5\Z4C8J1TE\MC90039819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69" y="5089760"/>
            <a:ext cx="1172755" cy="136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Futuro da Computação Natural</a:t>
            </a:r>
          </a:p>
        </p:txBody>
      </p:sp>
      <p:sp>
        <p:nvSpPr>
          <p:cNvPr id="9219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pt-BR" sz="2400" b="1" dirty="0"/>
              <a:t>Repensar</a:t>
            </a:r>
            <a:r>
              <a:rPr lang="pt-BR" sz="2400" dirty="0"/>
              <a:t> (e provavelmente redefinir) a Computação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pt-BR" sz="2400" dirty="0"/>
              <a:t>Uma nova forma de </a:t>
            </a:r>
            <a:r>
              <a:rPr lang="pt-BR" sz="2400" b="1" dirty="0"/>
              <a:t>interagir</a:t>
            </a:r>
            <a:r>
              <a:rPr lang="pt-BR" sz="2400" dirty="0"/>
              <a:t> e </a:t>
            </a:r>
            <a:r>
              <a:rPr lang="pt-BR" sz="2400" b="1" dirty="0"/>
              <a:t>utilizar</a:t>
            </a:r>
            <a:r>
              <a:rPr lang="pt-BR" sz="2400" dirty="0"/>
              <a:t> a Natureza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442642" y="25667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9231" name="CaixaDeTexto 9230"/>
          <p:cNvSpPr txBox="1"/>
          <p:nvPr/>
        </p:nvSpPr>
        <p:spPr>
          <a:xfrm>
            <a:off x="1064536" y="455284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Futura Bk BT" pitchFamily="34" charset="0"/>
              </a:rPr>
              <a:t>Química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1981570" y="63653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Futura Bk BT" pitchFamily="34" charset="0"/>
              </a:rPr>
              <a:t>Biologia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6008109" y="638030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Futura Bk BT" pitchFamily="34" charset="0"/>
              </a:rPr>
              <a:t>Física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6527153" y="4528602"/>
            <a:ext cx="211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Futura Bk BT" pitchFamily="34" charset="0"/>
              </a:rPr>
              <a:t>Ciência da Computação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627373" y="3596289"/>
            <a:ext cx="663307" cy="38348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3358671" y="2577273"/>
            <a:ext cx="2160240" cy="2160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Futura Bk BT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393713" y="3241894"/>
            <a:ext cx="2090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Futura Bk BT" pitchFamily="34" charset="0"/>
              </a:rPr>
              <a:t>Computação</a:t>
            </a:r>
          </a:p>
          <a:p>
            <a:pPr algn="ctr"/>
            <a:r>
              <a:rPr lang="pt-B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Futura Bk BT" pitchFamily="34" charset="0"/>
              </a:rPr>
              <a:t>Natural</a:t>
            </a:r>
          </a:p>
        </p:txBody>
      </p:sp>
      <p:sp>
        <p:nvSpPr>
          <p:cNvPr id="24" name="Seta para a direita 23"/>
          <p:cNvSpPr/>
          <p:nvPr/>
        </p:nvSpPr>
        <p:spPr>
          <a:xfrm rot="19162303">
            <a:off x="3032731" y="4603973"/>
            <a:ext cx="663307" cy="38348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a direita 24"/>
          <p:cNvSpPr/>
          <p:nvPr/>
        </p:nvSpPr>
        <p:spPr>
          <a:xfrm rot="13338904">
            <a:off x="5152216" y="4603974"/>
            <a:ext cx="663307" cy="38348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0800000">
            <a:off x="5652121" y="3465652"/>
            <a:ext cx="663307" cy="38348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C:\Users\Davila\AppData\Local\Microsoft\Windows\Temporary Internet Files\Content.IE5\Z4C8J1TE\MC900239707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07" y="3156812"/>
            <a:ext cx="1313761" cy="130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vila\AppData\Local\Microsoft\Windows\Temporary Internet Files\Content.IE5\K15A0C1D\MC90028713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5206961"/>
            <a:ext cx="1149965" cy="127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avila\AppData\Local\Microsoft\Windows\Temporary Internet Files\Content.IE5\K15A0C1D\MC900240195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80" y="2928371"/>
            <a:ext cx="1534747" cy="149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56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Tendências Tecnológicas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Flying robots, the builders of tomorrow</a:t>
            </a:r>
            <a:endParaRPr lang="en-US" dirty="0"/>
          </a:p>
          <a:p>
            <a:r>
              <a:rPr lang="en-US" dirty="0">
                <a:hlinkClick r:id="rId3"/>
              </a:rPr>
              <a:t>Festo Robotic Seagull</a:t>
            </a:r>
            <a:endParaRPr lang="en-US" dirty="0"/>
          </a:p>
          <a:p>
            <a:r>
              <a:rPr lang="en-US" dirty="0">
                <a:hlinkClick r:id="rId4"/>
              </a:rPr>
              <a:t>What Will You Do With Watson</a:t>
            </a:r>
            <a:endParaRPr lang="en-US" dirty="0"/>
          </a:p>
          <a:p>
            <a:r>
              <a:rPr lang="en-US" dirty="0">
                <a:hlinkClick r:id="rId5"/>
              </a:rPr>
              <a:t>Semi-Intelligent Slime</a:t>
            </a:r>
            <a:endParaRPr lang="en-US" dirty="0"/>
          </a:p>
          <a:p>
            <a:r>
              <a:rPr lang="en-US" dirty="0">
                <a:hlinkClick r:id="rId6"/>
              </a:rPr>
              <a:t>Google and NASA's Quantum Artificial Intelligence Lab</a:t>
            </a:r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015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2146391"/>
            <a:ext cx="7272808" cy="1440160"/>
          </a:xfrm>
        </p:spPr>
        <p:txBody>
          <a:bodyPr/>
          <a:lstStyle/>
          <a:p>
            <a:r>
              <a:rPr lang="pt-BR" dirty="0"/>
              <a:t>AS REDES NEURAIS ARTIFICAIS</a:t>
            </a:r>
            <a:br>
              <a:rPr lang="pt-BR" dirty="0"/>
            </a:br>
            <a:br>
              <a:rPr lang="pt-BR" dirty="0"/>
            </a:br>
            <a:r>
              <a:rPr lang="pt-BR" sz="2400" b="0" dirty="0">
                <a:latin typeface="Calibri Light" panose="020F0302020204030204" pitchFamily="34" charset="0"/>
              </a:rPr>
              <a:t>Uma Visão Geral e suas Aplicações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468" y="4013648"/>
            <a:ext cx="2906631" cy="202426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30683" r="35753"/>
          <a:stretch/>
        </p:blipFill>
        <p:spPr>
          <a:xfrm>
            <a:off x="6252248" y="4016097"/>
            <a:ext cx="2880320" cy="204632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t="14962"/>
          <a:stretch/>
        </p:blipFill>
        <p:spPr>
          <a:xfrm>
            <a:off x="1" y="4005064"/>
            <a:ext cx="1949158" cy="204632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r="24242" b="14464"/>
          <a:stretch/>
        </p:blipFill>
        <p:spPr>
          <a:xfrm>
            <a:off x="1763689" y="4005065"/>
            <a:ext cx="1800199" cy="20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0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t-BR" sz="3200" dirty="0"/>
              <a:t>A </a:t>
            </a:r>
            <a:r>
              <a:rPr lang="pt-BR" sz="3200" b="1" dirty="0">
                <a:solidFill>
                  <a:srgbClr val="FF0000"/>
                </a:solidFill>
              </a:rPr>
              <a:t>mente humana</a:t>
            </a:r>
            <a:r>
              <a:rPr lang="pt-BR" sz="3200" dirty="0"/>
              <a:t>, diferente dos </a:t>
            </a:r>
            <a:r>
              <a:rPr lang="pt-BR" sz="3200" b="1" dirty="0">
                <a:solidFill>
                  <a:srgbClr val="FF0000"/>
                </a:solidFill>
              </a:rPr>
              <a:t>computadores digitais</a:t>
            </a:r>
            <a:r>
              <a:rPr lang="pt-BR" sz="3200" dirty="0"/>
              <a:t>, possui uma habilidade notável para processar e armazenar </a:t>
            </a:r>
            <a:r>
              <a:rPr lang="pt-BR" sz="3200" b="1" dirty="0">
                <a:solidFill>
                  <a:srgbClr val="FF0000"/>
                </a:solidFill>
              </a:rPr>
              <a:t>informação imprecisa</a:t>
            </a:r>
            <a:r>
              <a:rPr lang="pt-BR" sz="3200" dirty="0"/>
              <a:t>, </a:t>
            </a:r>
            <a:r>
              <a:rPr lang="pt-BR" sz="3200" b="1" dirty="0">
                <a:solidFill>
                  <a:srgbClr val="FF0000"/>
                </a:solidFill>
              </a:rPr>
              <a:t>parcial</a:t>
            </a:r>
            <a:r>
              <a:rPr lang="pt-BR" sz="3200" dirty="0"/>
              <a:t>, </a:t>
            </a:r>
            <a:r>
              <a:rPr lang="pt-BR" sz="3200" b="1" dirty="0">
                <a:solidFill>
                  <a:srgbClr val="FF0000"/>
                </a:solidFill>
              </a:rPr>
              <a:t>ambígua</a:t>
            </a:r>
            <a:r>
              <a:rPr lang="pt-BR" sz="3200" dirty="0"/>
              <a:t> e </a:t>
            </a:r>
            <a:r>
              <a:rPr lang="pt-BR" sz="3200" b="1" dirty="0">
                <a:solidFill>
                  <a:srgbClr val="FF0000"/>
                </a:solidFill>
              </a:rPr>
              <a:t>pouco estruturada</a:t>
            </a:r>
            <a:r>
              <a:rPr lang="pt-B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091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 Básica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t-BR" sz="3200" dirty="0"/>
              <a:t>O cérebro é capaz de </a:t>
            </a:r>
            <a:r>
              <a:rPr lang="pt-BR" sz="3200" b="1" dirty="0">
                <a:solidFill>
                  <a:srgbClr val="FF0000"/>
                </a:solidFill>
              </a:rPr>
              <a:t>perceber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/>
              <a:t>regularidades no meio </a:t>
            </a:r>
            <a:r>
              <a:rPr lang="pt-BR" sz="3200" b="1" dirty="0">
                <a:solidFill>
                  <a:srgbClr val="FF0000"/>
                </a:solidFill>
              </a:rPr>
              <a:t>e gerar abstrações </a:t>
            </a:r>
            <a:r>
              <a:rPr lang="pt-BR" sz="3200" dirty="0"/>
              <a:t>que capturam a estrutura destas regularidades, possibilitando a predição de </a:t>
            </a:r>
            <a:r>
              <a:rPr lang="pt-BR" sz="3200" b="1" dirty="0">
                <a:solidFill>
                  <a:srgbClr val="FF0000"/>
                </a:solidFill>
              </a:rPr>
              <a:t>observações futuras </a:t>
            </a:r>
            <a:r>
              <a:rPr lang="pt-BR" sz="3200" dirty="0"/>
              <a:t>e o </a:t>
            </a:r>
            <a:r>
              <a:rPr lang="pt-BR" sz="3200" b="1" dirty="0">
                <a:solidFill>
                  <a:srgbClr val="FF0000"/>
                </a:solidFill>
              </a:rPr>
              <a:t>planejamento de ações </a:t>
            </a:r>
            <a:r>
              <a:rPr lang="pt-BR" sz="3200" dirty="0"/>
              <a:t>visando o atendimento de múltiplos objetivos.</a:t>
            </a:r>
          </a:p>
        </p:txBody>
      </p:sp>
    </p:spTree>
    <p:extLst>
      <p:ext uri="{BB962C8B-B14F-4D97-AF65-F5344CB8AC3E}">
        <p14:creationId xmlns:p14="http://schemas.microsoft.com/office/powerpoint/2010/main" val="415308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Cérebro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sz="2800" dirty="0"/>
          </a:p>
          <a:p>
            <a:r>
              <a:rPr lang="pt-BR" sz="2800" dirty="0"/>
              <a:t>Características incríveis do cérebro:</a:t>
            </a:r>
          </a:p>
          <a:p>
            <a:pPr lvl="1"/>
            <a:r>
              <a:rPr lang="pt-BR" sz="2400" b="1" dirty="0">
                <a:solidFill>
                  <a:srgbClr val="FF0000"/>
                </a:solidFill>
              </a:rPr>
              <a:t>Adaptabilidade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/>
              <a:t>por intermédio de </a:t>
            </a:r>
            <a:r>
              <a:rPr lang="pt-BR" sz="2400" b="1" dirty="0">
                <a:solidFill>
                  <a:srgbClr val="FF0000"/>
                </a:solidFill>
              </a:rPr>
              <a:t>aprendizado</a:t>
            </a:r>
            <a:r>
              <a:rPr lang="pt-BR" sz="2400" dirty="0"/>
              <a:t>.</a:t>
            </a:r>
          </a:p>
          <a:p>
            <a:pPr lvl="1"/>
            <a:r>
              <a:rPr lang="pt-BR" sz="2400" dirty="0"/>
              <a:t>Comportamento </a:t>
            </a:r>
            <a:r>
              <a:rPr lang="pt-BR" sz="2400" b="1" dirty="0">
                <a:solidFill>
                  <a:srgbClr val="FF0000"/>
                </a:solidFill>
              </a:rPr>
              <a:t>sensível ao contexto</a:t>
            </a:r>
            <a:r>
              <a:rPr lang="pt-BR" sz="2400" dirty="0"/>
              <a:t>.</a:t>
            </a:r>
          </a:p>
          <a:p>
            <a:pPr lvl="1"/>
            <a:r>
              <a:rPr lang="pt-BR" sz="2400" b="1" dirty="0">
                <a:solidFill>
                  <a:srgbClr val="FF0000"/>
                </a:solidFill>
              </a:rPr>
              <a:t>Tolerância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/>
              <a:t>a erro.</a:t>
            </a:r>
          </a:p>
          <a:p>
            <a:pPr lvl="1"/>
            <a:r>
              <a:rPr lang="pt-BR" sz="2400" dirty="0"/>
              <a:t>Capacidade de operar com </a:t>
            </a:r>
            <a:r>
              <a:rPr lang="pt-BR" sz="2400" b="1" dirty="0">
                <a:solidFill>
                  <a:srgbClr val="FF0000"/>
                </a:solidFill>
              </a:rPr>
              <a:t>conhecimento parcial</a:t>
            </a:r>
            <a:r>
              <a:rPr lang="pt-BR" sz="2400" dirty="0"/>
              <a:t>.</a:t>
            </a:r>
          </a:p>
          <a:p>
            <a:pPr lvl="1"/>
            <a:r>
              <a:rPr lang="pt-BR" sz="2400" dirty="0"/>
              <a:t>Grande capacidade de </a:t>
            </a:r>
            <a:r>
              <a:rPr lang="pt-BR" sz="2400" b="1" dirty="0">
                <a:solidFill>
                  <a:srgbClr val="FF0000"/>
                </a:solidFill>
              </a:rPr>
              <a:t>memória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/>
              <a:t>(acessada por </a:t>
            </a:r>
            <a:r>
              <a:rPr lang="pt-BR" sz="2400" b="1" dirty="0">
                <a:solidFill>
                  <a:srgbClr val="FF0000"/>
                </a:solidFill>
              </a:rPr>
              <a:t>conteúdo</a:t>
            </a:r>
            <a:r>
              <a:rPr lang="pt-BR" sz="2400" dirty="0"/>
              <a:t>).</a:t>
            </a:r>
          </a:p>
          <a:p>
            <a:pPr lvl="1"/>
            <a:r>
              <a:rPr lang="pt-BR" sz="2400" dirty="0"/>
              <a:t>Capacidade de processamento </a:t>
            </a:r>
            <a:r>
              <a:rPr lang="pt-BR" sz="2400" b="1" dirty="0">
                <a:solidFill>
                  <a:srgbClr val="FF0000"/>
                </a:solidFill>
              </a:rPr>
              <a:t>paralelo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/>
              <a:t>e em </a:t>
            </a:r>
            <a:r>
              <a:rPr lang="pt-BR" sz="2400" b="1" dirty="0">
                <a:solidFill>
                  <a:srgbClr val="FF0000"/>
                </a:solidFill>
              </a:rPr>
              <a:t>tempo real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637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Cérebro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t-BR" sz="3200" dirty="0"/>
              <a:t>De </a:t>
            </a:r>
            <a:r>
              <a:rPr lang="pt-BR" sz="3200" dirty="0" err="1"/>
              <a:t>aorcdocom</a:t>
            </a:r>
            <a:r>
              <a:rPr lang="pt-BR" sz="3200" dirty="0"/>
              <a:t> uma </a:t>
            </a:r>
            <a:r>
              <a:rPr lang="pt-BR" sz="3200" dirty="0" err="1"/>
              <a:t>pqsieusa</a:t>
            </a:r>
            <a:r>
              <a:rPr lang="pt-BR" sz="3200" dirty="0"/>
              <a:t> de uma </a:t>
            </a:r>
            <a:r>
              <a:rPr lang="pt-BR" sz="3200" dirty="0" err="1"/>
              <a:t>uinrvesriddae</a:t>
            </a:r>
            <a:r>
              <a:rPr lang="pt-BR" sz="3200" dirty="0"/>
              <a:t> </a:t>
            </a:r>
            <a:r>
              <a:rPr lang="pt-BR" sz="3200" dirty="0" err="1"/>
              <a:t>ignlsea</a:t>
            </a:r>
            <a:r>
              <a:rPr lang="pt-BR" sz="3200" dirty="0"/>
              <a:t>, não </a:t>
            </a:r>
            <a:r>
              <a:rPr lang="pt-BR" sz="3200" dirty="0" err="1"/>
              <a:t>ipomtra</a:t>
            </a:r>
            <a:r>
              <a:rPr lang="pt-BR" sz="3200" dirty="0"/>
              <a:t> em </a:t>
            </a:r>
            <a:r>
              <a:rPr lang="pt-BR" sz="3200" dirty="0" err="1"/>
              <a:t>qaul</a:t>
            </a:r>
            <a:r>
              <a:rPr lang="pt-BR" sz="3200" dirty="0"/>
              <a:t> </a:t>
            </a:r>
            <a:r>
              <a:rPr lang="pt-BR" sz="3200" dirty="0" err="1"/>
              <a:t>odrem</a:t>
            </a:r>
            <a:r>
              <a:rPr lang="pt-BR" sz="3200" dirty="0"/>
              <a:t> as </a:t>
            </a:r>
            <a:r>
              <a:rPr lang="pt-BR" sz="3200" dirty="0" err="1"/>
              <a:t>lrteas</a:t>
            </a:r>
            <a:r>
              <a:rPr lang="pt-BR" sz="3200" dirty="0"/>
              <a:t> de uma </a:t>
            </a:r>
            <a:r>
              <a:rPr lang="pt-BR" sz="3200" dirty="0" err="1"/>
              <a:t>plravaa</a:t>
            </a:r>
            <a:r>
              <a:rPr lang="pt-BR" sz="3200" dirty="0"/>
              <a:t> </a:t>
            </a:r>
            <a:r>
              <a:rPr lang="pt-BR" sz="3200" dirty="0" err="1"/>
              <a:t>etãso</a:t>
            </a:r>
            <a:r>
              <a:rPr lang="pt-BR" sz="3200" dirty="0"/>
              <a:t>: a </a:t>
            </a:r>
            <a:r>
              <a:rPr lang="pt-BR" sz="3200" dirty="0" err="1"/>
              <a:t>úncia</a:t>
            </a:r>
            <a:r>
              <a:rPr lang="pt-BR" sz="3200" dirty="0"/>
              <a:t> </a:t>
            </a:r>
            <a:r>
              <a:rPr lang="pt-BR" sz="3200" dirty="0" err="1"/>
              <a:t>csioa</a:t>
            </a:r>
            <a:r>
              <a:rPr lang="pt-BR" sz="3200" dirty="0"/>
              <a:t> </a:t>
            </a:r>
            <a:r>
              <a:rPr lang="pt-BR" sz="3200" dirty="0" err="1"/>
              <a:t>iprotmatne</a:t>
            </a:r>
            <a:r>
              <a:rPr lang="pt-BR" sz="3200" dirty="0"/>
              <a:t> é que a </a:t>
            </a:r>
            <a:r>
              <a:rPr lang="pt-BR" sz="3200" dirty="0" err="1"/>
              <a:t>piremria</a:t>
            </a:r>
            <a:r>
              <a:rPr lang="pt-BR" sz="3200" dirty="0"/>
              <a:t> e </a:t>
            </a:r>
            <a:r>
              <a:rPr lang="pt-BR" sz="3200" dirty="0" err="1"/>
              <a:t>útmlia</a:t>
            </a:r>
            <a:r>
              <a:rPr lang="pt-BR" sz="3200" dirty="0"/>
              <a:t> </a:t>
            </a:r>
            <a:r>
              <a:rPr lang="pt-BR" sz="3200" dirty="0" err="1"/>
              <a:t>lrteas</a:t>
            </a:r>
            <a:r>
              <a:rPr lang="pt-BR" sz="3200" dirty="0"/>
              <a:t> </a:t>
            </a:r>
            <a:r>
              <a:rPr lang="pt-BR" sz="3200" dirty="0" err="1"/>
              <a:t>etejasm</a:t>
            </a:r>
            <a:r>
              <a:rPr lang="pt-BR" sz="3200" dirty="0"/>
              <a:t> no </a:t>
            </a:r>
            <a:r>
              <a:rPr lang="pt-BR" sz="3200" dirty="0" err="1"/>
              <a:t>lgaur</a:t>
            </a:r>
            <a:r>
              <a:rPr lang="pt-BR" sz="3200" dirty="0"/>
              <a:t> </a:t>
            </a:r>
            <a:r>
              <a:rPr lang="pt-BR" sz="3200" dirty="0" err="1"/>
              <a:t>crteo</a:t>
            </a:r>
            <a:r>
              <a:rPr lang="pt-BR" sz="3200" dirty="0"/>
              <a:t>. O </a:t>
            </a:r>
            <a:r>
              <a:rPr lang="pt-BR" sz="3200" dirty="0" err="1"/>
              <a:t>rseto</a:t>
            </a:r>
            <a:r>
              <a:rPr lang="pt-BR" sz="3200" dirty="0"/>
              <a:t> </a:t>
            </a:r>
            <a:r>
              <a:rPr lang="pt-BR" sz="3200" dirty="0" err="1"/>
              <a:t>pdoe</a:t>
            </a:r>
            <a:r>
              <a:rPr lang="pt-BR" sz="3200" dirty="0"/>
              <a:t> ser uma </a:t>
            </a:r>
            <a:r>
              <a:rPr lang="pt-BR" sz="3200" dirty="0" err="1"/>
              <a:t>ttaol</a:t>
            </a:r>
            <a:r>
              <a:rPr lang="pt-BR" sz="3200" dirty="0"/>
              <a:t> </a:t>
            </a:r>
            <a:r>
              <a:rPr lang="pt-BR" sz="3200" dirty="0" err="1"/>
              <a:t>bçguana</a:t>
            </a:r>
            <a:r>
              <a:rPr lang="pt-BR" sz="3200" dirty="0"/>
              <a:t> que </a:t>
            </a:r>
            <a:r>
              <a:rPr lang="pt-BR" sz="3200" dirty="0" err="1"/>
              <a:t>vcoê</a:t>
            </a:r>
            <a:r>
              <a:rPr lang="pt-BR" sz="3200" dirty="0"/>
              <a:t> </a:t>
            </a:r>
            <a:r>
              <a:rPr lang="pt-BR" sz="3200" dirty="0" err="1"/>
              <a:t>pdoe</a:t>
            </a:r>
            <a:r>
              <a:rPr lang="pt-BR" sz="3200" dirty="0"/>
              <a:t> </a:t>
            </a:r>
            <a:r>
              <a:rPr lang="pt-BR" sz="3200" dirty="0" err="1"/>
              <a:t>andia</a:t>
            </a:r>
            <a:r>
              <a:rPr lang="pt-BR" sz="3200" dirty="0"/>
              <a:t> ler sem </a:t>
            </a:r>
            <a:r>
              <a:rPr lang="pt-BR" sz="3200" dirty="0" err="1"/>
              <a:t>pborlmea</a:t>
            </a:r>
            <a:r>
              <a:rPr lang="pt-BR" sz="3200" dirty="0"/>
              <a:t>. Isso </a:t>
            </a:r>
            <a:r>
              <a:rPr lang="pt-BR" sz="3200" dirty="0" err="1"/>
              <a:t>orcroe</a:t>
            </a:r>
            <a:r>
              <a:rPr lang="pt-BR" sz="3200" dirty="0"/>
              <a:t> </a:t>
            </a:r>
            <a:r>
              <a:rPr lang="pt-BR" sz="3200" dirty="0" err="1"/>
              <a:t>pqorue</a:t>
            </a:r>
            <a:r>
              <a:rPr lang="pt-BR" sz="3200" dirty="0"/>
              <a:t> nós não </a:t>
            </a:r>
            <a:r>
              <a:rPr lang="pt-BR" sz="3200" dirty="0" err="1"/>
              <a:t>lmeos</a:t>
            </a:r>
            <a:r>
              <a:rPr lang="pt-BR" sz="3200" dirty="0"/>
              <a:t> </a:t>
            </a:r>
            <a:r>
              <a:rPr lang="pt-BR" sz="3200" dirty="0" err="1"/>
              <a:t>cdaa</a:t>
            </a:r>
            <a:r>
              <a:rPr lang="pt-BR" sz="3200" dirty="0"/>
              <a:t> </a:t>
            </a:r>
            <a:r>
              <a:rPr lang="pt-BR" sz="3200" dirty="0" err="1"/>
              <a:t>lrtea</a:t>
            </a:r>
            <a:r>
              <a:rPr lang="pt-BR" sz="3200" dirty="0"/>
              <a:t> </a:t>
            </a:r>
            <a:r>
              <a:rPr lang="pt-BR" sz="3200" dirty="0" err="1"/>
              <a:t>isladoa</a:t>
            </a:r>
            <a:r>
              <a:rPr lang="pt-BR" sz="3200" dirty="0"/>
              <a:t>, mas a </a:t>
            </a:r>
            <a:r>
              <a:rPr lang="pt-BR" sz="3200" dirty="0" err="1"/>
              <a:t>plravaa</a:t>
            </a:r>
            <a:r>
              <a:rPr lang="pt-BR" sz="3200" dirty="0"/>
              <a:t> </a:t>
            </a:r>
            <a:r>
              <a:rPr lang="pt-BR" sz="3200" dirty="0" err="1"/>
              <a:t>cmoo</a:t>
            </a:r>
            <a:r>
              <a:rPr lang="pt-BR" sz="3200" dirty="0"/>
              <a:t> um </a:t>
            </a:r>
            <a:r>
              <a:rPr lang="pt-BR" sz="3200" dirty="0" err="1"/>
              <a:t>tdoo</a:t>
            </a:r>
            <a:r>
              <a:rPr lang="pt-B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45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Cérebro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anchor="t"/>
          <a:lstStyle/>
          <a:p>
            <a:pPr algn="just"/>
            <a:endParaRPr lang="pt-BR" sz="2400" dirty="0"/>
          </a:p>
          <a:p>
            <a:pPr algn="just"/>
            <a:r>
              <a:rPr lang="pt-BR" sz="2400" dirty="0"/>
              <a:t>O órgão mais complexo do corpo humano, com uma imensa quantidade de </a:t>
            </a:r>
            <a:r>
              <a:rPr lang="pt-BR" sz="2400" b="1" dirty="0">
                <a:solidFill>
                  <a:srgbClr val="FF0000"/>
                </a:solidFill>
              </a:rPr>
              <a:t>células nervosas interconectadas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/>
              <a:t>com ramificações que se estendem desde o cérebro até as partes mais distantes, como a ponta dos dedos dos pés.</a:t>
            </a:r>
          </a:p>
          <a:p>
            <a:pPr algn="just"/>
            <a:r>
              <a:rPr lang="pt-BR" sz="2400" dirty="0"/>
              <a:t>O cérebro é especialista em desempenhar funções importantes, tais como </a:t>
            </a:r>
            <a:r>
              <a:rPr lang="pt-BR" sz="2400" b="1" dirty="0"/>
              <a:t>reconhecimento de padrões</a:t>
            </a:r>
            <a:r>
              <a:rPr lang="pt-BR" sz="2400" dirty="0"/>
              <a:t>, </a:t>
            </a:r>
            <a:r>
              <a:rPr lang="pt-BR" sz="2400" b="1" dirty="0"/>
              <a:t>controle motor</a:t>
            </a:r>
            <a:r>
              <a:rPr lang="pt-BR" sz="2400" dirty="0"/>
              <a:t>, </a:t>
            </a:r>
            <a:r>
              <a:rPr lang="pt-BR" sz="2400" b="1" dirty="0"/>
              <a:t>percepção</a:t>
            </a:r>
            <a:r>
              <a:rPr lang="pt-BR" sz="2400" dirty="0"/>
              <a:t>, </a:t>
            </a:r>
            <a:r>
              <a:rPr lang="pt-BR" sz="2400" b="1" dirty="0"/>
              <a:t>inferência</a:t>
            </a:r>
            <a:r>
              <a:rPr lang="pt-BR" sz="2400" dirty="0"/>
              <a:t>, </a:t>
            </a:r>
            <a:r>
              <a:rPr lang="pt-BR" sz="2400" b="1" dirty="0"/>
              <a:t>intuição</a:t>
            </a:r>
            <a:r>
              <a:rPr lang="pt-BR" sz="2400" dirty="0"/>
              <a:t>, </a:t>
            </a:r>
            <a:r>
              <a:rPr lang="pt-BR" sz="2400" b="1" dirty="0"/>
              <a:t>adivinhações</a:t>
            </a:r>
            <a:r>
              <a:rPr lang="pt-BR" sz="2400" dirty="0"/>
              <a:t>, etc.</a:t>
            </a:r>
          </a:p>
          <a:p>
            <a:pPr algn="just"/>
            <a:r>
              <a:rPr lang="pt-BR" dirty="0"/>
              <a:t>É capaz de </a:t>
            </a:r>
            <a:r>
              <a:rPr lang="pt-BR" b="1" dirty="0"/>
              <a:t>armazenar</a:t>
            </a:r>
            <a:r>
              <a:rPr lang="pt-BR" dirty="0"/>
              <a:t> e </a:t>
            </a:r>
            <a:r>
              <a:rPr lang="pt-BR" b="1" dirty="0"/>
              <a:t>processar</a:t>
            </a:r>
            <a:r>
              <a:rPr lang="pt-BR" dirty="0"/>
              <a:t> informação e capaz de manipular os estímulos do ambiente  (externo e interno)</a:t>
            </a:r>
            <a:endParaRPr lang="pt-BR" sz="2400" dirty="0"/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04982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Nervoso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000" dirty="0"/>
              <a:t>Todos os organismos multicelulares possuem algum tipo de </a:t>
            </a:r>
            <a:r>
              <a:rPr lang="pt-BR" sz="2000" b="1" dirty="0">
                <a:solidFill>
                  <a:srgbClr val="FF0000"/>
                </a:solidFill>
              </a:rPr>
              <a:t>sistema nervoso</a:t>
            </a:r>
            <a:r>
              <a:rPr lang="pt-BR" sz="2000" dirty="0"/>
              <a:t>, cuja </a:t>
            </a:r>
            <a:r>
              <a:rPr lang="pt-BR" sz="2000" b="1" dirty="0">
                <a:solidFill>
                  <a:srgbClr val="FF0000"/>
                </a:solidFill>
              </a:rPr>
              <a:t>complexidade</a:t>
            </a:r>
            <a:r>
              <a:rPr lang="pt-BR" sz="2000" dirty="0"/>
              <a:t> e </a:t>
            </a:r>
            <a:r>
              <a:rPr lang="pt-BR" sz="2000" b="1" dirty="0">
                <a:solidFill>
                  <a:srgbClr val="FF0000"/>
                </a:solidFill>
              </a:rPr>
              <a:t>organização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  <a:r>
              <a:rPr lang="pt-BR" sz="2000" dirty="0"/>
              <a:t>varia de acordo com o tipo de animal.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000" dirty="0"/>
              <a:t>Desde o nascimento, o cérebro possui habilidade de construir suas próprias </a:t>
            </a:r>
            <a:r>
              <a:rPr lang="pt-BR" sz="2000" b="1" dirty="0">
                <a:solidFill>
                  <a:srgbClr val="FF0000"/>
                </a:solidFill>
              </a:rPr>
              <a:t>regras de comportamento </a:t>
            </a:r>
            <a:r>
              <a:rPr lang="pt-BR" sz="2000" dirty="0"/>
              <a:t>com base nas </a:t>
            </a:r>
            <a:r>
              <a:rPr lang="pt-BR" sz="2000" b="1" dirty="0">
                <a:solidFill>
                  <a:srgbClr val="FF0000"/>
                </a:solidFill>
              </a:rPr>
              <a:t>experiências</a:t>
            </a:r>
            <a:r>
              <a:rPr lang="pt-BR" sz="2000" dirty="0"/>
              <a:t>.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pt-BR" sz="1800" dirty="0"/>
              <a:t>Durante os dois primeiros anos de vida, um </a:t>
            </a:r>
            <a:r>
              <a:rPr lang="pt-BR" sz="1800" b="1" dirty="0"/>
              <a:t>milhão de conexões são formadas por segundo</a:t>
            </a:r>
            <a:r>
              <a:rPr lang="pt-BR" sz="1800" dirty="0"/>
              <a:t>!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000" dirty="0"/>
              <a:t>O desenvolvimento do Sistema Nervoso, também chamado de </a:t>
            </a:r>
            <a:r>
              <a:rPr lang="pt-BR" sz="2000" b="1" dirty="0">
                <a:solidFill>
                  <a:srgbClr val="FF0000"/>
                </a:solidFill>
              </a:rPr>
              <a:t>plasticidade sináptica</a:t>
            </a:r>
            <a:r>
              <a:rPr lang="pt-BR" sz="2000" dirty="0"/>
              <a:t>, permite sua adaptação ao ambiente e é essencial para o funcionamento dos neurônios como unidades de </a:t>
            </a:r>
            <a:r>
              <a:rPr lang="pt-BR" sz="2000" b="1" dirty="0">
                <a:solidFill>
                  <a:srgbClr val="FF0000"/>
                </a:solidFill>
              </a:rPr>
              <a:t>processamento de informação</a:t>
            </a:r>
            <a:r>
              <a:rPr lang="pt-BR" sz="2000" dirty="0"/>
              <a:t>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000" dirty="0"/>
              <a:t> Acredita-se que a capacidade das sinapses serem </a:t>
            </a:r>
            <a:r>
              <a:rPr lang="pt-BR" sz="2000" b="1" dirty="0"/>
              <a:t>moduladas  </a:t>
            </a:r>
            <a:r>
              <a:rPr lang="pt-BR" sz="2000" dirty="0"/>
              <a:t>é a principal </a:t>
            </a:r>
            <a:r>
              <a:rPr lang="pt-BR" sz="2000" b="1" dirty="0"/>
              <a:t>base </a:t>
            </a:r>
            <a:r>
              <a:rPr lang="pt-BR" sz="2000" dirty="0"/>
              <a:t>para todos os </a:t>
            </a:r>
            <a:r>
              <a:rPr lang="pt-BR" sz="2000" b="1" dirty="0"/>
              <a:t>processos cognitivos</a:t>
            </a:r>
            <a:r>
              <a:rPr lang="pt-BR" sz="2000" dirty="0"/>
              <a:t>, tais como </a:t>
            </a:r>
            <a:r>
              <a:rPr lang="pt-BR" sz="2000" b="1" dirty="0"/>
              <a:t>percepção</a:t>
            </a:r>
            <a:r>
              <a:rPr lang="pt-BR" sz="2000" dirty="0"/>
              <a:t>, </a:t>
            </a:r>
            <a:r>
              <a:rPr lang="pt-BR" sz="2000" b="1" dirty="0"/>
              <a:t>raciocínio </a:t>
            </a:r>
            <a:r>
              <a:rPr lang="pt-BR" sz="2000" dirty="0"/>
              <a:t>e </a:t>
            </a:r>
            <a:r>
              <a:rPr lang="pt-BR" sz="2000" b="1" dirty="0"/>
              <a:t>memória.</a:t>
            </a:r>
            <a:endParaRPr lang="pt-BR" sz="2000" dirty="0"/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pt-BR" sz="2000" dirty="0"/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87650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Nervoso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340768"/>
            <a:ext cx="8640960" cy="1224136"/>
          </a:xfrm>
        </p:spPr>
        <p:txBody>
          <a:bodyPr/>
          <a:lstStyle/>
          <a:p>
            <a:pPr algn="just"/>
            <a:r>
              <a:rPr lang="pt-BR" sz="2000" dirty="0"/>
              <a:t>O sistema nervoso, por meio de </a:t>
            </a:r>
            <a:r>
              <a:rPr lang="pt-BR" sz="2000" b="1" dirty="0">
                <a:solidFill>
                  <a:srgbClr val="FF0000"/>
                </a:solidFill>
              </a:rPr>
              <a:t>entradas sensoriais</a:t>
            </a:r>
            <a:r>
              <a:rPr lang="pt-BR" sz="2000" dirty="0"/>
              <a:t>, fornece ao organismo informações sobre o estado dos </a:t>
            </a:r>
            <a:r>
              <a:rPr lang="pt-BR" sz="2000" b="1" dirty="0">
                <a:solidFill>
                  <a:srgbClr val="FF0000"/>
                </a:solidFill>
              </a:rPr>
              <a:t>ambientes externo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  <a:r>
              <a:rPr lang="pt-BR" sz="2000" dirty="0"/>
              <a:t>e </a:t>
            </a:r>
            <a:r>
              <a:rPr lang="pt-BR" sz="2000" b="1" dirty="0">
                <a:solidFill>
                  <a:srgbClr val="FF0000"/>
                </a:solidFill>
              </a:rPr>
              <a:t>interno</a:t>
            </a:r>
            <a:r>
              <a:rPr lang="pt-BR" sz="2000" dirty="0"/>
              <a:t>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2917" r="4167"/>
          <a:stretch/>
        </p:blipFill>
        <p:spPr>
          <a:xfrm>
            <a:off x="5652120" y="2348880"/>
            <a:ext cx="3117440" cy="300730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51520" y="2238336"/>
            <a:ext cx="5040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 algn="just" eaLnBrk="0" hangingPunct="0"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buSzPct val="85000"/>
              <a:buFont typeface="Wingdings 2" pitchFamily="18" charset="2"/>
              <a:buChar char=""/>
            </a:pPr>
            <a:r>
              <a:rPr lang="pt-BR" sz="2000" dirty="0">
                <a:latin typeface="Calibri Light" panose="020F0302020204030204" pitchFamily="34" charset="0"/>
              </a:rPr>
              <a:t>A informação de entrada é </a:t>
            </a:r>
            <a:r>
              <a:rPr lang="pt-BR" sz="2000" b="1" dirty="0">
                <a:latin typeface="Calibri Light" panose="020F0302020204030204" pitchFamily="34" charset="0"/>
              </a:rPr>
              <a:t>processada</a:t>
            </a:r>
            <a:r>
              <a:rPr lang="pt-BR" sz="2000" dirty="0">
                <a:latin typeface="Calibri Light" panose="020F0302020204030204" pitchFamily="34" charset="0"/>
              </a:rPr>
              <a:t>, </a:t>
            </a:r>
            <a:r>
              <a:rPr lang="pt-BR" sz="2000" b="1" dirty="0">
                <a:latin typeface="Calibri Light" panose="020F0302020204030204" pitchFamily="34" charset="0"/>
              </a:rPr>
              <a:t>comparada</a:t>
            </a:r>
            <a:r>
              <a:rPr lang="pt-BR" sz="2000" dirty="0">
                <a:latin typeface="Calibri Light" panose="020F0302020204030204" pitchFamily="34" charset="0"/>
              </a:rPr>
              <a:t> com o conhecimento já adquirido e transformada em </a:t>
            </a:r>
            <a:r>
              <a:rPr lang="pt-BR" sz="2000" b="1" dirty="0">
                <a:solidFill>
                  <a:srgbClr val="FF0000"/>
                </a:solidFill>
                <a:latin typeface="Calibri Light" panose="020F0302020204030204" pitchFamily="34" charset="0"/>
              </a:rPr>
              <a:t>ações apropriadas </a:t>
            </a:r>
            <a:r>
              <a:rPr lang="pt-BR" sz="2000" dirty="0">
                <a:latin typeface="Calibri Light" panose="020F0302020204030204" pitchFamily="34" charset="0"/>
              </a:rPr>
              <a:t>ou absorvidas sob a forma de novo conhecimento.</a:t>
            </a:r>
          </a:p>
          <a:p>
            <a:pPr marL="273050" indent="-273050" algn="just" eaLnBrk="0" hangingPunct="0"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buSzPct val="85000"/>
              <a:buFont typeface="Wingdings 2" pitchFamily="18" charset="2"/>
              <a:buChar char=""/>
            </a:pPr>
            <a:r>
              <a:rPr lang="pt-BR" sz="2000" dirty="0">
                <a:latin typeface="Calibri Light" panose="020F0302020204030204" pitchFamily="34" charset="0"/>
              </a:rPr>
              <a:t>O sistema nervoso pode ser organizado em diferentes níveis.</a:t>
            </a:r>
          </a:p>
        </p:txBody>
      </p:sp>
    </p:spTree>
    <p:extLst>
      <p:ext uri="{BB962C8B-B14F-4D97-AF65-F5344CB8AC3E}">
        <p14:creationId xmlns:p14="http://schemas.microsoft.com/office/powerpoint/2010/main" val="130664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Computação Natural</a:t>
            </a:r>
          </a:p>
          <a:p>
            <a:pPr lvl="1"/>
            <a:r>
              <a:rPr lang="pt-BR" dirty="0"/>
              <a:t>Uma visão geral</a:t>
            </a:r>
          </a:p>
          <a:p>
            <a:pPr lvl="1"/>
            <a:r>
              <a:rPr lang="pt-BR" dirty="0"/>
              <a:t>Futuro da Computação Natural</a:t>
            </a:r>
          </a:p>
          <a:p>
            <a:pPr lvl="1"/>
            <a:r>
              <a:rPr lang="pt-BR" dirty="0"/>
              <a:t>Tendências Tecnológicas</a:t>
            </a:r>
          </a:p>
          <a:p>
            <a:r>
              <a:rPr lang="pt-BR" dirty="0"/>
              <a:t>Redes Neurais Artificiais</a:t>
            </a:r>
          </a:p>
          <a:p>
            <a:pPr lvl="1"/>
            <a:r>
              <a:rPr lang="pt-BR" dirty="0"/>
              <a:t>Inspiração Biológica</a:t>
            </a:r>
          </a:p>
          <a:p>
            <a:pPr lvl="1"/>
            <a:r>
              <a:rPr lang="pt-BR" dirty="0"/>
              <a:t>Aplicações</a:t>
            </a:r>
          </a:p>
        </p:txBody>
      </p:sp>
    </p:spTree>
    <p:extLst>
      <p:ext uri="{BB962C8B-B14F-4D97-AF65-F5344CB8AC3E}">
        <p14:creationId xmlns:p14="http://schemas.microsoft.com/office/powerpoint/2010/main" val="27253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O Sistema Nervoso</a:t>
            </a:r>
          </a:p>
        </p:txBody>
      </p:sp>
      <p:cxnSp>
        <p:nvCxnSpPr>
          <p:cNvPr id="5" name="Conector reto 4"/>
          <p:cNvCxnSpPr>
            <a:stCxn id="12" idx="2"/>
          </p:cNvCxnSpPr>
          <p:nvPr/>
        </p:nvCxnSpPr>
        <p:spPr>
          <a:xfrm>
            <a:off x="4452234" y="2060848"/>
            <a:ext cx="0" cy="3681964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" name="Retângulo de cantos arredondados 5"/>
          <p:cNvSpPr/>
          <p:nvPr/>
        </p:nvSpPr>
        <p:spPr>
          <a:xfrm>
            <a:off x="3563888" y="5517232"/>
            <a:ext cx="1776692" cy="45116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Calibri Light" panose="020F0302020204030204" pitchFamily="34" charset="0"/>
              </a:rPr>
              <a:t>Moléculas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3563888" y="4869160"/>
            <a:ext cx="1776692" cy="44365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Calibri Light" panose="020F0302020204030204" pitchFamily="34" charset="0"/>
              </a:rPr>
              <a:t>Sinapses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3563888" y="4221088"/>
            <a:ext cx="1776692" cy="44365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Calibri Light" panose="020F0302020204030204" pitchFamily="34" charset="0"/>
              </a:rPr>
              <a:t>Neurônios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3563888" y="3573016"/>
            <a:ext cx="1776692" cy="44365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Calibri Light" panose="020F0302020204030204" pitchFamily="34" charset="0"/>
              </a:rPr>
              <a:t>Rede Neural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3563888" y="2924944"/>
            <a:ext cx="1776692" cy="44365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Calibri Light" panose="020F0302020204030204" pitchFamily="34" charset="0"/>
              </a:rPr>
              <a:t>Mapas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563888" y="2276872"/>
            <a:ext cx="1776692" cy="44365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Calibri Light" panose="020F0302020204030204" pitchFamily="34" charset="0"/>
              </a:rPr>
              <a:t>Sistemas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563888" y="1617194"/>
            <a:ext cx="1776692" cy="44365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Calibri Light" panose="020F0302020204030204" pitchFamily="34" charset="0"/>
              </a:rPr>
              <a:t>Sistema Nervoso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50" b="15626"/>
          <a:stretch/>
        </p:blipFill>
        <p:spPr>
          <a:xfrm>
            <a:off x="1928366" y="5243933"/>
            <a:ext cx="1449839" cy="9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6" t="38118" r="4079" b="13814"/>
          <a:stretch/>
        </p:blipFill>
        <p:spPr>
          <a:xfrm rot="20061064">
            <a:off x="1866530" y="3619616"/>
            <a:ext cx="1215175" cy="164659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03" y="2198635"/>
            <a:ext cx="2053702" cy="145261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54122" r="47249" b="16449"/>
          <a:stretch/>
        </p:blipFill>
        <p:spPr>
          <a:xfrm>
            <a:off x="5604117" y="4599134"/>
            <a:ext cx="1008112" cy="100811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2" t="722" r="29060" b="57829"/>
          <a:stretch/>
        </p:blipFill>
        <p:spPr>
          <a:xfrm>
            <a:off x="5436096" y="3020524"/>
            <a:ext cx="2240163" cy="1419878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35" y="1568354"/>
            <a:ext cx="1209473" cy="93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9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Nervoso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Visão Geral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7" y="2060848"/>
            <a:ext cx="8626406" cy="403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14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Neurônios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Unidades básicas de </a:t>
            </a:r>
            <a:r>
              <a:rPr lang="pt-BR" b="1" dirty="0">
                <a:solidFill>
                  <a:srgbClr val="FF0000"/>
                </a:solidFill>
              </a:rPr>
              <a:t>processamento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do cérebro.</a:t>
            </a:r>
          </a:p>
          <a:p>
            <a:r>
              <a:rPr lang="pt-BR" dirty="0"/>
              <a:t>Células com a função específica de </a:t>
            </a:r>
            <a:r>
              <a:rPr lang="pt-BR" b="1" dirty="0">
                <a:solidFill>
                  <a:srgbClr val="FF0000"/>
                </a:solidFill>
              </a:rPr>
              <a:t>receber</a:t>
            </a:r>
            <a:r>
              <a:rPr lang="pt-BR" dirty="0"/>
              <a:t>, </a:t>
            </a:r>
            <a:r>
              <a:rPr lang="pt-BR" b="1" dirty="0">
                <a:solidFill>
                  <a:srgbClr val="FF0000"/>
                </a:solidFill>
              </a:rPr>
              <a:t>processar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e </a:t>
            </a:r>
            <a:r>
              <a:rPr lang="pt-BR" b="1" dirty="0">
                <a:solidFill>
                  <a:srgbClr val="FF0000"/>
                </a:solidFill>
              </a:rPr>
              <a:t>enviar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informação a outras partes do organismo.</a:t>
            </a:r>
          </a:p>
        </p:txBody>
      </p:sp>
      <p:grpSp>
        <p:nvGrpSpPr>
          <p:cNvPr id="1202" name="Group 6388"/>
          <p:cNvGrpSpPr>
            <a:grpSpLocks/>
          </p:cNvGrpSpPr>
          <p:nvPr/>
        </p:nvGrpSpPr>
        <p:grpSpPr bwMode="auto">
          <a:xfrm rot="-3474425">
            <a:off x="3145911" y="2278266"/>
            <a:ext cx="2606361" cy="4705053"/>
            <a:chOff x="1528" y="-274"/>
            <a:chExt cx="2644" cy="4869"/>
          </a:xfrm>
        </p:grpSpPr>
        <p:sp>
          <p:nvSpPr>
            <p:cNvPr id="1203" name="Freeform 6389"/>
            <p:cNvSpPr>
              <a:spLocks noEditPoints="1"/>
            </p:cNvSpPr>
            <p:nvPr/>
          </p:nvSpPr>
          <p:spPr bwMode="auto">
            <a:xfrm>
              <a:off x="1528" y="-274"/>
              <a:ext cx="2644" cy="2454"/>
            </a:xfrm>
            <a:custGeom>
              <a:avLst/>
              <a:gdLst>
                <a:gd name="T0" fmla="*/ 2231 w 2854"/>
                <a:gd name="T1" fmla="*/ 1209 h 2651"/>
                <a:gd name="T2" fmla="*/ 1580 w 2854"/>
                <a:gd name="T3" fmla="*/ 300 h 2651"/>
                <a:gd name="T4" fmla="*/ 1580 w 2854"/>
                <a:gd name="T5" fmla="*/ 300 h 2651"/>
                <a:gd name="T6" fmla="*/ 2374 w 2854"/>
                <a:gd name="T7" fmla="*/ 1725 h 2651"/>
                <a:gd name="T8" fmla="*/ 2327 w 2854"/>
                <a:gd name="T9" fmla="*/ 1916 h 2651"/>
                <a:gd name="T10" fmla="*/ 1923 w 2854"/>
                <a:gd name="T11" fmla="*/ 1638 h 2651"/>
                <a:gd name="T12" fmla="*/ 2273 w 2854"/>
                <a:gd name="T13" fmla="*/ 1702 h 2651"/>
                <a:gd name="T14" fmla="*/ 2232 w 2854"/>
                <a:gd name="T15" fmla="*/ 1689 h 2651"/>
                <a:gd name="T16" fmla="*/ 2140 w 2854"/>
                <a:gd name="T17" fmla="*/ 1492 h 2651"/>
                <a:gd name="T18" fmla="*/ 2109 w 2854"/>
                <a:gd name="T19" fmla="*/ 1458 h 2651"/>
                <a:gd name="T20" fmla="*/ 1767 w 2854"/>
                <a:gd name="T21" fmla="*/ 1537 h 2651"/>
                <a:gd name="T22" fmla="*/ 1740 w 2854"/>
                <a:gd name="T23" fmla="*/ 1227 h 2651"/>
                <a:gd name="T24" fmla="*/ 2011 w 2854"/>
                <a:gd name="T25" fmla="*/ 1140 h 2651"/>
                <a:gd name="T26" fmla="*/ 2090 w 2854"/>
                <a:gd name="T27" fmla="*/ 1118 h 2651"/>
                <a:gd name="T28" fmla="*/ 2138 w 2854"/>
                <a:gd name="T29" fmla="*/ 953 h 2651"/>
                <a:gd name="T30" fmla="*/ 1750 w 2854"/>
                <a:gd name="T31" fmla="*/ 1079 h 2651"/>
                <a:gd name="T32" fmla="*/ 1547 w 2854"/>
                <a:gd name="T33" fmla="*/ 1109 h 2651"/>
                <a:gd name="T34" fmla="*/ 1755 w 2854"/>
                <a:gd name="T35" fmla="*/ 738 h 2651"/>
                <a:gd name="T36" fmla="*/ 1705 w 2854"/>
                <a:gd name="T37" fmla="*/ 815 h 2651"/>
                <a:gd name="T38" fmla="*/ 1618 w 2854"/>
                <a:gd name="T39" fmla="*/ 759 h 2651"/>
                <a:gd name="T40" fmla="*/ 1625 w 2854"/>
                <a:gd name="T41" fmla="*/ 812 h 2651"/>
                <a:gd name="T42" fmla="*/ 1442 w 2854"/>
                <a:gd name="T43" fmla="*/ 971 h 2651"/>
                <a:gd name="T44" fmla="*/ 1405 w 2854"/>
                <a:gd name="T45" fmla="*/ 685 h 2651"/>
                <a:gd name="T46" fmla="*/ 1547 w 2854"/>
                <a:gd name="T47" fmla="*/ 335 h 2651"/>
                <a:gd name="T48" fmla="*/ 1458 w 2854"/>
                <a:gd name="T49" fmla="*/ 510 h 2651"/>
                <a:gd name="T50" fmla="*/ 1338 w 2854"/>
                <a:gd name="T51" fmla="*/ 376 h 2651"/>
                <a:gd name="T52" fmla="*/ 1304 w 2854"/>
                <a:gd name="T53" fmla="*/ 357 h 2651"/>
                <a:gd name="T54" fmla="*/ 1012 w 2854"/>
                <a:gd name="T55" fmla="*/ 434 h 2651"/>
                <a:gd name="T56" fmla="*/ 1146 w 2854"/>
                <a:gd name="T57" fmla="*/ 558 h 2651"/>
                <a:gd name="T58" fmla="*/ 1327 w 2854"/>
                <a:gd name="T59" fmla="*/ 856 h 2651"/>
                <a:gd name="T60" fmla="*/ 891 w 2854"/>
                <a:gd name="T61" fmla="*/ 1187 h 2651"/>
                <a:gd name="T62" fmla="*/ 965 w 2854"/>
                <a:gd name="T63" fmla="*/ 864 h 2651"/>
                <a:gd name="T64" fmla="*/ 927 w 2854"/>
                <a:gd name="T65" fmla="*/ 971 h 2651"/>
                <a:gd name="T66" fmla="*/ 536 w 2854"/>
                <a:gd name="T67" fmla="*/ 886 h 2651"/>
                <a:gd name="T68" fmla="*/ 490 w 2854"/>
                <a:gd name="T69" fmla="*/ 908 h 2651"/>
                <a:gd name="T70" fmla="*/ 456 w 2854"/>
                <a:gd name="T71" fmla="*/ 1016 h 2651"/>
                <a:gd name="T72" fmla="*/ 597 w 2854"/>
                <a:gd name="T73" fmla="*/ 1061 h 2651"/>
                <a:gd name="T74" fmla="*/ 1026 w 2854"/>
                <a:gd name="T75" fmla="*/ 1322 h 2651"/>
                <a:gd name="T76" fmla="*/ 710 w 2854"/>
                <a:gd name="T77" fmla="*/ 1302 h 2651"/>
                <a:gd name="T78" fmla="*/ 773 w 2854"/>
                <a:gd name="T79" fmla="*/ 1314 h 2651"/>
                <a:gd name="T80" fmla="*/ 672 w 2854"/>
                <a:gd name="T81" fmla="*/ 1352 h 2651"/>
                <a:gd name="T82" fmla="*/ 670 w 2854"/>
                <a:gd name="T83" fmla="*/ 1389 h 2651"/>
                <a:gd name="T84" fmla="*/ 940 w 2854"/>
                <a:gd name="T85" fmla="*/ 1598 h 2651"/>
                <a:gd name="T86" fmla="*/ 381 w 2854"/>
                <a:gd name="T87" fmla="*/ 1567 h 2651"/>
                <a:gd name="T88" fmla="*/ 751 w 2854"/>
                <a:gd name="T89" fmla="*/ 1630 h 2651"/>
                <a:gd name="T90" fmla="*/ 246 w 2854"/>
                <a:gd name="T91" fmla="*/ 2113 h 2651"/>
                <a:gd name="T92" fmla="*/ 248 w 2854"/>
                <a:gd name="T93" fmla="*/ 2150 h 2651"/>
                <a:gd name="T94" fmla="*/ 747 w 2854"/>
                <a:gd name="T95" fmla="*/ 1943 h 2651"/>
                <a:gd name="T96" fmla="*/ 876 w 2854"/>
                <a:gd name="T97" fmla="*/ 2205 h 2651"/>
                <a:gd name="T98" fmla="*/ 770 w 2854"/>
                <a:gd name="T99" fmla="*/ 1796 h 2651"/>
                <a:gd name="T100" fmla="*/ 1281 w 2854"/>
                <a:gd name="T101" fmla="*/ 1994 h 2651"/>
                <a:gd name="T102" fmla="*/ 1369 w 2854"/>
                <a:gd name="T103" fmla="*/ 2240 h 2651"/>
                <a:gd name="T104" fmla="*/ 1605 w 2854"/>
                <a:gd name="T105" fmla="*/ 1738 h 2651"/>
                <a:gd name="T106" fmla="*/ 1885 w 2854"/>
                <a:gd name="T107" fmla="*/ 1695 h 2651"/>
                <a:gd name="T108" fmla="*/ 2226 w 2854"/>
                <a:gd name="T109" fmla="*/ 1855 h 2651"/>
                <a:gd name="T110" fmla="*/ 2397 w 2854"/>
                <a:gd name="T111" fmla="*/ 2117 h 2651"/>
                <a:gd name="T112" fmla="*/ 2327 w 2854"/>
                <a:gd name="T113" fmla="*/ 1916 h 265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854" h="2651">
                  <a:moveTo>
                    <a:pt x="2589" y="1388"/>
                  </a:moveTo>
                  <a:cubicBezTo>
                    <a:pt x="2593" y="1395"/>
                    <a:pt x="2596" y="1403"/>
                    <a:pt x="2599" y="1411"/>
                  </a:cubicBezTo>
                  <a:cubicBezTo>
                    <a:pt x="2599" y="1411"/>
                    <a:pt x="2598" y="1401"/>
                    <a:pt x="2589" y="1388"/>
                  </a:cubicBezTo>
                  <a:close/>
                  <a:moveTo>
                    <a:pt x="1842" y="350"/>
                  </a:moveTo>
                  <a:cubicBezTo>
                    <a:pt x="1842" y="351"/>
                    <a:pt x="1843" y="351"/>
                    <a:pt x="1843" y="351"/>
                  </a:cubicBezTo>
                  <a:cubicBezTo>
                    <a:pt x="1843" y="351"/>
                    <a:pt x="1843" y="351"/>
                    <a:pt x="1842" y="350"/>
                  </a:cubicBezTo>
                  <a:close/>
                  <a:moveTo>
                    <a:pt x="2764" y="2010"/>
                  </a:moveTo>
                  <a:cubicBezTo>
                    <a:pt x="2765" y="2011"/>
                    <a:pt x="2766" y="2012"/>
                    <a:pt x="2767" y="2014"/>
                  </a:cubicBezTo>
                  <a:cubicBezTo>
                    <a:pt x="2767" y="2014"/>
                    <a:pt x="2766" y="2012"/>
                    <a:pt x="2764" y="2010"/>
                  </a:cubicBezTo>
                  <a:close/>
                  <a:moveTo>
                    <a:pt x="2711" y="2236"/>
                  </a:moveTo>
                  <a:cubicBezTo>
                    <a:pt x="2634" y="1769"/>
                    <a:pt x="2458" y="2484"/>
                    <a:pt x="2398" y="2238"/>
                  </a:cubicBezTo>
                  <a:cubicBezTo>
                    <a:pt x="2355" y="2063"/>
                    <a:pt x="2293" y="1966"/>
                    <a:pt x="2241" y="1912"/>
                  </a:cubicBezTo>
                  <a:cubicBezTo>
                    <a:pt x="2317" y="1904"/>
                    <a:pt x="2339" y="1885"/>
                    <a:pt x="2395" y="1967"/>
                  </a:cubicBezTo>
                  <a:cubicBezTo>
                    <a:pt x="2466" y="2072"/>
                    <a:pt x="2565" y="2011"/>
                    <a:pt x="2648" y="1987"/>
                  </a:cubicBezTo>
                  <a:cubicBezTo>
                    <a:pt x="2717" y="1967"/>
                    <a:pt x="2754" y="1999"/>
                    <a:pt x="2764" y="2010"/>
                  </a:cubicBezTo>
                  <a:cubicBezTo>
                    <a:pt x="2691" y="1923"/>
                    <a:pt x="2645" y="1965"/>
                    <a:pt x="2600" y="1972"/>
                  </a:cubicBezTo>
                  <a:cubicBezTo>
                    <a:pt x="2553" y="1980"/>
                    <a:pt x="2531" y="1967"/>
                    <a:pt x="2531" y="1967"/>
                  </a:cubicBezTo>
                  <a:cubicBezTo>
                    <a:pt x="2371" y="1927"/>
                    <a:pt x="2465" y="1841"/>
                    <a:pt x="2493" y="1741"/>
                  </a:cubicBezTo>
                  <a:cubicBezTo>
                    <a:pt x="2555" y="1520"/>
                    <a:pt x="2699" y="1505"/>
                    <a:pt x="2699" y="1505"/>
                  </a:cubicBezTo>
                  <a:cubicBezTo>
                    <a:pt x="2561" y="1481"/>
                    <a:pt x="2501" y="1629"/>
                    <a:pt x="2457" y="1701"/>
                  </a:cubicBezTo>
                  <a:cubicBezTo>
                    <a:pt x="2413" y="1773"/>
                    <a:pt x="2403" y="1851"/>
                    <a:pt x="2299" y="1815"/>
                  </a:cubicBezTo>
                  <a:cubicBezTo>
                    <a:pt x="2153" y="1765"/>
                    <a:pt x="2165" y="1805"/>
                    <a:pt x="2059" y="1793"/>
                  </a:cubicBezTo>
                  <a:cubicBezTo>
                    <a:pt x="1953" y="1781"/>
                    <a:pt x="2053" y="1701"/>
                    <a:pt x="1989" y="1603"/>
                  </a:cubicBezTo>
                  <a:cubicBezTo>
                    <a:pt x="1925" y="1505"/>
                    <a:pt x="1985" y="1469"/>
                    <a:pt x="2027" y="1431"/>
                  </a:cubicBezTo>
                  <a:cubicBezTo>
                    <a:pt x="2069" y="1393"/>
                    <a:pt x="2075" y="1369"/>
                    <a:pt x="2075" y="1369"/>
                  </a:cubicBezTo>
                  <a:cubicBezTo>
                    <a:pt x="2191" y="1221"/>
                    <a:pt x="2251" y="1343"/>
                    <a:pt x="2343" y="1331"/>
                  </a:cubicBezTo>
                  <a:cubicBezTo>
                    <a:pt x="2511" y="1309"/>
                    <a:pt x="2569" y="1357"/>
                    <a:pt x="2589" y="1388"/>
                  </a:cubicBezTo>
                  <a:cubicBezTo>
                    <a:pt x="2559" y="1326"/>
                    <a:pt x="2512" y="1303"/>
                    <a:pt x="2435" y="1305"/>
                  </a:cubicBezTo>
                  <a:cubicBezTo>
                    <a:pt x="2349" y="1307"/>
                    <a:pt x="2295" y="1279"/>
                    <a:pt x="2369" y="1251"/>
                  </a:cubicBezTo>
                  <a:cubicBezTo>
                    <a:pt x="2443" y="1223"/>
                    <a:pt x="2491" y="1113"/>
                    <a:pt x="2491" y="1113"/>
                  </a:cubicBezTo>
                  <a:cubicBezTo>
                    <a:pt x="2451" y="1197"/>
                    <a:pt x="2341" y="1263"/>
                    <a:pt x="2220" y="1239"/>
                  </a:cubicBezTo>
                  <a:cubicBezTo>
                    <a:pt x="2100" y="1216"/>
                    <a:pt x="2072" y="1197"/>
                    <a:pt x="2039" y="1260"/>
                  </a:cubicBezTo>
                  <a:cubicBezTo>
                    <a:pt x="2006" y="1322"/>
                    <a:pt x="1925" y="1372"/>
                    <a:pt x="1871" y="1366"/>
                  </a:cubicBezTo>
                  <a:cubicBezTo>
                    <a:pt x="1818" y="1360"/>
                    <a:pt x="1803" y="1294"/>
                    <a:pt x="1803" y="1294"/>
                  </a:cubicBezTo>
                  <a:cubicBezTo>
                    <a:pt x="1771" y="1210"/>
                    <a:pt x="1787" y="1186"/>
                    <a:pt x="1939" y="1116"/>
                  </a:cubicBezTo>
                  <a:cubicBezTo>
                    <a:pt x="2091" y="1045"/>
                    <a:pt x="1959" y="889"/>
                    <a:pt x="2044" y="861"/>
                  </a:cubicBezTo>
                  <a:cubicBezTo>
                    <a:pt x="2128" y="832"/>
                    <a:pt x="2120" y="790"/>
                    <a:pt x="2120" y="790"/>
                  </a:cubicBezTo>
                  <a:cubicBezTo>
                    <a:pt x="2108" y="865"/>
                    <a:pt x="1972" y="803"/>
                    <a:pt x="1986" y="951"/>
                  </a:cubicBezTo>
                  <a:cubicBezTo>
                    <a:pt x="2000" y="1100"/>
                    <a:pt x="1931" y="1087"/>
                    <a:pt x="1931" y="1087"/>
                  </a:cubicBezTo>
                  <a:cubicBezTo>
                    <a:pt x="1981" y="1022"/>
                    <a:pt x="1925" y="951"/>
                    <a:pt x="1886" y="886"/>
                  </a:cubicBezTo>
                  <a:cubicBezTo>
                    <a:pt x="1846" y="820"/>
                    <a:pt x="1902" y="764"/>
                    <a:pt x="1902" y="764"/>
                  </a:cubicBezTo>
                  <a:cubicBezTo>
                    <a:pt x="1902" y="764"/>
                    <a:pt x="1793" y="777"/>
                    <a:pt x="1893" y="947"/>
                  </a:cubicBezTo>
                  <a:cubicBezTo>
                    <a:pt x="1993" y="1116"/>
                    <a:pt x="1824" y="1090"/>
                    <a:pt x="1780" y="1181"/>
                  </a:cubicBezTo>
                  <a:cubicBezTo>
                    <a:pt x="1737" y="1272"/>
                    <a:pt x="1746" y="1220"/>
                    <a:pt x="1681" y="1133"/>
                  </a:cubicBezTo>
                  <a:cubicBezTo>
                    <a:pt x="1615" y="1047"/>
                    <a:pt x="1681" y="1051"/>
                    <a:pt x="1685" y="947"/>
                  </a:cubicBezTo>
                  <a:cubicBezTo>
                    <a:pt x="1688" y="878"/>
                    <a:pt x="1666" y="835"/>
                    <a:pt x="1638" y="799"/>
                  </a:cubicBezTo>
                  <a:cubicBezTo>
                    <a:pt x="1632" y="741"/>
                    <a:pt x="1629" y="627"/>
                    <a:pt x="1719" y="651"/>
                  </a:cubicBezTo>
                  <a:cubicBezTo>
                    <a:pt x="1839" y="683"/>
                    <a:pt x="1795" y="459"/>
                    <a:pt x="1803" y="391"/>
                  </a:cubicBezTo>
                  <a:cubicBezTo>
                    <a:pt x="1810" y="332"/>
                    <a:pt x="1835" y="346"/>
                    <a:pt x="1842" y="350"/>
                  </a:cubicBezTo>
                  <a:cubicBezTo>
                    <a:pt x="1704" y="242"/>
                    <a:pt x="1827" y="651"/>
                    <a:pt x="1699" y="595"/>
                  </a:cubicBezTo>
                  <a:cubicBezTo>
                    <a:pt x="1598" y="551"/>
                    <a:pt x="1604" y="703"/>
                    <a:pt x="1612" y="767"/>
                  </a:cubicBezTo>
                  <a:cubicBezTo>
                    <a:pt x="1552" y="701"/>
                    <a:pt x="1489" y="640"/>
                    <a:pt x="1559" y="439"/>
                  </a:cubicBezTo>
                  <a:cubicBezTo>
                    <a:pt x="1677" y="104"/>
                    <a:pt x="1615" y="0"/>
                    <a:pt x="1615" y="0"/>
                  </a:cubicBezTo>
                  <a:cubicBezTo>
                    <a:pt x="1615" y="0"/>
                    <a:pt x="1650" y="152"/>
                    <a:pt x="1520" y="417"/>
                  </a:cubicBezTo>
                  <a:cubicBezTo>
                    <a:pt x="1488" y="483"/>
                    <a:pt x="1481" y="545"/>
                    <a:pt x="1487" y="604"/>
                  </a:cubicBezTo>
                  <a:cubicBezTo>
                    <a:pt x="1359" y="471"/>
                    <a:pt x="1352" y="741"/>
                    <a:pt x="1179" y="507"/>
                  </a:cubicBezTo>
                  <a:cubicBezTo>
                    <a:pt x="1056" y="341"/>
                    <a:pt x="1035" y="543"/>
                    <a:pt x="1035" y="543"/>
                  </a:cubicBezTo>
                  <a:cubicBezTo>
                    <a:pt x="1095" y="335"/>
                    <a:pt x="1203" y="719"/>
                    <a:pt x="1335" y="651"/>
                  </a:cubicBezTo>
                  <a:cubicBezTo>
                    <a:pt x="1404" y="616"/>
                    <a:pt x="1462" y="647"/>
                    <a:pt x="1502" y="685"/>
                  </a:cubicBezTo>
                  <a:cubicBezTo>
                    <a:pt x="1541" y="826"/>
                    <a:pt x="1626" y="938"/>
                    <a:pt x="1546" y="999"/>
                  </a:cubicBezTo>
                  <a:cubicBezTo>
                    <a:pt x="1420" y="1094"/>
                    <a:pt x="1377" y="1398"/>
                    <a:pt x="1212" y="1359"/>
                  </a:cubicBezTo>
                  <a:cubicBezTo>
                    <a:pt x="1154" y="1346"/>
                    <a:pt x="1116" y="1385"/>
                    <a:pt x="1038" y="1385"/>
                  </a:cubicBezTo>
                  <a:cubicBezTo>
                    <a:pt x="960" y="1385"/>
                    <a:pt x="960" y="1264"/>
                    <a:pt x="1034" y="1203"/>
                  </a:cubicBezTo>
                  <a:cubicBezTo>
                    <a:pt x="1107" y="1142"/>
                    <a:pt x="1264" y="1160"/>
                    <a:pt x="1125" y="1008"/>
                  </a:cubicBezTo>
                  <a:cubicBezTo>
                    <a:pt x="986" y="856"/>
                    <a:pt x="1047" y="799"/>
                    <a:pt x="1047" y="799"/>
                  </a:cubicBezTo>
                  <a:cubicBezTo>
                    <a:pt x="925" y="877"/>
                    <a:pt x="1238" y="1086"/>
                    <a:pt x="1081" y="1133"/>
                  </a:cubicBezTo>
                  <a:cubicBezTo>
                    <a:pt x="925" y="1181"/>
                    <a:pt x="951" y="1372"/>
                    <a:pt x="951" y="1372"/>
                  </a:cubicBezTo>
                  <a:cubicBezTo>
                    <a:pt x="691" y="1338"/>
                    <a:pt x="934" y="1077"/>
                    <a:pt x="625" y="1034"/>
                  </a:cubicBezTo>
                  <a:cubicBezTo>
                    <a:pt x="317" y="990"/>
                    <a:pt x="374" y="856"/>
                    <a:pt x="374" y="856"/>
                  </a:cubicBezTo>
                  <a:cubicBezTo>
                    <a:pt x="324" y="910"/>
                    <a:pt x="405" y="1063"/>
                    <a:pt x="571" y="1060"/>
                  </a:cubicBezTo>
                  <a:cubicBezTo>
                    <a:pt x="738" y="1057"/>
                    <a:pt x="768" y="1186"/>
                    <a:pt x="768" y="1186"/>
                  </a:cubicBezTo>
                  <a:cubicBezTo>
                    <a:pt x="720" y="1101"/>
                    <a:pt x="696" y="1294"/>
                    <a:pt x="531" y="1186"/>
                  </a:cubicBezTo>
                  <a:cubicBezTo>
                    <a:pt x="424" y="1117"/>
                    <a:pt x="433" y="1252"/>
                    <a:pt x="433" y="1252"/>
                  </a:cubicBezTo>
                  <a:cubicBezTo>
                    <a:pt x="453" y="1087"/>
                    <a:pt x="635" y="1342"/>
                    <a:pt x="695" y="1238"/>
                  </a:cubicBezTo>
                  <a:cubicBezTo>
                    <a:pt x="754" y="1133"/>
                    <a:pt x="769" y="1448"/>
                    <a:pt x="992" y="1451"/>
                  </a:cubicBezTo>
                  <a:cubicBezTo>
                    <a:pt x="1145" y="1453"/>
                    <a:pt x="1221" y="1419"/>
                    <a:pt x="1195" y="1543"/>
                  </a:cubicBezTo>
                  <a:cubicBezTo>
                    <a:pt x="1168" y="1668"/>
                    <a:pt x="1089" y="1629"/>
                    <a:pt x="1023" y="1523"/>
                  </a:cubicBezTo>
                  <a:cubicBezTo>
                    <a:pt x="958" y="1417"/>
                    <a:pt x="816" y="1562"/>
                    <a:pt x="827" y="1520"/>
                  </a:cubicBezTo>
                  <a:cubicBezTo>
                    <a:pt x="838" y="1478"/>
                    <a:pt x="805" y="1464"/>
                    <a:pt x="805" y="1464"/>
                  </a:cubicBezTo>
                  <a:cubicBezTo>
                    <a:pt x="822" y="1521"/>
                    <a:pt x="741" y="1595"/>
                    <a:pt x="900" y="1534"/>
                  </a:cubicBezTo>
                  <a:cubicBezTo>
                    <a:pt x="1059" y="1473"/>
                    <a:pt x="1074" y="1739"/>
                    <a:pt x="1016" y="1637"/>
                  </a:cubicBezTo>
                  <a:cubicBezTo>
                    <a:pt x="958" y="1535"/>
                    <a:pt x="826" y="1741"/>
                    <a:pt x="783" y="1578"/>
                  </a:cubicBezTo>
                  <a:cubicBezTo>
                    <a:pt x="753" y="1468"/>
                    <a:pt x="678" y="1610"/>
                    <a:pt x="678" y="1610"/>
                  </a:cubicBezTo>
                  <a:cubicBezTo>
                    <a:pt x="678" y="1610"/>
                    <a:pt x="741" y="1493"/>
                    <a:pt x="780" y="1622"/>
                  </a:cubicBezTo>
                  <a:cubicBezTo>
                    <a:pt x="819" y="1751"/>
                    <a:pt x="967" y="1573"/>
                    <a:pt x="1006" y="1663"/>
                  </a:cubicBezTo>
                  <a:cubicBezTo>
                    <a:pt x="1045" y="1753"/>
                    <a:pt x="1233" y="1588"/>
                    <a:pt x="1096" y="1865"/>
                  </a:cubicBezTo>
                  <a:cubicBezTo>
                    <a:pt x="1004" y="2053"/>
                    <a:pt x="800" y="1586"/>
                    <a:pt x="642" y="1822"/>
                  </a:cubicBezTo>
                  <a:cubicBezTo>
                    <a:pt x="572" y="1925"/>
                    <a:pt x="444" y="1829"/>
                    <a:pt x="444" y="1829"/>
                  </a:cubicBezTo>
                  <a:cubicBezTo>
                    <a:pt x="486" y="1885"/>
                    <a:pt x="534" y="1953"/>
                    <a:pt x="676" y="1846"/>
                  </a:cubicBezTo>
                  <a:cubicBezTo>
                    <a:pt x="817" y="1739"/>
                    <a:pt x="797" y="1865"/>
                    <a:pt x="875" y="1902"/>
                  </a:cubicBezTo>
                  <a:cubicBezTo>
                    <a:pt x="953" y="1938"/>
                    <a:pt x="1065" y="1994"/>
                    <a:pt x="836" y="2019"/>
                  </a:cubicBezTo>
                  <a:cubicBezTo>
                    <a:pt x="607" y="2043"/>
                    <a:pt x="729" y="2415"/>
                    <a:pt x="286" y="2466"/>
                  </a:cubicBezTo>
                  <a:cubicBezTo>
                    <a:pt x="0" y="2499"/>
                    <a:pt x="72" y="2595"/>
                    <a:pt x="72" y="2595"/>
                  </a:cubicBezTo>
                  <a:cubicBezTo>
                    <a:pt x="72" y="2595"/>
                    <a:pt x="33" y="2503"/>
                    <a:pt x="289" y="2510"/>
                  </a:cubicBezTo>
                  <a:cubicBezTo>
                    <a:pt x="544" y="2517"/>
                    <a:pt x="639" y="2320"/>
                    <a:pt x="724" y="2194"/>
                  </a:cubicBezTo>
                  <a:cubicBezTo>
                    <a:pt x="809" y="2067"/>
                    <a:pt x="744" y="2242"/>
                    <a:pt x="870" y="2267"/>
                  </a:cubicBezTo>
                  <a:cubicBezTo>
                    <a:pt x="997" y="2291"/>
                    <a:pt x="931" y="2342"/>
                    <a:pt x="921" y="2459"/>
                  </a:cubicBezTo>
                  <a:cubicBezTo>
                    <a:pt x="911" y="2576"/>
                    <a:pt x="1021" y="2573"/>
                    <a:pt x="1021" y="2573"/>
                  </a:cubicBezTo>
                  <a:cubicBezTo>
                    <a:pt x="846" y="2488"/>
                    <a:pt x="1067" y="2298"/>
                    <a:pt x="958" y="2264"/>
                  </a:cubicBezTo>
                  <a:cubicBezTo>
                    <a:pt x="848" y="2230"/>
                    <a:pt x="826" y="2111"/>
                    <a:pt x="897" y="2096"/>
                  </a:cubicBezTo>
                  <a:cubicBezTo>
                    <a:pt x="967" y="2082"/>
                    <a:pt x="1011" y="2019"/>
                    <a:pt x="1157" y="1965"/>
                  </a:cubicBezTo>
                  <a:cubicBezTo>
                    <a:pt x="1303" y="1912"/>
                    <a:pt x="1454" y="2245"/>
                    <a:pt x="1493" y="2327"/>
                  </a:cubicBezTo>
                  <a:cubicBezTo>
                    <a:pt x="1532" y="2410"/>
                    <a:pt x="1522" y="2602"/>
                    <a:pt x="1522" y="2602"/>
                  </a:cubicBezTo>
                  <a:cubicBezTo>
                    <a:pt x="1549" y="2651"/>
                    <a:pt x="1595" y="2614"/>
                    <a:pt x="1595" y="2614"/>
                  </a:cubicBezTo>
                  <a:cubicBezTo>
                    <a:pt x="1585" y="2539"/>
                    <a:pt x="1622" y="2235"/>
                    <a:pt x="1680" y="2201"/>
                  </a:cubicBezTo>
                  <a:cubicBezTo>
                    <a:pt x="1738" y="2167"/>
                    <a:pt x="1797" y="2109"/>
                    <a:pt x="1870" y="2028"/>
                  </a:cubicBezTo>
                  <a:cubicBezTo>
                    <a:pt x="1934" y="1958"/>
                    <a:pt x="2009" y="1918"/>
                    <a:pt x="2119" y="1913"/>
                  </a:cubicBezTo>
                  <a:cubicBezTo>
                    <a:pt x="2147" y="1931"/>
                    <a:pt x="2172" y="1960"/>
                    <a:pt x="2197" y="1978"/>
                  </a:cubicBezTo>
                  <a:cubicBezTo>
                    <a:pt x="2277" y="2035"/>
                    <a:pt x="2350" y="2441"/>
                    <a:pt x="2466" y="2395"/>
                  </a:cubicBezTo>
                  <a:cubicBezTo>
                    <a:pt x="2530" y="2370"/>
                    <a:pt x="2560" y="2219"/>
                    <a:pt x="2594" y="2165"/>
                  </a:cubicBezTo>
                  <a:cubicBezTo>
                    <a:pt x="2661" y="2055"/>
                    <a:pt x="2679" y="2212"/>
                    <a:pt x="2694" y="2271"/>
                  </a:cubicBezTo>
                  <a:cubicBezTo>
                    <a:pt x="2704" y="2311"/>
                    <a:pt x="2731" y="2481"/>
                    <a:pt x="2792" y="2471"/>
                  </a:cubicBezTo>
                  <a:cubicBezTo>
                    <a:pt x="2823" y="2467"/>
                    <a:pt x="2853" y="2396"/>
                    <a:pt x="2854" y="2369"/>
                  </a:cubicBezTo>
                  <a:cubicBezTo>
                    <a:pt x="2854" y="2369"/>
                    <a:pt x="2774" y="2614"/>
                    <a:pt x="2711" y="2236"/>
                  </a:cubicBezTo>
                  <a:close/>
                </a:path>
              </a:pathLst>
            </a:custGeom>
            <a:solidFill>
              <a:srgbClr val="F4E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04" name="Freeform 6390"/>
            <p:cNvSpPr>
              <a:spLocks/>
            </p:cNvSpPr>
            <p:nvPr/>
          </p:nvSpPr>
          <p:spPr bwMode="auto">
            <a:xfrm>
              <a:off x="2572" y="767"/>
              <a:ext cx="400" cy="1119"/>
            </a:xfrm>
            <a:custGeom>
              <a:avLst/>
              <a:gdLst>
                <a:gd name="T0" fmla="*/ 370 w 432"/>
                <a:gd name="T1" fmla="*/ 1030 h 1209"/>
                <a:gd name="T2" fmla="*/ 355 w 432"/>
                <a:gd name="T3" fmla="*/ 1036 h 1209"/>
                <a:gd name="T4" fmla="*/ 213 w 432"/>
                <a:gd name="T5" fmla="*/ 750 h 1209"/>
                <a:gd name="T6" fmla="*/ 74 w 432"/>
                <a:gd name="T7" fmla="*/ 518 h 1209"/>
                <a:gd name="T8" fmla="*/ 110 w 432"/>
                <a:gd name="T9" fmla="*/ 400 h 1209"/>
                <a:gd name="T10" fmla="*/ 159 w 432"/>
                <a:gd name="T11" fmla="*/ 233 h 1209"/>
                <a:gd name="T12" fmla="*/ 370 w 432"/>
                <a:gd name="T13" fmla="*/ 5 h 12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2" h="1209">
                  <a:moveTo>
                    <a:pt x="432" y="1202"/>
                  </a:moveTo>
                  <a:cubicBezTo>
                    <a:pt x="426" y="1202"/>
                    <a:pt x="419" y="1204"/>
                    <a:pt x="414" y="1209"/>
                  </a:cubicBezTo>
                  <a:cubicBezTo>
                    <a:pt x="414" y="1209"/>
                    <a:pt x="376" y="950"/>
                    <a:pt x="248" y="875"/>
                  </a:cubicBezTo>
                  <a:cubicBezTo>
                    <a:pt x="120" y="800"/>
                    <a:pt x="0" y="780"/>
                    <a:pt x="86" y="605"/>
                  </a:cubicBezTo>
                  <a:cubicBezTo>
                    <a:pt x="115" y="544"/>
                    <a:pt x="98" y="516"/>
                    <a:pt x="128" y="467"/>
                  </a:cubicBezTo>
                  <a:cubicBezTo>
                    <a:pt x="158" y="419"/>
                    <a:pt x="82" y="321"/>
                    <a:pt x="186" y="272"/>
                  </a:cubicBezTo>
                  <a:cubicBezTo>
                    <a:pt x="350" y="194"/>
                    <a:pt x="359" y="0"/>
                    <a:pt x="432" y="5"/>
                  </a:cubicBezTo>
                </a:path>
              </a:pathLst>
            </a:custGeom>
            <a:solidFill>
              <a:srgbClr val="EFB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05" name="Freeform 6391"/>
            <p:cNvSpPr>
              <a:spLocks/>
            </p:cNvSpPr>
            <p:nvPr/>
          </p:nvSpPr>
          <p:spPr bwMode="auto">
            <a:xfrm>
              <a:off x="2713" y="1330"/>
              <a:ext cx="247" cy="430"/>
            </a:xfrm>
            <a:custGeom>
              <a:avLst/>
              <a:gdLst>
                <a:gd name="T0" fmla="*/ 186 w 267"/>
                <a:gd name="T1" fmla="*/ 18 h 465"/>
                <a:gd name="T2" fmla="*/ 175 w 267"/>
                <a:gd name="T3" fmla="*/ 58 h 465"/>
                <a:gd name="T4" fmla="*/ 128 w 267"/>
                <a:gd name="T5" fmla="*/ 48 h 465"/>
                <a:gd name="T6" fmla="*/ 91 w 267"/>
                <a:gd name="T7" fmla="*/ 89 h 465"/>
                <a:gd name="T8" fmla="*/ 44 w 267"/>
                <a:gd name="T9" fmla="*/ 101 h 465"/>
                <a:gd name="T10" fmla="*/ 40 w 267"/>
                <a:gd name="T11" fmla="*/ 125 h 465"/>
                <a:gd name="T12" fmla="*/ 10 w 267"/>
                <a:gd name="T13" fmla="*/ 148 h 465"/>
                <a:gd name="T14" fmla="*/ 69 w 267"/>
                <a:gd name="T15" fmla="*/ 176 h 465"/>
                <a:gd name="T16" fmla="*/ 132 w 267"/>
                <a:gd name="T17" fmla="*/ 227 h 465"/>
                <a:gd name="T18" fmla="*/ 155 w 267"/>
                <a:gd name="T19" fmla="*/ 263 h 465"/>
                <a:gd name="T20" fmla="*/ 179 w 267"/>
                <a:gd name="T21" fmla="*/ 286 h 465"/>
                <a:gd name="T22" fmla="*/ 196 w 267"/>
                <a:gd name="T23" fmla="*/ 343 h 465"/>
                <a:gd name="T24" fmla="*/ 223 w 267"/>
                <a:gd name="T25" fmla="*/ 365 h 465"/>
                <a:gd name="T26" fmla="*/ 212 w 267"/>
                <a:gd name="T27" fmla="*/ 302 h 465"/>
                <a:gd name="T28" fmla="*/ 206 w 267"/>
                <a:gd name="T29" fmla="*/ 236 h 465"/>
                <a:gd name="T30" fmla="*/ 221 w 267"/>
                <a:gd name="T31" fmla="*/ 115 h 465"/>
                <a:gd name="T32" fmla="*/ 182 w 267"/>
                <a:gd name="T33" fmla="*/ 10 h 465"/>
                <a:gd name="T34" fmla="*/ 184 w 267"/>
                <a:gd name="T35" fmla="*/ 23 h 4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7" h="465">
                  <a:moveTo>
                    <a:pt x="217" y="21"/>
                  </a:moveTo>
                  <a:cubicBezTo>
                    <a:pt x="223" y="39"/>
                    <a:pt x="228" y="60"/>
                    <a:pt x="204" y="68"/>
                  </a:cubicBezTo>
                  <a:cubicBezTo>
                    <a:pt x="183" y="74"/>
                    <a:pt x="171" y="52"/>
                    <a:pt x="149" y="56"/>
                  </a:cubicBezTo>
                  <a:cubicBezTo>
                    <a:pt x="148" y="80"/>
                    <a:pt x="136" y="107"/>
                    <a:pt x="106" y="104"/>
                  </a:cubicBezTo>
                  <a:cubicBezTo>
                    <a:pt x="82" y="102"/>
                    <a:pt x="54" y="72"/>
                    <a:pt x="52" y="118"/>
                  </a:cubicBezTo>
                  <a:cubicBezTo>
                    <a:pt x="52" y="133"/>
                    <a:pt x="56" y="134"/>
                    <a:pt x="46" y="146"/>
                  </a:cubicBezTo>
                  <a:cubicBezTo>
                    <a:pt x="36" y="157"/>
                    <a:pt x="17" y="158"/>
                    <a:pt x="12" y="173"/>
                  </a:cubicBezTo>
                  <a:cubicBezTo>
                    <a:pt x="0" y="210"/>
                    <a:pt x="61" y="199"/>
                    <a:pt x="81" y="205"/>
                  </a:cubicBezTo>
                  <a:cubicBezTo>
                    <a:pt x="112" y="213"/>
                    <a:pt x="143" y="235"/>
                    <a:pt x="155" y="265"/>
                  </a:cubicBezTo>
                  <a:cubicBezTo>
                    <a:pt x="163" y="284"/>
                    <a:pt x="166" y="293"/>
                    <a:pt x="182" y="307"/>
                  </a:cubicBezTo>
                  <a:cubicBezTo>
                    <a:pt x="193" y="316"/>
                    <a:pt x="202" y="322"/>
                    <a:pt x="209" y="334"/>
                  </a:cubicBezTo>
                  <a:cubicBezTo>
                    <a:pt x="219" y="354"/>
                    <a:pt x="223" y="379"/>
                    <a:pt x="229" y="401"/>
                  </a:cubicBezTo>
                  <a:cubicBezTo>
                    <a:pt x="233" y="414"/>
                    <a:pt x="250" y="465"/>
                    <a:pt x="261" y="427"/>
                  </a:cubicBezTo>
                  <a:cubicBezTo>
                    <a:pt x="267" y="410"/>
                    <a:pt x="251" y="372"/>
                    <a:pt x="248" y="354"/>
                  </a:cubicBezTo>
                  <a:cubicBezTo>
                    <a:pt x="242" y="328"/>
                    <a:pt x="241" y="303"/>
                    <a:pt x="241" y="276"/>
                  </a:cubicBezTo>
                  <a:cubicBezTo>
                    <a:pt x="239" y="228"/>
                    <a:pt x="253" y="182"/>
                    <a:pt x="258" y="134"/>
                  </a:cubicBezTo>
                  <a:cubicBezTo>
                    <a:pt x="260" y="104"/>
                    <a:pt x="266" y="0"/>
                    <a:pt x="213" y="12"/>
                  </a:cubicBezTo>
                  <a:cubicBezTo>
                    <a:pt x="209" y="18"/>
                    <a:pt x="211" y="22"/>
                    <a:pt x="215" y="27"/>
                  </a:cubicBezTo>
                </a:path>
              </a:pathLst>
            </a:custGeom>
            <a:solidFill>
              <a:srgbClr val="E2A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06" name="Freeform 6392"/>
            <p:cNvSpPr>
              <a:spLocks/>
            </p:cNvSpPr>
            <p:nvPr/>
          </p:nvSpPr>
          <p:spPr bwMode="auto">
            <a:xfrm>
              <a:off x="2787" y="1407"/>
              <a:ext cx="155" cy="197"/>
            </a:xfrm>
            <a:custGeom>
              <a:avLst/>
              <a:gdLst>
                <a:gd name="T0" fmla="*/ 120 w 167"/>
                <a:gd name="T1" fmla="*/ 7 h 212"/>
                <a:gd name="T2" fmla="*/ 109 w 167"/>
                <a:gd name="T3" fmla="*/ 5 h 212"/>
                <a:gd name="T4" fmla="*/ 92 w 167"/>
                <a:gd name="T5" fmla="*/ 11 h 212"/>
                <a:gd name="T6" fmla="*/ 60 w 167"/>
                <a:gd name="T7" fmla="*/ 2 h 212"/>
                <a:gd name="T8" fmla="*/ 32 w 167"/>
                <a:gd name="T9" fmla="*/ 33 h 212"/>
                <a:gd name="T10" fmla="*/ 20 w 167"/>
                <a:gd name="T11" fmla="*/ 85 h 212"/>
                <a:gd name="T12" fmla="*/ 50 w 167"/>
                <a:gd name="T13" fmla="*/ 97 h 212"/>
                <a:gd name="T14" fmla="*/ 78 w 167"/>
                <a:gd name="T15" fmla="*/ 114 h 212"/>
                <a:gd name="T16" fmla="*/ 89 w 167"/>
                <a:gd name="T17" fmla="*/ 138 h 212"/>
                <a:gd name="T18" fmla="*/ 104 w 167"/>
                <a:gd name="T19" fmla="*/ 152 h 212"/>
                <a:gd name="T20" fmla="*/ 110 w 167"/>
                <a:gd name="T21" fmla="*/ 172 h 212"/>
                <a:gd name="T22" fmla="*/ 126 w 167"/>
                <a:gd name="T23" fmla="*/ 163 h 212"/>
                <a:gd name="T24" fmla="*/ 123 w 167"/>
                <a:gd name="T25" fmla="*/ 124 h 212"/>
                <a:gd name="T26" fmla="*/ 122 w 167"/>
                <a:gd name="T27" fmla="*/ 87 h 212"/>
                <a:gd name="T28" fmla="*/ 122 w 167"/>
                <a:gd name="T29" fmla="*/ 7 h 2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7" h="212">
                  <a:moveTo>
                    <a:pt x="139" y="8"/>
                  </a:moveTo>
                  <a:cubicBezTo>
                    <a:pt x="135" y="6"/>
                    <a:pt x="131" y="4"/>
                    <a:pt x="126" y="5"/>
                  </a:cubicBezTo>
                  <a:cubicBezTo>
                    <a:pt x="118" y="6"/>
                    <a:pt x="115" y="13"/>
                    <a:pt x="107" y="13"/>
                  </a:cubicBezTo>
                  <a:cubicBezTo>
                    <a:pt x="94" y="13"/>
                    <a:pt x="86" y="0"/>
                    <a:pt x="70" y="2"/>
                  </a:cubicBezTo>
                  <a:cubicBezTo>
                    <a:pt x="49" y="6"/>
                    <a:pt x="46" y="24"/>
                    <a:pt x="38" y="39"/>
                  </a:cubicBezTo>
                  <a:cubicBezTo>
                    <a:pt x="30" y="55"/>
                    <a:pt x="0" y="86"/>
                    <a:pt x="24" y="99"/>
                  </a:cubicBezTo>
                  <a:cubicBezTo>
                    <a:pt x="34" y="105"/>
                    <a:pt x="47" y="107"/>
                    <a:pt x="58" y="112"/>
                  </a:cubicBezTo>
                  <a:cubicBezTo>
                    <a:pt x="70" y="118"/>
                    <a:pt x="81" y="122"/>
                    <a:pt x="90" y="132"/>
                  </a:cubicBezTo>
                  <a:cubicBezTo>
                    <a:pt x="97" y="140"/>
                    <a:pt x="98" y="149"/>
                    <a:pt x="103" y="159"/>
                  </a:cubicBezTo>
                  <a:cubicBezTo>
                    <a:pt x="108" y="168"/>
                    <a:pt x="115" y="169"/>
                    <a:pt x="121" y="176"/>
                  </a:cubicBezTo>
                  <a:cubicBezTo>
                    <a:pt x="127" y="182"/>
                    <a:pt x="123" y="192"/>
                    <a:pt x="128" y="199"/>
                  </a:cubicBezTo>
                  <a:cubicBezTo>
                    <a:pt x="136" y="212"/>
                    <a:pt x="145" y="198"/>
                    <a:pt x="147" y="188"/>
                  </a:cubicBezTo>
                  <a:cubicBezTo>
                    <a:pt x="150" y="172"/>
                    <a:pt x="144" y="158"/>
                    <a:pt x="142" y="143"/>
                  </a:cubicBezTo>
                  <a:cubicBezTo>
                    <a:pt x="139" y="130"/>
                    <a:pt x="139" y="115"/>
                    <a:pt x="141" y="101"/>
                  </a:cubicBezTo>
                  <a:cubicBezTo>
                    <a:pt x="145" y="72"/>
                    <a:pt x="167" y="30"/>
                    <a:pt x="141" y="9"/>
                  </a:cubicBezTo>
                </a:path>
              </a:pathLst>
            </a:custGeom>
            <a:solidFill>
              <a:srgbClr val="D38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07" name="Freeform 6393"/>
            <p:cNvSpPr>
              <a:spLocks/>
            </p:cNvSpPr>
            <p:nvPr/>
          </p:nvSpPr>
          <p:spPr bwMode="auto">
            <a:xfrm>
              <a:off x="2972" y="771"/>
              <a:ext cx="489" cy="1115"/>
            </a:xfrm>
            <a:custGeom>
              <a:avLst/>
              <a:gdLst>
                <a:gd name="T0" fmla="*/ 0 w 527"/>
                <a:gd name="T1" fmla="*/ 0 h 1204"/>
                <a:gd name="T2" fmla="*/ 103 w 527"/>
                <a:gd name="T3" fmla="*/ 122 h 1204"/>
                <a:gd name="T4" fmla="*/ 192 w 527"/>
                <a:gd name="T5" fmla="*/ 194 h 1204"/>
                <a:gd name="T6" fmla="*/ 311 w 527"/>
                <a:gd name="T7" fmla="*/ 353 h 1204"/>
                <a:gd name="T8" fmla="*/ 340 w 527"/>
                <a:gd name="T9" fmla="*/ 649 h 1204"/>
                <a:gd name="T10" fmla="*/ 223 w 527"/>
                <a:gd name="T11" fmla="*/ 720 h 1204"/>
                <a:gd name="T12" fmla="*/ 76 w 527"/>
                <a:gd name="T13" fmla="*/ 863 h 1204"/>
                <a:gd name="T14" fmla="*/ 19 w 527"/>
                <a:gd name="T15" fmla="*/ 1033 h 1204"/>
                <a:gd name="T16" fmla="*/ 0 w 527"/>
                <a:gd name="T17" fmla="*/ 1027 h 1204"/>
                <a:gd name="T18" fmla="*/ 0 w 527"/>
                <a:gd name="T19" fmla="*/ 0 h 12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7" h="1204">
                  <a:moveTo>
                    <a:pt x="0" y="0"/>
                  </a:moveTo>
                  <a:cubicBezTo>
                    <a:pt x="84" y="6"/>
                    <a:pt x="69" y="87"/>
                    <a:pt x="120" y="142"/>
                  </a:cubicBezTo>
                  <a:cubicBezTo>
                    <a:pt x="141" y="164"/>
                    <a:pt x="180" y="172"/>
                    <a:pt x="223" y="227"/>
                  </a:cubicBezTo>
                  <a:cubicBezTo>
                    <a:pt x="267" y="281"/>
                    <a:pt x="383" y="248"/>
                    <a:pt x="361" y="411"/>
                  </a:cubicBezTo>
                  <a:cubicBezTo>
                    <a:pt x="339" y="573"/>
                    <a:pt x="527" y="670"/>
                    <a:pt x="394" y="757"/>
                  </a:cubicBezTo>
                  <a:cubicBezTo>
                    <a:pt x="348" y="787"/>
                    <a:pt x="284" y="789"/>
                    <a:pt x="259" y="839"/>
                  </a:cubicBezTo>
                  <a:cubicBezTo>
                    <a:pt x="227" y="904"/>
                    <a:pt x="161" y="935"/>
                    <a:pt x="88" y="1006"/>
                  </a:cubicBezTo>
                  <a:cubicBezTo>
                    <a:pt x="14" y="1076"/>
                    <a:pt x="22" y="1204"/>
                    <a:pt x="22" y="1204"/>
                  </a:cubicBezTo>
                  <a:cubicBezTo>
                    <a:pt x="22" y="1204"/>
                    <a:pt x="11" y="1198"/>
                    <a:pt x="0" y="119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4D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08" name="Freeform 6394"/>
            <p:cNvSpPr>
              <a:spLocks/>
            </p:cNvSpPr>
            <p:nvPr/>
          </p:nvSpPr>
          <p:spPr bwMode="auto">
            <a:xfrm>
              <a:off x="3004" y="1389"/>
              <a:ext cx="143" cy="300"/>
            </a:xfrm>
            <a:custGeom>
              <a:avLst/>
              <a:gdLst>
                <a:gd name="T0" fmla="*/ 73 w 155"/>
                <a:gd name="T1" fmla="*/ 5 h 324"/>
                <a:gd name="T2" fmla="*/ 23 w 155"/>
                <a:gd name="T3" fmla="*/ 8 h 324"/>
                <a:gd name="T4" fmla="*/ 9 w 155"/>
                <a:gd name="T5" fmla="*/ 65 h 324"/>
                <a:gd name="T6" fmla="*/ 24 w 155"/>
                <a:gd name="T7" fmla="*/ 132 h 324"/>
                <a:gd name="T8" fmla="*/ 18 w 155"/>
                <a:gd name="T9" fmla="*/ 194 h 324"/>
                <a:gd name="T10" fmla="*/ 6 w 155"/>
                <a:gd name="T11" fmla="*/ 244 h 324"/>
                <a:gd name="T12" fmla="*/ 17 w 155"/>
                <a:gd name="T13" fmla="*/ 274 h 324"/>
                <a:gd name="T14" fmla="*/ 42 w 155"/>
                <a:gd name="T15" fmla="*/ 237 h 324"/>
                <a:gd name="T16" fmla="*/ 117 w 155"/>
                <a:gd name="T17" fmla="*/ 201 h 324"/>
                <a:gd name="T18" fmla="*/ 123 w 155"/>
                <a:gd name="T19" fmla="*/ 137 h 324"/>
                <a:gd name="T20" fmla="*/ 108 w 155"/>
                <a:gd name="T21" fmla="*/ 108 h 324"/>
                <a:gd name="T22" fmla="*/ 101 w 155"/>
                <a:gd name="T23" fmla="*/ 64 h 324"/>
                <a:gd name="T24" fmla="*/ 84 w 155"/>
                <a:gd name="T25" fmla="*/ 34 h 324"/>
                <a:gd name="T26" fmla="*/ 75 w 155"/>
                <a:gd name="T27" fmla="*/ 11 h 3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5" h="324">
                  <a:moveTo>
                    <a:pt x="86" y="5"/>
                  </a:moveTo>
                  <a:cubicBezTo>
                    <a:pt x="71" y="0"/>
                    <a:pt x="38" y="0"/>
                    <a:pt x="27" y="10"/>
                  </a:cubicBezTo>
                  <a:cubicBezTo>
                    <a:pt x="10" y="26"/>
                    <a:pt x="10" y="55"/>
                    <a:pt x="11" y="76"/>
                  </a:cubicBezTo>
                  <a:cubicBezTo>
                    <a:pt x="12" y="104"/>
                    <a:pt x="24" y="127"/>
                    <a:pt x="28" y="154"/>
                  </a:cubicBezTo>
                  <a:cubicBezTo>
                    <a:pt x="31" y="178"/>
                    <a:pt x="28" y="203"/>
                    <a:pt x="21" y="226"/>
                  </a:cubicBezTo>
                  <a:cubicBezTo>
                    <a:pt x="15" y="245"/>
                    <a:pt x="8" y="264"/>
                    <a:pt x="6" y="284"/>
                  </a:cubicBezTo>
                  <a:cubicBezTo>
                    <a:pt x="4" y="297"/>
                    <a:pt x="0" y="324"/>
                    <a:pt x="19" y="320"/>
                  </a:cubicBezTo>
                  <a:cubicBezTo>
                    <a:pt x="38" y="316"/>
                    <a:pt x="39" y="288"/>
                    <a:pt x="49" y="277"/>
                  </a:cubicBezTo>
                  <a:cubicBezTo>
                    <a:pt x="73" y="249"/>
                    <a:pt x="115" y="262"/>
                    <a:pt x="138" y="234"/>
                  </a:cubicBezTo>
                  <a:cubicBezTo>
                    <a:pt x="155" y="214"/>
                    <a:pt x="152" y="183"/>
                    <a:pt x="144" y="160"/>
                  </a:cubicBezTo>
                  <a:cubicBezTo>
                    <a:pt x="140" y="147"/>
                    <a:pt x="132" y="138"/>
                    <a:pt x="127" y="126"/>
                  </a:cubicBezTo>
                  <a:cubicBezTo>
                    <a:pt x="120" y="110"/>
                    <a:pt x="123" y="91"/>
                    <a:pt x="118" y="75"/>
                  </a:cubicBezTo>
                  <a:cubicBezTo>
                    <a:pt x="114" y="62"/>
                    <a:pt x="105" y="52"/>
                    <a:pt x="99" y="40"/>
                  </a:cubicBezTo>
                  <a:cubicBezTo>
                    <a:pt x="95" y="31"/>
                    <a:pt x="93" y="21"/>
                    <a:pt x="88" y="13"/>
                  </a:cubicBezTo>
                </a:path>
              </a:pathLst>
            </a:custGeom>
            <a:solidFill>
              <a:srgbClr val="E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09" name="Freeform 6395"/>
            <p:cNvSpPr>
              <a:spLocks/>
            </p:cNvSpPr>
            <p:nvPr/>
          </p:nvSpPr>
          <p:spPr bwMode="auto">
            <a:xfrm>
              <a:off x="3092" y="963"/>
              <a:ext cx="200" cy="285"/>
            </a:xfrm>
            <a:custGeom>
              <a:avLst/>
              <a:gdLst>
                <a:gd name="T0" fmla="*/ 12 w 216"/>
                <a:gd name="T1" fmla="*/ 95 h 308"/>
                <a:gd name="T2" fmla="*/ 28 w 216"/>
                <a:gd name="T3" fmla="*/ 43 h 308"/>
                <a:gd name="T4" fmla="*/ 38 w 216"/>
                <a:gd name="T5" fmla="*/ 4 h 308"/>
                <a:gd name="T6" fmla="*/ 71 w 216"/>
                <a:gd name="T7" fmla="*/ 26 h 308"/>
                <a:gd name="T8" fmla="*/ 109 w 216"/>
                <a:gd name="T9" fmla="*/ 52 h 308"/>
                <a:gd name="T10" fmla="*/ 169 w 216"/>
                <a:gd name="T11" fmla="*/ 99 h 308"/>
                <a:gd name="T12" fmla="*/ 155 w 216"/>
                <a:gd name="T13" fmla="*/ 158 h 308"/>
                <a:gd name="T14" fmla="*/ 131 w 216"/>
                <a:gd name="T15" fmla="*/ 229 h 308"/>
                <a:gd name="T16" fmla="*/ 78 w 216"/>
                <a:gd name="T17" fmla="*/ 259 h 308"/>
                <a:gd name="T18" fmla="*/ 44 w 216"/>
                <a:gd name="T19" fmla="*/ 201 h 308"/>
                <a:gd name="T20" fmla="*/ 8 w 216"/>
                <a:gd name="T21" fmla="*/ 93 h 3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" h="308">
                  <a:moveTo>
                    <a:pt x="14" y="111"/>
                  </a:moveTo>
                  <a:cubicBezTo>
                    <a:pt x="20" y="91"/>
                    <a:pt x="27" y="71"/>
                    <a:pt x="32" y="51"/>
                  </a:cubicBezTo>
                  <a:cubicBezTo>
                    <a:pt x="35" y="37"/>
                    <a:pt x="35" y="16"/>
                    <a:pt x="44" y="4"/>
                  </a:cubicBezTo>
                  <a:cubicBezTo>
                    <a:pt x="61" y="0"/>
                    <a:pt x="73" y="20"/>
                    <a:pt x="83" y="30"/>
                  </a:cubicBezTo>
                  <a:cubicBezTo>
                    <a:pt x="96" y="43"/>
                    <a:pt x="110" y="52"/>
                    <a:pt x="127" y="60"/>
                  </a:cubicBezTo>
                  <a:cubicBezTo>
                    <a:pt x="155" y="74"/>
                    <a:pt x="181" y="88"/>
                    <a:pt x="197" y="116"/>
                  </a:cubicBezTo>
                  <a:cubicBezTo>
                    <a:pt x="216" y="149"/>
                    <a:pt x="205" y="164"/>
                    <a:pt x="180" y="185"/>
                  </a:cubicBezTo>
                  <a:cubicBezTo>
                    <a:pt x="160" y="201"/>
                    <a:pt x="168" y="243"/>
                    <a:pt x="152" y="268"/>
                  </a:cubicBezTo>
                  <a:cubicBezTo>
                    <a:pt x="140" y="285"/>
                    <a:pt x="114" y="308"/>
                    <a:pt x="91" y="303"/>
                  </a:cubicBezTo>
                  <a:cubicBezTo>
                    <a:pt x="58" y="296"/>
                    <a:pt x="60" y="260"/>
                    <a:pt x="52" y="235"/>
                  </a:cubicBezTo>
                  <a:cubicBezTo>
                    <a:pt x="40" y="194"/>
                    <a:pt x="0" y="154"/>
                    <a:pt x="10" y="109"/>
                  </a:cubicBezTo>
                </a:path>
              </a:pathLst>
            </a:custGeom>
            <a:solidFill>
              <a:srgbClr val="E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0" name="Freeform 6396"/>
            <p:cNvSpPr>
              <a:spLocks/>
            </p:cNvSpPr>
            <p:nvPr/>
          </p:nvSpPr>
          <p:spPr bwMode="auto">
            <a:xfrm>
              <a:off x="3124" y="1002"/>
              <a:ext cx="131" cy="209"/>
            </a:xfrm>
            <a:custGeom>
              <a:avLst/>
              <a:gdLst>
                <a:gd name="T0" fmla="*/ 28 w 141"/>
                <a:gd name="T1" fmla="*/ 5 h 226"/>
                <a:gd name="T2" fmla="*/ 41 w 141"/>
                <a:gd name="T3" fmla="*/ 71 h 226"/>
                <a:gd name="T4" fmla="*/ 67 w 141"/>
                <a:gd name="T5" fmla="*/ 160 h 226"/>
                <a:gd name="T6" fmla="*/ 80 w 141"/>
                <a:gd name="T7" fmla="*/ 177 h 226"/>
                <a:gd name="T8" fmla="*/ 98 w 141"/>
                <a:gd name="T9" fmla="*/ 124 h 226"/>
                <a:gd name="T10" fmla="*/ 115 w 141"/>
                <a:gd name="T11" fmla="*/ 77 h 226"/>
                <a:gd name="T12" fmla="*/ 90 w 141"/>
                <a:gd name="T13" fmla="*/ 55 h 226"/>
                <a:gd name="T14" fmla="*/ 68 w 141"/>
                <a:gd name="T15" fmla="*/ 50 h 226"/>
                <a:gd name="T16" fmla="*/ 54 w 141"/>
                <a:gd name="T17" fmla="*/ 30 h 226"/>
                <a:gd name="T18" fmla="*/ 28 w 141"/>
                <a:gd name="T19" fmla="*/ 7 h 2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226">
                  <a:moveTo>
                    <a:pt x="32" y="5"/>
                  </a:moveTo>
                  <a:cubicBezTo>
                    <a:pt x="0" y="27"/>
                    <a:pt x="34" y="60"/>
                    <a:pt x="47" y="83"/>
                  </a:cubicBezTo>
                  <a:cubicBezTo>
                    <a:pt x="67" y="117"/>
                    <a:pt x="83" y="147"/>
                    <a:pt x="78" y="187"/>
                  </a:cubicBezTo>
                  <a:cubicBezTo>
                    <a:pt x="76" y="200"/>
                    <a:pt x="77" y="226"/>
                    <a:pt x="93" y="207"/>
                  </a:cubicBezTo>
                  <a:cubicBezTo>
                    <a:pt x="106" y="191"/>
                    <a:pt x="100" y="162"/>
                    <a:pt x="113" y="145"/>
                  </a:cubicBezTo>
                  <a:cubicBezTo>
                    <a:pt x="126" y="127"/>
                    <a:pt x="141" y="114"/>
                    <a:pt x="133" y="90"/>
                  </a:cubicBezTo>
                  <a:cubicBezTo>
                    <a:pt x="128" y="75"/>
                    <a:pt x="120" y="67"/>
                    <a:pt x="104" y="64"/>
                  </a:cubicBezTo>
                  <a:cubicBezTo>
                    <a:pt x="93" y="62"/>
                    <a:pt x="90" y="67"/>
                    <a:pt x="79" y="58"/>
                  </a:cubicBezTo>
                  <a:cubicBezTo>
                    <a:pt x="73" y="53"/>
                    <a:pt x="67" y="43"/>
                    <a:pt x="62" y="35"/>
                  </a:cubicBezTo>
                  <a:cubicBezTo>
                    <a:pt x="56" y="26"/>
                    <a:pt x="48" y="0"/>
                    <a:pt x="32" y="9"/>
                  </a:cubicBezTo>
                </a:path>
              </a:pathLst>
            </a:custGeom>
            <a:solidFill>
              <a:srgbClr val="CFAF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1" name="Freeform 6397"/>
            <p:cNvSpPr>
              <a:spLocks/>
            </p:cNvSpPr>
            <p:nvPr/>
          </p:nvSpPr>
          <p:spPr bwMode="auto">
            <a:xfrm>
              <a:off x="2986" y="1152"/>
              <a:ext cx="402" cy="471"/>
            </a:xfrm>
            <a:custGeom>
              <a:avLst/>
              <a:gdLst>
                <a:gd name="T0" fmla="*/ 268 w 434"/>
                <a:gd name="T1" fmla="*/ 47 h 509"/>
                <a:gd name="T2" fmla="*/ 300 w 434"/>
                <a:gd name="T3" fmla="*/ 3 h 509"/>
                <a:gd name="T4" fmla="*/ 293 w 434"/>
                <a:gd name="T5" fmla="*/ 87 h 509"/>
                <a:gd name="T6" fmla="*/ 290 w 434"/>
                <a:gd name="T7" fmla="*/ 156 h 509"/>
                <a:gd name="T8" fmla="*/ 333 w 434"/>
                <a:gd name="T9" fmla="*/ 110 h 509"/>
                <a:gd name="T10" fmla="*/ 331 w 434"/>
                <a:gd name="T11" fmla="*/ 198 h 509"/>
                <a:gd name="T12" fmla="*/ 323 w 434"/>
                <a:gd name="T13" fmla="*/ 255 h 509"/>
                <a:gd name="T14" fmla="*/ 303 w 434"/>
                <a:gd name="T15" fmla="*/ 341 h 509"/>
                <a:gd name="T16" fmla="*/ 271 w 434"/>
                <a:gd name="T17" fmla="*/ 378 h 509"/>
                <a:gd name="T18" fmla="*/ 258 w 434"/>
                <a:gd name="T19" fmla="*/ 343 h 509"/>
                <a:gd name="T20" fmla="*/ 250 w 434"/>
                <a:gd name="T21" fmla="*/ 295 h 509"/>
                <a:gd name="T22" fmla="*/ 205 w 434"/>
                <a:gd name="T23" fmla="*/ 362 h 509"/>
                <a:gd name="T24" fmla="*/ 122 w 434"/>
                <a:gd name="T25" fmla="*/ 403 h 509"/>
                <a:gd name="T26" fmla="*/ 67 w 434"/>
                <a:gd name="T27" fmla="*/ 402 h 509"/>
                <a:gd name="T28" fmla="*/ 57 w 434"/>
                <a:gd name="T29" fmla="*/ 376 h 509"/>
                <a:gd name="T30" fmla="*/ 25 w 434"/>
                <a:gd name="T31" fmla="*/ 357 h 509"/>
                <a:gd name="T32" fmla="*/ 52 w 434"/>
                <a:gd name="T33" fmla="*/ 298 h 509"/>
                <a:gd name="T34" fmla="*/ 19 w 434"/>
                <a:gd name="T35" fmla="*/ 279 h 509"/>
                <a:gd name="T36" fmla="*/ 150 w 434"/>
                <a:gd name="T37" fmla="*/ 138 h 509"/>
                <a:gd name="T38" fmla="*/ 159 w 434"/>
                <a:gd name="T39" fmla="*/ 134 h 509"/>
                <a:gd name="T40" fmla="*/ 160 w 434"/>
                <a:gd name="T41" fmla="*/ 137 h 509"/>
                <a:gd name="T42" fmla="*/ 210 w 434"/>
                <a:gd name="T43" fmla="*/ 78 h 509"/>
                <a:gd name="T44" fmla="*/ 241 w 434"/>
                <a:gd name="T45" fmla="*/ 32 h 509"/>
                <a:gd name="T46" fmla="*/ 268 w 434"/>
                <a:gd name="T47" fmla="*/ 47 h 50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34" h="509">
                  <a:moveTo>
                    <a:pt x="312" y="55"/>
                  </a:moveTo>
                  <a:cubicBezTo>
                    <a:pt x="322" y="28"/>
                    <a:pt x="333" y="0"/>
                    <a:pt x="350" y="3"/>
                  </a:cubicBezTo>
                  <a:cubicBezTo>
                    <a:pt x="350" y="3"/>
                    <a:pt x="383" y="27"/>
                    <a:pt x="341" y="102"/>
                  </a:cubicBezTo>
                  <a:cubicBezTo>
                    <a:pt x="298" y="177"/>
                    <a:pt x="376" y="118"/>
                    <a:pt x="338" y="183"/>
                  </a:cubicBezTo>
                  <a:cubicBezTo>
                    <a:pt x="387" y="205"/>
                    <a:pt x="354" y="113"/>
                    <a:pt x="389" y="129"/>
                  </a:cubicBezTo>
                  <a:cubicBezTo>
                    <a:pt x="389" y="129"/>
                    <a:pt x="434" y="181"/>
                    <a:pt x="385" y="231"/>
                  </a:cubicBezTo>
                  <a:cubicBezTo>
                    <a:pt x="335" y="282"/>
                    <a:pt x="406" y="250"/>
                    <a:pt x="377" y="298"/>
                  </a:cubicBezTo>
                  <a:cubicBezTo>
                    <a:pt x="347" y="346"/>
                    <a:pt x="404" y="341"/>
                    <a:pt x="353" y="399"/>
                  </a:cubicBezTo>
                  <a:cubicBezTo>
                    <a:pt x="336" y="419"/>
                    <a:pt x="316" y="441"/>
                    <a:pt x="316" y="441"/>
                  </a:cubicBezTo>
                  <a:cubicBezTo>
                    <a:pt x="316" y="441"/>
                    <a:pt x="316" y="423"/>
                    <a:pt x="301" y="401"/>
                  </a:cubicBezTo>
                  <a:cubicBezTo>
                    <a:pt x="291" y="385"/>
                    <a:pt x="290" y="370"/>
                    <a:pt x="291" y="345"/>
                  </a:cubicBezTo>
                  <a:cubicBezTo>
                    <a:pt x="280" y="323"/>
                    <a:pt x="239" y="423"/>
                    <a:pt x="239" y="423"/>
                  </a:cubicBezTo>
                  <a:cubicBezTo>
                    <a:pt x="185" y="509"/>
                    <a:pt x="177" y="434"/>
                    <a:pt x="143" y="470"/>
                  </a:cubicBezTo>
                  <a:cubicBezTo>
                    <a:pt x="110" y="506"/>
                    <a:pt x="78" y="469"/>
                    <a:pt x="78" y="469"/>
                  </a:cubicBezTo>
                  <a:cubicBezTo>
                    <a:pt x="68" y="459"/>
                    <a:pt x="65" y="444"/>
                    <a:pt x="67" y="439"/>
                  </a:cubicBezTo>
                  <a:cubicBezTo>
                    <a:pt x="31" y="440"/>
                    <a:pt x="29" y="417"/>
                    <a:pt x="29" y="417"/>
                  </a:cubicBezTo>
                  <a:cubicBezTo>
                    <a:pt x="11" y="388"/>
                    <a:pt x="30" y="366"/>
                    <a:pt x="60" y="348"/>
                  </a:cubicBezTo>
                  <a:cubicBezTo>
                    <a:pt x="16" y="351"/>
                    <a:pt x="23" y="325"/>
                    <a:pt x="23" y="325"/>
                  </a:cubicBezTo>
                  <a:cubicBezTo>
                    <a:pt x="0" y="287"/>
                    <a:pt x="140" y="223"/>
                    <a:pt x="175" y="161"/>
                  </a:cubicBezTo>
                  <a:cubicBezTo>
                    <a:pt x="180" y="153"/>
                    <a:pt x="183" y="150"/>
                    <a:pt x="186" y="157"/>
                  </a:cubicBezTo>
                  <a:cubicBezTo>
                    <a:pt x="187" y="159"/>
                    <a:pt x="187" y="160"/>
                    <a:pt x="187" y="160"/>
                  </a:cubicBezTo>
                  <a:cubicBezTo>
                    <a:pt x="187" y="160"/>
                    <a:pt x="196" y="209"/>
                    <a:pt x="245" y="91"/>
                  </a:cubicBezTo>
                  <a:cubicBezTo>
                    <a:pt x="252" y="75"/>
                    <a:pt x="258" y="35"/>
                    <a:pt x="281" y="38"/>
                  </a:cubicBezTo>
                  <a:cubicBezTo>
                    <a:pt x="281" y="38"/>
                    <a:pt x="317" y="34"/>
                    <a:pt x="312" y="55"/>
                  </a:cubicBezTo>
                  <a:close/>
                </a:path>
              </a:pathLst>
            </a:custGeom>
            <a:solidFill>
              <a:srgbClr val="E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2" name="Freeform 6398"/>
            <p:cNvSpPr>
              <a:spLocks/>
            </p:cNvSpPr>
            <p:nvPr/>
          </p:nvSpPr>
          <p:spPr bwMode="auto">
            <a:xfrm>
              <a:off x="2985" y="1143"/>
              <a:ext cx="402" cy="470"/>
            </a:xfrm>
            <a:custGeom>
              <a:avLst/>
              <a:gdLst>
                <a:gd name="T0" fmla="*/ 268 w 434"/>
                <a:gd name="T1" fmla="*/ 47 h 508"/>
                <a:gd name="T2" fmla="*/ 301 w 434"/>
                <a:gd name="T3" fmla="*/ 3 h 508"/>
                <a:gd name="T4" fmla="*/ 293 w 434"/>
                <a:gd name="T5" fmla="*/ 87 h 508"/>
                <a:gd name="T6" fmla="*/ 290 w 434"/>
                <a:gd name="T7" fmla="*/ 155 h 508"/>
                <a:gd name="T8" fmla="*/ 333 w 434"/>
                <a:gd name="T9" fmla="*/ 109 h 508"/>
                <a:gd name="T10" fmla="*/ 331 w 434"/>
                <a:gd name="T11" fmla="*/ 198 h 508"/>
                <a:gd name="T12" fmla="*/ 323 w 434"/>
                <a:gd name="T13" fmla="*/ 255 h 508"/>
                <a:gd name="T14" fmla="*/ 303 w 434"/>
                <a:gd name="T15" fmla="*/ 341 h 508"/>
                <a:gd name="T16" fmla="*/ 271 w 434"/>
                <a:gd name="T17" fmla="*/ 377 h 508"/>
                <a:gd name="T18" fmla="*/ 259 w 434"/>
                <a:gd name="T19" fmla="*/ 342 h 508"/>
                <a:gd name="T20" fmla="*/ 250 w 434"/>
                <a:gd name="T21" fmla="*/ 295 h 508"/>
                <a:gd name="T22" fmla="*/ 206 w 434"/>
                <a:gd name="T23" fmla="*/ 362 h 508"/>
                <a:gd name="T24" fmla="*/ 123 w 434"/>
                <a:gd name="T25" fmla="*/ 402 h 508"/>
                <a:gd name="T26" fmla="*/ 67 w 434"/>
                <a:gd name="T27" fmla="*/ 402 h 508"/>
                <a:gd name="T28" fmla="*/ 57 w 434"/>
                <a:gd name="T29" fmla="*/ 376 h 508"/>
                <a:gd name="T30" fmla="*/ 25 w 434"/>
                <a:gd name="T31" fmla="*/ 357 h 508"/>
                <a:gd name="T32" fmla="*/ 53 w 434"/>
                <a:gd name="T33" fmla="*/ 298 h 508"/>
                <a:gd name="T34" fmla="*/ 20 w 434"/>
                <a:gd name="T35" fmla="*/ 278 h 508"/>
                <a:gd name="T36" fmla="*/ 151 w 434"/>
                <a:gd name="T37" fmla="*/ 138 h 508"/>
                <a:gd name="T38" fmla="*/ 159 w 434"/>
                <a:gd name="T39" fmla="*/ 134 h 508"/>
                <a:gd name="T40" fmla="*/ 161 w 434"/>
                <a:gd name="T41" fmla="*/ 137 h 508"/>
                <a:gd name="T42" fmla="*/ 210 w 434"/>
                <a:gd name="T43" fmla="*/ 78 h 508"/>
                <a:gd name="T44" fmla="*/ 241 w 434"/>
                <a:gd name="T45" fmla="*/ 32 h 508"/>
                <a:gd name="T46" fmla="*/ 268 w 434"/>
                <a:gd name="T47" fmla="*/ 47 h 50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34" h="508">
                  <a:moveTo>
                    <a:pt x="312" y="55"/>
                  </a:moveTo>
                  <a:cubicBezTo>
                    <a:pt x="323" y="28"/>
                    <a:pt x="334" y="0"/>
                    <a:pt x="351" y="3"/>
                  </a:cubicBezTo>
                  <a:cubicBezTo>
                    <a:pt x="351" y="3"/>
                    <a:pt x="384" y="27"/>
                    <a:pt x="341" y="102"/>
                  </a:cubicBezTo>
                  <a:cubicBezTo>
                    <a:pt x="298" y="176"/>
                    <a:pt x="376" y="118"/>
                    <a:pt x="338" y="182"/>
                  </a:cubicBezTo>
                  <a:cubicBezTo>
                    <a:pt x="387" y="204"/>
                    <a:pt x="354" y="113"/>
                    <a:pt x="389" y="128"/>
                  </a:cubicBezTo>
                  <a:cubicBezTo>
                    <a:pt x="389" y="128"/>
                    <a:pt x="434" y="180"/>
                    <a:pt x="385" y="231"/>
                  </a:cubicBezTo>
                  <a:cubicBezTo>
                    <a:pt x="336" y="282"/>
                    <a:pt x="406" y="250"/>
                    <a:pt x="377" y="298"/>
                  </a:cubicBezTo>
                  <a:cubicBezTo>
                    <a:pt x="348" y="346"/>
                    <a:pt x="404" y="341"/>
                    <a:pt x="353" y="399"/>
                  </a:cubicBezTo>
                  <a:cubicBezTo>
                    <a:pt x="337" y="418"/>
                    <a:pt x="316" y="440"/>
                    <a:pt x="316" y="440"/>
                  </a:cubicBezTo>
                  <a:cubicBezTo>
                    <a:pt x="316" y="440"/>
                    <a:pt x="316" y="423"/>
                    <a:pt x="302" y="400"/>
                  </a:cubicBezTo>
                  <a:cubicBezTo>
                    <a:pt x="292" y="385"/>
                    <a:pt x="290" y="370"/>
                    <a:pt x="292" y="345"/>
                  </a:cubicBezTo>
                  <a:cubicBezTo>
                    <a:pt x="280" y="323"/>
                    <a:pt x="240" y="423"/>
                    <a:pt x="240" y="423"/>
                  </a:cubicBezTo>
                  <a:cubicBezTo>
                    <a:pt x="185" y="508"/>
                    <a:pt x="177" y="434"/>
                    <a:pt x="144" y="470"/>
                  </a:cubicBezTo>
                  <a:cubicBezTo>
                    <a:pt x="110" y="506"/>
                    <a:pt x="78" y="469"/>
                    <a:pt x="78" y="469"/>
                  </a:cubicBezTo>
                  <a:cubicBezTo>
                    <a:pt x="68" y="459"/>
                    <a:pt x="65" y="444"/>
                    <a:pt x="67" y="439"/>
                  </a:cubicBezTo>
                  <a:cubicBezTo>
                    <a:pt x="32" y="440"/>
                    <a:pt x="29" y="417"/>
                    <a:pt x="29" y="417"/>
                  </a:cubicBezTo>
                  <a:cubicBezTo>
                    <a:pt x="11" y="388"/>
                    <a:pt x="30" y="366"/>
                    <a:pt x="61" y="348"/>
                  </a:cubicBezTo>
                  <a:cubicBezTo>
                    <a:pt x="16" y="351"/>
                    <a:pt x="24" y="324"/>
                    <a:pt x="24" y="324"/>
                  </a:cubicBezTo>
                  <a:cubicBezTo>
                    <a:pt x="0" y="287"/>
                    <a:pt x="140" y="223"/>
                    <a:pt x="176" y="161"/>
                  </a:cubicBezTo>
                  <a:cubicBezTo>
                    <a:pt x="181" y="152"/>
                    <a:pt x="183" y="149"/>
                    <a:pt x="186" y="157"/>
                  </a:cubicBezTo>
                  <a:cubicBezTo>
                    <a:pt x="187" y="158"/>
                    <a:pt x="188" y="160"/>
                    <a:pt x="188" y="160"/>
                  </a:cubicBezTo>
                  <a:cubicBezTo>
                    <a:pt x="188" y="160"/>
                    <a:pt x="196" y="208"/>
                    <a:pt x="245" y="91"/>
                  </a:cubicBezTo>
                  <a:cubicBezTo>
                    <a:pt x="252" y="75"/>
                    <a:pt x="259" y="35"/>
                    <a:pt x="281" y="38"/>
                  </a:cubicBezTo>
                  <a:cubicBezTo>
                    <a:pt x="281" y="38"/>
                    <a:pt x="318" y="34"/>
                    <a:pt x="312" y="55"/>
                  </a:cubicBezTo>
                  <a:close/>
                </a:path>
              </a:pathLst>
            </a:custGeom>
            <a:solidFill>
              <a:srgbClr val="E2A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3" name="Freeform 6399"/>
            <p:cNvSpPr>
              <a:spLocks/>
            </p:cNvSpPr>
            <p:nvPr/>
          </p:nvSpPr>
          <p:spPr bwMode="auto">
            <a:xfrm>
              <a:off x="2796" y="992"/>
              <a:ext cx="176" cy="382"/>
            </a:xfrm>
            <a:custGeom>
              <a:avLst/>
              <a:gdLst>
                <a:gd name="T0" fmla="*/ 163 w 190"/>
                <a:gd name="T1" fmla="*/ 353 h 413"/>
                <a:gd name="T2" fmla="*/ 0 w 190"/>
                <a:gd name="T3" fmla="*/ 177 h 413"/>
                <a:gd name="T4" fmla="*/ 94 w 190"/>
                <a:gd name="T5" fmla="*/ 20 h 413"/>
                <a:gd name="T6" fmla="*/ 117 w 190"/>
                <a:gd name="T7" fmla="*/ 10 h 413"/>
                <a:gd name="T8" fmla="*/ 163 w 190"/>
                <a:gd name="T9" fmla="*/ 0 h 4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0" h="413">
                  <a:moveTo>
                    <a:pt x="190" y="413"/>
                  </a:moveTo>
                  <a:cubicBezTo>
                    <a:pt x="84" y="404"/>
                    <a:pt x="0" y="315"/>
                    <a:pt x="0" y="206"/>
                  </a:cubicBezTo>
                  <a:cubicBezTo>
                    <a:pt x="0" y="128"/>
                    <a:pt x="44" y="59"/>
                    <a:pt x="109" y="24"/>
                  </a:cubicBezTo>
                  <a:cubicBezTo>
                    <a:pt x="110" y="24"/>
                    <a:pt x="133" y="24"/>
                    <a:pt x="136" y="12"/>
                  </a:cubicBezTo>
                  <a:cubicBezTo>
                    <a:pt x="153" y="6"/>
                    <a:pt x="171" y="2"/>
                    <a:pt x="190" y="0"/>
                  </a:cubicBezTo>
                </a:path>
              </a:pathLst>
            </a:custGeom>
            <a:solidFill>
              <a:srgbClr val="C99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4" name="Freeform 6400"/>
            <p:cNvSpPr>
              <a:spLocks/>
            </p:cNvSpPr>
            <p:nvPr/>
          </p:nvSpPr>
          <p:spPr bwMode="auto">
            <a:xfrm>
              <a:off x="2972" y="992"/>
              <a:ext cx="208" cy="382"/>
            </a:xfrm>
            <a:custGeom>
              <a:avLst/>
              <a:gdLst>
                <a:gd name="T0" fmla="*/ 0 w 224"/>
                <a:gd name="T1" fmla="*/ 0 h 413"/>
                <a:gd name="T2" fmla="*/ 15 w 224"/>
                <a:gd name="T3" fmla="*/ 0 h 413"/>
                <a:gd name="T4" fmla="*/ 28 w 224"/>
                <a:gd name="T5" fmla="*/ 0 h 413"/>
                <a:gd name="T6" fmla="*/ 54 w 224"/>
                <a:gd name="T7" fmla="*/ 4 h 413"/>
                <a:gd name="T8" fmla="*/ 166 w 224"/>
                <a:gd name="T9" fmla="*/ 85 h 413"/>
                <a:gd name="T10" fmla="*/ 176 w 224"/>
                <a:gd name="T11" fmla="*/ 102 h 413"/>
                <a:gd name="T12" fmla="*/ 189 w 224"/>
                <a:gd name="T13" fmla="*/ 140 h 413"/>
                <a:gd name="T14" fmla="*/ 192 w 224"/>
                <a:gd name="T15" fmla="*/ 163 h 413"/>
                <a:gd name="T16" fmla="*/ 193 w 224"/>
                <a:gd name="T17" fmla="*/ 177 h 413"/>
                <a:gd name="T18" fmla="*/ 192 w 224"/>
                <a:gd name="T19" fmla="*/ 191 h 413"/>
                <a:gd name="T20" fmla="*/ 189 w 224"/>
                <a:gd name="T21" fmla="*/ 211 h 413"/>
                <a:gd name="T22" fmla="*/ 179 w 224"/>
                <a:gd name="T23" fmla="*/ 244 h 413"/>
                <a:gd name="T24" fmla="*/ 168 w 224"/>
                <a:gd name="T25" fmla="*/ 267 h 413"/>
                <a:gd name="T26" fmla="*/ 150 w 224"/>
                <a:gd name="T27" fmla="*/ 291 h 413"/>
                <a:gd name="T28" fmla="*/ 133 w 224"/>
                <a:gd name="T29" fmla="*/ 309 h 413"/>
                <a:gd name="T30" fmla="*/ 15 w 224"/>
                <a:gd name="T31" fmla="*/ 353 h 413"/>
                <a:gd name="T32" fmla="*/ 0 w 224"/>
                <a:gd name="T33" fmla="*/ 353 h 4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24" h="413">
                  <a:moveTo>
                    <a:pt x="0" y="0"/>
                  </a:moveTo>
                  <a:cubicBezTo>
                    <a:pt x="6" y="0"/>
                    <a:pt x="11" y="0"/>
                    <a:pt x="17" y="0"/>
                  </a:cubicBezTo>
                  <a:cubicBezTo>
                    <a:pt x="22" y="0"/>
                    <a:pt x="27" y="0"/>
                    <a:pt x="32" y="0"/>
                  </a:cubicBezTo>
                  <a:cubicBezTo>
                    <a:pt x="35" y="4"/>
                    <a:pt x="49" y="12"/>
                    <a:pt x="62" y="4"/>
                  </a:cubicBezTo>
                  <a:cubicBezTo>
                    <a:pt x="117" y="17"/>
                    <a:pt x="165" y="52"/>
                    <a:pt x="193" y="99"/>
                  </a:cubicBezTo>
                  <a:cubicBezTo>
                    <a:pt x="194" y="105"/>
                    <a:pt x="199" y="116"/>
                    <a:pt x="204" y="119"/>
                  </a:cubicBezTo>
                  <a:cubicBezTo>
                    <a:pt x="211" y="133"/>
                    <a:pt x="216" y="148"/>
                    <a:pt x="219" y="163"/>
                  </a:cubicBezTo>
                  <a:cubicBezTo>
                    <a:pt x="212" y="176"/>
                    <a:pt x="221" y="188"/>
                    <a:pt x="223" y="190"/>
                  </a:cubicBezTo>
                  <a:cubicBezTo>
                    <a:pt x="224" y="195"/>
                    <a:pt x="224" y="201"/>
                    <a:pt x="224" y="206"/>
                  </a:cubicBezTo>
                  <a:cubicBezTo>
                    <a:pt x="224" y="212"/>
                    <a:pt x="224" y="217"/>
                    <a:pt x="223" y="223"/>
                  </a:cubicBezTo>
                  <a:cubicBezTo>
                    <a:pt x="216" y="232"/>
                    <a:pt x="218" y="243"/>
                    <a:pt x="220" y="247"/>
                  </a:cubicBezTo>
                  <a:cubicBezTo>
                    <a:pt x="217" y="260"/>
                    <a:pt x="213" y="272"/>
                    <a:pt x="208" y="285"/>
                  </a:cubicBezTo>
                  <a:cubicBezTo>
                    <a:pt x="198" y="293"/>
                    <a:pt x="194" y="310"/>
                    <a:pt x="195" y="312"/>
                  </a:cubicBezTo>
                  <a:cubicBezTo>
                    <a:pt x="189" y="322"/>
                    <a:pt x="182" y="332"/>
                    <a:pt x="174" y="341"/>
                  </a:cubicBezTo>
                  <a:cubicBezTo>
                    <a:pt x="163" y="345"/>
                    <a:pt x="156" y="356"/>
                    <a:pt x="154" y="361"/>
                  </a:cubicBezTo>
                  <a:cubicBezTo>
                    <a:pt x="117" y="394"/>
                    <a:pt x="69" y="413"/>
                    <a:pt x="17" y="413"/>
                  </a:cubicBezTo>
                  <a:cubicBezTo>
                    <a:pt x="11" y="413"/>
                    <a:pt x="6" y="413"/>
                    <a:pt x="0" y="413"/>
                  </a:cubicBezTo>
                </a:path>
              </a:pathLst>
            </a:custGeom>
            <a:solidFill>
              <a:srgbClr val="DDB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5" name="Oval 6401"/>
            <p:cNvSpPr>
              <a:spLocks noChangeArrowheads="1"/>
            </p:cNvSpPr>
            <p:nvPr/>
          </p:nvSpPr>
          <p:spPr bwMode="auto">
            <a:xfrm>
              <a:off x="2851" y="1024"/>
              <a:ext cx="319" cy="319"/>
            </a:xfrm>
            <a:prstGeom prst="ellipse">
              <a:avLst/>
            </a:prstGeom>
            <a:solidFill>
              <a:srgbClr val="B07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6" name="Freeform 6402"/>
            <p:cNvSpPr>
              <a:spLocks/>
            </p:cNvSpPr>
            <p:nvPr/>
          </p:nvSpPr>
          <p:spPr bwMode="auto">
            <a:xfrm>
              <a:off x="2972" y="1516"/>
              <a:ext cx="89" cy="170"/>
            </a:xfrm>
            <a:custGeom>
              <a:avLst/>
              <a:gdLst>
                <a:gd name="T0" fmla="*/ 1 w 96"/>
                <a:gd name="T1" fmla="*/ 157 h 184"/>
                <a:gd name="T2" fmla="*/ 0 w 96"/>
                <a:gd name="T3" fmla="*/ 0 h 18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6" h="184">
                  <a:moveTo>
                    <a:pt x="1" y="184"/>
                  </a:moveTo>
                  <a:cubicBezTo>
                    <a:pt x="11" y="183"/>
                    <a:pt x="96" y="174"/>
                    <a:pt x="0" y="0"/>
                  </a:cubicBezTo>
                </a:path>
              </a:pathLst>
            </a:custGeom>
            <a:solidFill>
              <a:srgbClr val="795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7" name="Freeform 6403"/>
            <p:cNvSpPr>
              <a:spLocks/>
            </p:cNvSpPr>
            <p:nvPr/>
          </p:nvSpPr>
          <p:spPr bwMode="auto">
            <a:xfrm>
              <a:off x="2896" y="1485"/>
              <a:ext cx="77" cy="201"/>
            </a:xfrm>
            <a:custGeom>
              <a:avLst/>
              <a:gdLst>
                <a:gd name="T0" fmla="*/ 71 w 83"/>
                <a:gd name="T1" fmla="*/ 29 h 217"/>
                <a:gd name="T2" fmla="*/ 19 w 83"/>
                <a:gd name="T3" fmla="*/ 41 h 217"/>
                <a:gd name="T4" fmla="*/ 49 w 83"/>
                <a:gd name="T5" fmla="*/ 123 h 217"/>
                <a:gd name="T6" fmla="*/ 71 w 83"/>
                <a:gd name="T7" fmla="*/ 186 h 217"/>
                <a:gd name="T8" fmla="*/ 71 w 83"/>
                <a:gd name="T9" fmla="*/ 186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217">
                  <a:moveTo>
                    <a:pt x="82" y="33"/>
                  </a:moveTo>
                  <a:cubicBezTo>
                    <a:pt x="82" y="33"/>
                    <a:pt x="46" y="0"/>
                    <a:pt x="23" y="48"/>
                  </a:cubicBezTo>
                  <a:cubicBezTo>
                    <a:pt x="0" y="96"/>
                    <a:pt x="59" y="103"/>
                    <a:pt x="57" y="144"/>
                  </a:cubicBezTo>
                  <a:cubicBezTo>
                    <a:pt x="55" y="185"/>
                    <a:pt x="64" y="207"/>
                    <a:pt x="82" y="217"/>
                  </a:cubicBezTo>
                  <a:cubicBezTo>
                    <a:pt x="82" y="217"/>
                    <a:pt x="83" y="217"/>
                    <a:pt x="83" y="217"/>
                  </a:cubicBezTo>
                </a:path>
              </a:pathLst>
            </a:custGeom>
            <a:solidFill>
              <a:srgbClr val="6B47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8" name="Freeform 6404"/>
            <p:cNvSpPr>
              <a:spLocks/>
            </p:cNvSpPr>
            <p:nvPr/>
          </p:nvSpPr>
          <p:spPr bwMode="auto">
            <a:xfrm>
              <a:off x="2966" y="806"/>
              <a:ext cx="167" cy="227"/>
            </a:xfrm>
            <a:custGeom>
              <a:avLst/>
              <a:gdLst>
                <a:gd name="T0" fmla="*/ 9 w 180"/>
                <a:gd name="T1" fmla="*/ 89 h 246"/>
                <a:gd name="T2" fmla="*/ 16 w 180"/>
                <a:gd name="T3" fmla="*/ 113 h 246"/>
                <a:gd name="T4" fmla="*/ 30 w 180"/>
                <a:gd name="T5" fmla="*/ 152 h 246"/>
                <a:gd name="T6" fmla="*/ 65 w 180"/>
                <a:gd name="T7" fmla="*/ 177 h 246"/>
                <a:gd name="T8" fmla="*/ 135 w 180"/>
                <a:gd name="T9" fmla="*/ 209 h 246"/>
                <a:gd name="T10" fmla="*/ 142 w 180"/>
                <a:gd name="T11" fmla="*/ 90 h 246"/>
                <a:gd name="T12" fmla="*/ 84 w 180"/>
                <a:gd name="T13" fmla="*/ 0 h 246"/>
                <a:gd name="T14" fmla="*/ 9 w 180"/>
                <a:gd name="T15" fmla="*/ 89 h 2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0" h="246">
                  <a:moveTo>
                    <a:pt x="11" y="104"/>
                  </a:moveTo>
                  <a:cubicBezTo>
                    <a:pt x="1" y="132"/>
                    <a:pt x="37" y="98"/>
                    <a:pt x="18" y="132"/>
                  </a:cubicBezTo>
                  <a:cubicBezTo>
                    <a:pt x="0" y="163"/>
                    <a:pt x="9" y="204"/>
                    <a:pt x="34" y="179"/>
                  </a:cubicBezTo>
                  <a:cubicBezTo>
                    <a:pt x="42" y="172"/>
                    <a:pt x="64" y="198"/>
                    <a:pt x="75" y="208"/>
                  </a:cubicBezTo>
                  <a:cubicBezTo>
                    <a:pt x="108" y="240"/>
                    <a:pt x="157" y="246"/>
                    <a:pt x="157" y="246"/>
                  </a:cubicBezTo>
                  <a:cubicBezTo>
                    <a:pt x="157" y="246"/>
                    <a:pt x="180" y="157"/>
                    <a:pt x="165" y="105"/>
                  </a:cubicBezTo>
                  <a:cubicBezTo>
                    <a:pt x="151" y="53"/>
                    <a:pt x="97" y="0"/>
                    <a:pt x="97" y="0"/>
                  </a:cubicBezTo>
                  <a:cubicBezTo>
                    <a:pt x="97" y="0"/>
                    <a:pt x="39" y="36"/>
                    <a:pt x="11" y="104"/>
                  </a:cubicBezTo>
                  <a:close/>
                </a:path>
              </a:pathLst>
            </a:custGeom>
            <a:solidFill>
              <a:srgbClr val="B64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19" name="Freeform 6405"/>
            <p:cNvSpPr>
              <a:spLocks/>
            </p:cNvSpPr>
            <p:nvPr/>
          </p:nvSpPr>
          <p:spPr bwMode="auto">
            <a:xfrm>
              <a:off x="2971" y="742"/>
              <a:ext cx="166" cy="206"/>
            </a:xfrm>
            <a:custGeom>
              <a:avLst/>
              <a:gdLst>
                <a:gd name="T0" fmla="*/ 0 w 179"/>
                <a:gd name="T1" fmla="*/ 108 h 223"/>
                <a:gd name="T2" fmla="*/ 100 w 179"/>
                <a:gd name="T3" fmla="*/ 177 h 223"/>
                <a:gd name="T4" fmla="*/ 70 w 179"/>
                <a:gd name="T5" fmla="*/ 59 h 223"/>
                <a:gd name="T6" fmla="*/ 0 w 179"/>
                <a:gd name="T7" fmla="*/ 4 h 2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9" h="223">
                  <a:moveTo>
                    <a:pt x="0" y="127"/>
                  </a:moveTo>
                  <a:cubicBezTo>
                    <a:pt x="0" y="127"/>
                    <a:pt x="110" y="223"/>
                    <a:pt x="116" y="208"/>
                  </a:cubicBezTo>
                  <a:cubicBezTo>
                    <a:pt x="116" y="208"/>
                    <a:pt x="179" y="156"/>
                    <a:pt x="82" y="69"/>
                  </a:cubicBezTo>
                  <a:cubicBezTo>
                    <a:pt x="82" y="69"/>
                    <a:pt x="23" y="0"/>
                    <a:pt x="0" y="4"/>
                  </a:cubicBezTo>
                </a:path>
              </a:pathLst>
            </a:custGeom>
            <a:solidFill>
              <a:srgbClr val="B64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0" name="Freeform 6406"/>
            <p:cNvSpPr>
              <a:spLocks/>
            </p:cNvSpPr>
            <p:nvPr/>
          </p:nvSpPr>
          <p:spPr bwMode="auto">
            <a:xfrm>
              <a:off x="2718" y="1444"/>
              <a:ext cx="140" cy="142"/>
            </a:xfrm>
            <a:custGeom>
              <a:avLst/>
              <a:gdLst>
                <a:gd name="T0" fmla="*/ 113 w 151"/>
                <a:gd name="T1" fmla="*/ 115 h 153"/>
                <a:gd name="T2" fmla="*/ 65 w 151"/>
                <a:gd name="T3" fmla="*/ 66 h 153"/>
                <a:gd name="T4" fmla="*/ 14 w 151"/>
                <a:gd name="T5" fmla="*/ 25 h 153"/>
                <a:gd name="T6" fmla="*/ 102 w 151"/>
                <a:gd name="T7" fmla="*/ 25 h 153"/>
                <a:gd name="T8" fmla="*/ 113 w 151"/>
                <a:gd name="T9" fmla="*/ 115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153">
                  <a:moveTo>
                    <a:pt x="132" y="134"/>
                  </a:moveTo>
                  <a:cubicBezTo>
                    <a:pt x="98" y="153"/>
                    <a:pt x="107" y="106"/>
                    <a:pt x="76" y="77"/>
                  </a:cubicBezTo>
                  <a:cubicBezTo>
                    <a:pt x="44" y="48"/>
                    <a:pt x="0" y="64"/>
                    <a:pt x="16" y="29"/>
                  </a:cubicBezTo>
                  <a:cubicBezTo>
                    <a:pt x="23" y="14"/>
                    <a:pt x="88" y="0"/>
                    <a:pt x="119" y="29"/>
                  </a:cubicBezTo>
                  <a:cubicBezTo>
                    <a:pt x="151" y="58"/>
                    <a:pt x="146" y="125"/>
                    <a:pt x="132" y="134"/>
                  </a:cubicBezTo>
                  <a:close/>
                </a:path>
              </a:pathLst>
            </a:custGeom>
            <a:solidFill>
              <a:srgbClr val="5B4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1" name="Freeform 6407"/>
            <p:cNvSpPr>
              <a:spLocks/>
            </p:cNvSpPr>
            <p:nvPr/>
          </p:nvSpPr>
          <p:spPr bwMode="auto">
            <a:xfrm>
              <a:off x="2717" y="1452"/>
              <a:ext cx="136" cy="135"/>
            </a:xfrm>
            <a:custGeom>
              <a:avLst/>
              <a:gdLst>
                <a:gd name="T0" fmla="*/ 114 w 146"/>
                <a:gd name="T1" fmla="*/ 108 h 146"/>
                <a:gd name="T2" fmla="*/ 61 w 146"/>
                <a:gd name="T3" fmla="*/ 67 h 146"/>
                <a:gd name="T4" fmla="*/ 15 w 146"/>
                <a:gd name="T5" fmla="*/ 18 h 146"/>
                <a:gd name="T6" fmla="*/ 98 w 146"/>
                <a:gd name="T7" fmla="*/ 25 h 146"/>
                <a:gd name="T8" fmla="*/ 114 w 146"/>
                <a:gd name="T9" fmla="*/ 108 h 1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6" h="146">
                  <a:moveTo>
                    <a:pt x="131" y="126"/>
                  </a:moveTo>
                  <a:cubicBezTo>
                    <a:pt x="97" y="146"/>
                    <a:pt x="101" y="107"/>
                    <a:pt x="70" y="78"/>
                  </a:cubicBezTo>
                  <a:cubicBezTo>
                    <a:pt x="38" y="48"/>
                    <a:pt x="0" y="56"/>
                    <a:pt x="17" y="21"/>
                  </a:cubicBezTo>
                  <a:cubicBezTo>
                    <a:pt x="24" y="6"/>
                    <a:pt x="82" y="0"/>
                    <a:pt x="113" y="29"/>
                  </a:cubicBezTo>
                  <a:cubicBezTo>
                    <a:pt x="145" y="59"/>
                    <a:pt x="146" y="118"/>
                    <a:pt x="131" y="126"/>
                  </a:cubicBezTo>
                  <a:close/>
                </a:path>
              </a:pathLst>
            </a:custGeom>
            <a:solidFill>
              <a:srgbClr val="6B47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2" name="Oval 6408"/>
            <p:cNvSpPr>
              <a:spLocks noChangeArrowheads="1"/>
            </p:cNvSpPr>
            <p:nvPr/>
          </p:nvSpPr>
          <p:spPr bwMode="auto">
            <a:xfrm>
              <a:off x="3023" y="2182"/>
              <a:ext cx="12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3" name="Oval 6409"/>
            <p:cNvSpPr>
              <a:spLocks noChangeArrowheads="1"/>
            </p:cNvSpPr>
            <p:nvPr/>
          </p:nvSpPr>
          <p:spPr bwMode="auto">
            <a:xfrm>
              <a:off x="3026" y="2203"/>
              <a:ext cx="7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4" name="Freeform 6410"/>
            <p:cNvSpPr>
              <a:spLocks/>
            </p:cNvSpPr>
            <p:nvPr/>
          </p:nvSpPr>
          <p:spPr bwMode="auto">
            <a:xfrm>
              <a:off x="2843" y="1021"/>
              <a:ext cx="247" cy="274"/>
            </a:xfrm>
            <a:custGeom>
              <a:avLst/>
              <a:gdLst>
                <a:gd name="T0" fmla="*/ 199 w 267"/>
                <a:gd name="T1" fmla="*/ 171 h 296"/>
                <a:gd name="T2" fmla="*/ 61 w 267"/>
                <a:gd name="T3" fmla="*/ 230 h 296"/>
                <a:gd name="T4" fmla="*/ 30 w 267"/>
                <a:gd name="T5" fmla="*/ 83 h 296"/>
                <a:gd name="T6" fmla="*/ 167 w 267"/>
                <a:gd name="T7" fmla="*/ 25 h 296"/>
                <a:gd name="T8" fmla="*/ 199 w 267"/>
                <a:gd name="T9" fmla="*/ 171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7" h="296">
                  <a:moveTo>
                    <a:pt x="232" y="200"/>
                  </a:moveTo>
                  <a:cubicBezTo>
                    <a:pt x="198" y="266"/>
                    <a:pt x="126" y="296"/>
                    <a:pt x="71" y="268"/>
                  </a:cubicBezTo>
                  <a:cubicBezTo>
                    <a:pt x="17" y="239"/>
                    <a:pt x="0" y="163"/>
                    <a:pt x="35" y="97"/>
                  </a:cubicBezTo>
                  <a:cubicBezTo>
                    <a:pt x="69" y="31"/>
                    <a:pt x="142" y="0"/>
                    <a:pt x="196" y="29"/>
                  </a:cubicBezTo>
                  <a:cubicBezTo>
                    <a:pt x="251" y="57"/>
                    <a:pt x="267" y="134"/>
                    <a:pt x="232" y="200"/>
                  </a:cubicBezTo>
                  <a:close/>
                </a:path>
              </a:pathLst>
            </a:custGeom>
            <a:solidFill>
              <a:srgbClr val="B77D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5" name="Oval 6411"/>
            <p:cNvSpPr>
              <a:spLocks noChangeArrowheads="1"/>
            </p:cNvSpPr>
            <p:nvPr/>
          </p:nvSpPr>
          <p:spPr bwMode="auto">
            <a:xfrm>
              <a:off x="2990" y="1029"/>
              <a:ext cx="29" cy="23"/>
            </a:xfrm>
            <a:prstGeom prst="ellipse">
              <a:avLst/>
            </a:pr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6" name="Oval 6412"/>
            <p:cNvSpPr>
              <a:spLocks noChangeArrowheads="1"/>
            </p:cNvSpPr>
            <p:nvPr/>
          </p:nvSpPr>
          <p:spPr bwMode="auto">
            <a:xfrm>
              <a:off x="2992" y="1031"/>
              <a:ext cx="21" cy="18"/>
            </a:xfrm>
            <a:prstGeom prst="ellipse">
              <a:avLst/>
            </a:pr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7" name="Freeform 6413"/>
            <p:cNvSpPr>
              <a:spLocks/>
            </p:cNvSpPr>
            <p:nvPr/>
          </p:nvSpPr>
          <p:spPr bwMode="auto">
            <a:xfrm>
              <a:off x="3006" y="1030"/>
              <a:ext cx="12" cy="11"/>
            </a:xfrm>
            <a:custGeom>
              <a:avLst/>
              <a:gdLst>
                <a:gd name="T0" fmla="*/ 0 w 13"/>
                <a:gd name="T1" fmla="*/ 0 h 12"/>
                <a:gd name="T2" fmla="*/ 11 w 13"/>
                <a:gd name="T3" fmla="*/ 10 h 12"/>
                <a:gd name="T4" fmla="*/ 0 w 13"/>
                <a:gd name="T5" fmla="*/ 0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0" y="0"/>
                    <a:pt x="13" y="1"/>
                    <a:pt x="13" y="12"/>
                  </a:cubicBezTo>
                  <a:cubicBezTo>
                    <a:pt x="13" y="12"/>
                    <a:pt x="11" y="2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8" name="Freeform 6414"/>
            <p:cNvSpPr>
              <a:spLocks/>
            </p:cNvSpPr>
            <p:nvPr/>
          </p:nvSpPr>
          <p:spPr bwMode="auto">
            <a:xfrm>
              <a:off x="2990" y="1036"/>
              <a:ext cx="4" cy="9"/>
            </a:xfrm>
            <a:custGeom>
              <a:avLst/>
              <a:gdLst>
                <a:gd name="T0" fmla="*/ 3 w 4"/>
                <a:gd name="T1" fmla="*/ 0 h 10"/>
                <a:gd name="T2" fmla="*/ 4 w 4"/>
                <a:gd name="T3" fmla="*/ 8 h 10"/>
                <a:gd name="T4" fmla="*/ 3 w 4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10">
                  <a:moveTo>
                    <a:pt x="3" y="0"/>
                  </a:moveTo>
                  <a:cubicBezTo>
                    <a:pt x="3" y="0"/>
                    <a:pt x="0" y="5"/>
                    <a:pt x="4" y="10"/>
                  </a:cubicBezTo>
                  <a:cubicBezTo>
                    <a:pt x="4" y="10"/>
                    <a:pt x="1" y="5"/>
                    <a:pt x="3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9" name="Freeform 6415"/>
            <p:cNvSpPr>
              <a:spLocks/>
            </p:cNvSpPr>
            <p:nvPr/>
          </p:nvSpPr>
          <p:spPr bwMode="auto">
            <a:xfrm>
              <a:off x="3055" y="1043"/>
              <a:ext cx="31" cy="26"/>
            </a:xfrm>
            <a:custGeom>
              <a:avLst/>
              <a:gdLst>
                <a:gd name="T0" fmla="*/ 26 w 34"/>
                <a:gd name="T1" fmla="*/ 18 h 29"/>
                <a:gd name="T2" fmla="*/ 9 w 34"/>
                <a:gd name="T3" fmla="*/ 21 h 29"/>
                <a:gd name="T4" fmla="*/ 3 w 34"/>
                <a:gd name="T5" fmla="*/ 6 h 29"/>
                <a:gd name="T6" fmla="*/ 18 w 34"/>
                <a:gd name="T7" fmla="*/ 4 h 29"/>
                <a:gd name="T8" fmla="*/ 26 w 34"/>
                <a:gd name="T9" fmla="*/ 18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9">
                  <a:moveTo>
                    <a:pt x="31" y="22"/>
                  </a:moveTo>
                  <a:cubicBezTo>
                    <a:pt x="28" y="28"/>
                    <a:pt x="19" y="29"/>
                    <a:pt x="11" y="26"/>
                  </a:cubicBezTo>
                  <a:cubicBezTo>
                    <a:pt x="4" y="22"/>
                    <a:pt x="0" y="14"/>
                    <a:pt x="3" y="8"/>
                  </a:cubicBezTo>
                  <a:cubicBezTo>
                    <a:pt x="6" y="2"/>
                    <a:pt x="15" y="0"/>
                    <a:pt x="22" y="4"/>
                  </a:cubicBezTo>
                  <a:cubicBezTo>
                    <a:pt x="30" y="8"/>
                    <a:pt x="34" y="16"/>
                    <a:pt x="31" y="22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0" name="Freeform 6416"/>
            <p:cNvSpPr>
              <a:spLocks/>
            </p:cNvSpPr>
            <p:nvPr/>
          </p:nvSpPr>
          <p:spPr bwMode="auto">
            <a:xfrm>
              <a:off x="3057" y="1044"/>
              <a:ext cx="24" cy="23"/>
            </a:xfrm>
            <a:custGeom>
              <a:avLst/>
              <a:gdLst>
                <a:gd name="T0" fmla="*/ 20 w 26"/>
                <a:gd name="T1" fmla="*/ 15 h 24"/>
                <a:gd name="T2" fmla="*/ 7 w 26"/>
                <a:gd name="T3" fmla="*/ 19 h 24"/>
                <a:gd name="T4" fmla="*/ 2 w 26"/>
                <a:gd name="T5" fmla="*/ 7 h 24"/>
                <a:gd name="T6" fmla="*/ 15 w 26"/>
                <a:gd name="T7" fmla="*/ 3 h 24"/>
                <a:gd name="T8" fmla="*/ 20 w 26"/>
                <a:gd name="T9" fmla="*/ 15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4">
                  <a:moveTo>
                    <a:pt x="24" y="17"/>
                  </a:moveTo>
                  <a:cubicBezTo>
                    <a:pt x="21" y="22"/>
                    <a:pt x="14" y="24"/>
                    <a:pt x="9" y="21"/>
                  </a:cubicBezTo>
                  <a:cubicBezTo>
                    <a:pt x="3" y="18"/>
                    <a:pt x="0" y="12"/>
                    <a:pt x="2" y="7"/>
                  </a:cubicBezTo>
                  <a:cubicBezTo>
                    <a:pt x="5" y="2"/>
                    <a:pt x="11" y="0"/>
                    <a:pt x="17" y="3"/>
                  </a:cubicBezTo>
                  <a:cubicBezTo>
                    <a:pt x="23" y="6"/>
                    <a:pt x="26" y="13"/>
                    <a:pt x="24" y="17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1" name="Freeform 6417"/>
            <p:cNvSpPr>
              <a:spLocks/>
            </p:cNvSpPr>
            <p:nvPr/>
          </p:nvSpPr>
          <p:spPr bwMode="auto">
            <a:xfrm>
              <a:off x="3076" y="1047"/>
              <a:ext cx="11" cy="16"/>
            </a:xfrm>
            <a:custGeom>
              <a:avLst/>
              <a:gdLst>
                <a:gd name="T0" fmla="*/ 0 w 12"/>
                <a:gd name="T1" fmla="*/ 0 h 17"/>
                <a:gd name="T2" fmla="*/ 6 w 12"/>
                <a:gd name="T3" fmla="*/ 15 h 17"/>
                <a:gd name="T4" fmla="*/ 0 w 12"/>
                <a:gd name="T5" fmla="*/ 0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7">
                  <a:moveTo>
                    <a:pt x="0" y="0"/>
                  </a:moveTo>
                  <a:cubicBezTo>
                    <a:pt x="0" y="0"/>
                    <a:pt x="12" y="7"/>
                    <a:pt x="7" y="17"/>
                  </a:cubicBezTo>
                  <a:cubicBezTo>
                    <a:pt x="7" y="17"/>
                    <a:pt x="9" y="7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2" name="Freeform 6418"/>
            <p:cNvSpPr>
              <a:spLocks/>
            </p:cNvSpPr>
            <p:nvPr/>
          </p:nvSpPr>
          <p:spPr bwMode="auto">
            <a:xfrm>
              <a:off x="3057" y="1047"/>
              <a:ext cx="5" cy="9"/>
            </a:xfrm>
            <a:custGeom>
              <a:avLst/>
              <a:gdLst>
                <a:gd name="T0" fmla="*/ 4 w 6"/>
                <a:gd name="T1" fmla="*/ 0 h 10"/>
                <a:gd name="T2" fmla="*/ 2 w 6"/>
                <a:gd name="T3" fmla="*/ 8 h 10"/>
                <a:gd name="T4" fmla="*/ 4 w 6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cubicBezTo>
                    <a:pt x="6" y="0"/>
                    <a:pt x="0" y="4"/>
                    <a:pt x="2" y="10"/>
                  </a:cubicBezTo>
                  <a:cubicBezTo>
                    <a:pt x="2" y="10"/>
                    <a:pt x="2" y="4"/>
                    <a:pt x="6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3" name="Freeform 6419"/>
            <p:cNvSpPr>
              <a:spLocks/>
            </p:cNvSpPr>
            <p:nvPr/>
          </p:nvSpPr>
          <p:spPr bwMode="auto">
            <a:xfrm>
              <a:off x="3019" y="1062"/>
              <a:ext cx="31" cy="28"/>
            </a:xfrm>
            <a:custGeom>
              <a:avLst/>
              <a:gdLst>
                <a:gd name="T0" fmla="*/ 26 w 34"/>
                <a:gd name="T1" fmla="*/ 20 h 30"/>
                <a:gd name="T2" fmla="*/ 9 w 34"/>
                <a:gd name="T3" fmla="*/ 21 h 30"/>
                <a:gd name="T4" fmla="*/ 4 w 34"/>
                <a:gd name="T5" fmla="*/ 7 h 30"/>
                <a:gd name="T6" fmla="*/ 19 w 34"/>
                <a:gd name="T7" fmla="*/ 4 h 30"/>
                <a:gd name="T8" fmla="*/ 26 w 34"/>
                <a:gd name="T9" fmla="*/ 2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0">
                  <a:moveTo>
                    <a:pt x="31" y="23"/>
                  </a:moveTo>
                  <a:cubicBezTo>
                    <a:pt x="27" y="29"/>
                    <a:pt x="18" y="30"/>
                    <a:pt x="11" y="25"/>
                  </a:cubicBezTo>
                  <a:cubicBezTo>
                    <a:pt x="4" y="21"/>
                    <a:pt x="0" y="13"/>
                    <a:pt x="4" y="7"/>
                  </a:cubicBezTo>
                  <a:cubicBezTo>
                    <a:pt x="7" y="1"/>
                    <a:pt x="16" y="0"/>
                    <a:pt x="23" y="4"/>
                  </a:cubicBezTo>
                  <a:cubicBezTo>
                    <a:pt x="31" y="9"/>
                    <a:pt x="34" y="17"/>
                    <a:pt x="31" y="23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4" name="Freeform 6420"/>
            <p:cNvSpPr>
              <a:spLocks/>
            </p:cNvSpPr>
            <p:nvPr/>
          </p:nvSpPr>
          <p:spPr bwMode="auto">
            <a:xfrm>
              <a:off x="3020" y="1064"/>
              <a:ext cx="25" cy="22"/>
            </a:xfrm>
            <a:custGeom>
              <a:avLst/>
              <a:gdLst>
                <a:gd name="T0" fmla="*/ 22 w 26"/>
                <a:gd name="T1" fmla="*/ 16 h 24"/>
                <a:gd name="T2" fmla="*/ 8 w 26"/>
                <a:gd name="T3" fmla="*/ 17 h 24"/>
                <a:gd name="T4" fmla="*/ 3 w 26"/>
                <a:gd name="T5" fmla="*/ 6 h 24"/>
                <a:gd name="T6" fmla="*/ 16 w 26"/>
                <a:gd name="T7" fmla="*/ 4 h 24"/>
                <a:gd name="T8" fmla="*/ 22 w 26"/>
                <a:gd name="T9" fmla="*/ 1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4">
                  <a:moveTo>
                    <a:pt x="24" y="18"/>
                  </a:moveTo>
                  <a:cubicBezTo>
                    <a:pt x="21" y="23"/>
                    <a:pt x="14" y="24"/>
                    <a:pt x="8" y="21"/>
                  </a:cubicBezTo>
                  <a:cubicBezTo>
                    <a:pt x="3" y="17"/>
                    <a:pt x="0" y="11"/>
                    <a:pt x="3" y="6"/>
                  </a:cubicBezTo>
                  <a:cubicBezTo>
                    <a:pt x="6" y="1"/>
                    <a:pt x="13" y="0"/>
                    <a:pt x="18" y="4"/>
                  </a:cubicBezTo>
                  <a:cubicBezTo>
                    <a:pt x="24" y="7"/>
                    <a:pt x="26" y="14"/>
                    <a:pt x="24" y="18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5" name="Freeform 6421"/>
            <p:cNvSpPr>
              <a:spLocks/>
            </p:cNvSpPr>
            <p:nvPr/>
          </p:nvSpPr>
          <p:spPr bwMode="auto">
            <a:xfrm>
              <a:off x="3041" y="1068"/>
              <a:ext cx="10" cy="15"/>
            </a:xfrm>
            <a:custGeom>
              <a:avLst/>
              <a:gdLst>
                <a:gd name="T0" fmla="*/ 0 w 11"/>
                <a:gd name="T1" fmla="*/ 0 h 17"/>
                <a:gd name="T2" fmla="*/ 5 w 11"/>
                <a:gd name="T3" fmla="*/ 13 h 17"/>
                <a:gd name="T4" fmla="*/ 0 w 11"/>
                <a:gd name="T5" fmla="*/ 0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0" y="0"/>
                    <a:pt x="11" y="7"/>
                    <a:pt x="6" y="17"/>
                  </a:cubicBezTo>
                  <a:cubicBezTo>
                    <a:pt x="6" y="17"/>
                    <a:pt x="9" y="8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6" name="Freeform 6422"/>
            <p:cNvSpPr>
              <a:spLocks/>
            </p:cNvSpPr>
            <p:nvPr/>
          </p:nvSpPr>
          <p:spPr bwMode="auto">
            <a:xfrm>
              <a:off x="3021" y="1067"/>
              <a:ext cx="6" cy="8"/>
            </a:xfrm>
            <a:custGeom>
              <a:avLst/>
              <a:gdLst>
                <a:gd name="T0" fmla="*/ 6 w 6"/>
                <a:gd name="T1" fmla="*/ 0 h 9"/>
                <a:gd name="T2" fmla="*/ 2 w 6"/>
                <a:gd name="T3" fmla="*/ 7 h 9"/>
                <a:gd name="T4" fmla="*/ 6 w 6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9">
                  <a:moveTo>
                    <a:pt x="6" y="0"/>
                  </a:moveTo>
                  <a:cubicBezTo>
                    <a:pt x="6" y="0"/>
                    <a:pt x="0" y="3"/>
                    <a:pt x="2" y="9"/>
                  </a:cubicBezTo>
                  <a:cubicBezTo>
                    <a:pt x="2" y="9"/>
                    <a:pt x="1" y="3"/>
                    <a:pt x="6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7" name="Oval 6423"/>
            <p:cNvSpPr>
              <a:spLocks noChangeArrowheads="1"/>
            </p:cNvSpPr>
            <p:nvPr/>
          </p:nvSpPr>
          <p:spPr bwMode="auto">
            <a:xfrm>
              <a:off x="2967" y="1071"/>
              <a:ext cx="28" cy="23"/>
            </a:xfrm>
            <a:prstGeom prst="ellipse">
              <a:avLst/>
            </a:pr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8" name="Oval 6424"/>
            <p:cNvSpPr>
              <a:spLocks noChangeArrowheads="1"/>
            </p:cNvSpPr>
            <p:nvPr/>
          </p:nvSpPr>
          <p:spPr bwMode="auto">
            <a:xfrm>
              <a:off x="2968" y="1074"/>
              <a:ext cx="22" cy="18"/>
            </a:xfrm>
            <a:prstGeom prst="ellipse">
              <a:avLst/>
            </a:pr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" name="Freeform 6425"/>
            <p:cNvSpPr>
              <a:spLocks/>
            </p:cNvSpPr>
            <p:nvPr/>
          </p:nvSpPr>
          <p:spPr bwMode="auto">
            <a:xfrm>
              <a:off x="2982" y="1072"/>
              <a:ext cx="13" cy="11"/>
            </a:xfrm>
            <a:custGeom>
              <a:avLst/>
              <a:gdLst>
                <a:gd name="T0" fmla="*/ 0 w 14"/>
                <a:gd name="T1" fmla="*/ 0 h 12"/>
                <a:gd name="T2" fmla="*/ 12 w 14"/>
                <a:gd name="T3" fmla="*/ 10 h 12"/>
                <a:gd name="T4" fmla="*/ 0 w 14"/>
                <a:gd name="T5" fmla="*/ 0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0" y="0"/>
                    <a:pt x="14" y="1"/>
                    <a:pt x="14" y="12"/>
                  </a:cubicBezTo>
                  <a:cubicBezTo>
                    <a:pt x="14" y="12"/>
                    <a:pt x="12" y="2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0" name="Freeform 6426"/>
            <p:cNvSpPr>
              <a:spLocks/>
            </p:cNvSpPr>
            <p:nvPr/>
          </p:nvSpPr>
          <p:spPr bwMode="auto">
            <a:xfrm>
              <a:off x="2967" y="1079"/>
              <a:ext cx="3" cy="9"/>
            </a:xfrm>
            <a:custGeom>
              <a:avLst/>
              <a:gdLst>
                <a:gd name="T0" fmla="*/ 2 w 4"/>
                <a:gd name="T1" fmla="*/ 0 h 10"/>
                <a:gd name="T2" fmla="*/ 2 w 4"/>
                <a:gd name="T3" fmla="*/ 8 h 10"/>
                <a:gd name="T4" fmla="*/ 2 w 4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10">
                  <a:moveTo>
                    <a:pt x="3" y="0"/>
                  </a:moveTo>
                  <a:cubicBezTo>
                    <a:pt x="3" y="0"/>
                    <a:pt x="0" y="5"/>
                    <a:pt x="4" y="10"/>
                  </a:cubicBezTo>
                  <a:cubicBezTo>
                    <a:pt x="4" y="10"/>
                    <a:pt x="1" y="5"/>
                    <a:pt x="3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1" name="Freeform 6427"/>
            <p:cNvSpPr>
              <a:spLocks/>
            </p:cNvSpPr>
            <p:nvPr/>
          </p:nvSpPr>
          <p:spPr bwMode="auto">
            <a:xfrm>
              <a:off x="2942" y="1038"/>
              <a:ext cx="31" cy="26"/>
            </a:xfrm>
            <a:custGeom>
              <a:avLst/>
              <a:gdLst>
                <a:gd name="T0" fmla="*/ 26 w 34"/>
                <a:gd name="T1" fmla="*/ 8 h 28"/>
                <a:gd name="T2" fmla="*/ 16 w 34"/>
                <a:gd name="T3" fmla="*/ 22 h 28"/>
                <a:gd name="T4" fmla="*/ 2 w 34"/>
                <a:gd name="T5" fmla="*/ 16 h 28"/>
                <a:gd name="T6" fmla="*/ 12 w 34"/>
                <a:gd name="T7" fmla="*/ 3 h 28"/>
                <a:gd name="T8" fmla="*/ 26 w 34"/>
                <a:gd name="T9" fmla="*/ 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8">
                  <a:moveTo>
                    <a:pt x="32" y="10"/>
                  </a:moveTo>
                  <a:cubicBezTo>
                    <a:pt x="34" y="17"/>
                    <a:pt x="28" y="24"/>
                    <a:pt x="20" y="26"/>
                  </a:cubicBezTo>
                  <a:cubicBezTo>
                    <a:pt x="12" y="28"/>
                    <a:pt x="4" y="25"/>
                    <a:pt x="2" y="18"/>
                  </a:cubicBezTo>
                  <a:cubicBezTo>
                    <a:pt x="0" y="12"/>
                    <a:pt x="5" y="5"/>
                    <a:pt x="14" y="3"/>
                  </a:cubicBezTo>
                  <a:cubicBezTo>
                    <a:pt x="22" y="0"/>
                    <a:pt x="30" y="4"/>
                    <a:pt x="32" y="10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2" name="Freeform 6428"/>
            <p:cNvSpPr>
              <a:spLocks/>
            </p:cNvSpPr>
            <p:nvPr/>
          </p:nvSpPr>
          <p:spPr bwMode="auto">
            <a:xfrm>
              <a:off x="2944" y="1042"/>
              <a:ext cx="24" cy="20"/>
            </a:xfrm>
            <a:custGeom>
              <a:avLst/>
              <a:gdLst>
                <a:gd name="T0" fmla="*/ 21 w 26"/>
                <a:gd name="T1" fmla="*/ 6 h 22"/>
                <a:gd name="T2" fmla="*/ 13 w 26"/>
                <a:gd name="T3" fmla="*/ 17 h 22"/>
                <a:gd name="T4" fmla="*/ 1 w 26"/>
                <a:gd name="T5" fmla="*/ 12 h 22"/>
                <a:gd name="T6" fmla="*/ 9 w 26"/>
                <a:gd name="T7" fmla="*/ 2 h 22"/>
                <a:gd name="T8" fmla="*/ 21 w 26"/>
                <a:gd name="T9" fmla="*/ 6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2">
                  <a:moveTo>
                    <a:pt x="25" y="8"/>
                  </a:moveTo>
                  <a:cubicBezTo>
                    <a:pt x="26" y="13"/>
                    <a:pt x="22" y="19"/>
                    <a:pt x="15" y="21"/>
                  </a:cubicBezTo>
                  <a:cubicBezTo>
                    <a:pt x="9" y="22"/>
                    <a:pt x="3" y="19"/>
                    <a:pt x="1" y="14"/>
                  </a:cubicBezTo>
                  <a:cubicBezTo>
                    <a:pt x="0" y="9"/>
                    <a:pt x="4" y="3"/>
                    <a:pt x="11" y="2"/>
                  </a:cubicBezTo>
                  <a:cubicBezTo>
                    <a:pt x="17" y="0"/>
                    <a:pt x="23" y="3"/>
                    <a:pt x="25" y="8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3" name="Freeform 6429"/>
            <p:cNvSpPr>
              <a:spLocks/>
            </p:cNvSpPr>
            <p:nvPr/>
          </p:nvSpPr>
          <p:spPr bwMode="auto">
            <a:xfrm>
              <a:off x="2956" y="1038"/>
              <a:ext cx="14" cy="10"/>
            </a:xfrm>
            <a:custGeom>
              <a:avLst/>
              <a:gdLst>
                <a:gd name="T0" fmla="*/ 0 w 16"/>
                <a:gd name="T1" fmla="*/ 3 h 11"/>
                <a:gd name="T2" fmla="*/ 12 w 16"/>
                <a:gd name="T3" fmla="*/ 9 h 11"/>
                <a:gd name="T4" fmla="*/ 0 w 16"/>
                <a:gd name="T5" fmla="*/ 3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1">
                  <a:moveTo>
                    <a:pt x="0" y="3"/>
                  </a:moveTo>
                  <a:cubicBezTo>
                    <a:pt x="0" y="3"/>
                    <a:pt x="13" y="0"/>
                    <a:pt x="16" y="11"/>
                  </a:cubicBezTo>
                  <a:cubicBezTo>
                    <a:pt x="16" y="11"/>
                    <a:pt x="12" y="2"/>
                    <a:pt x="0" y="3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4" name="Freeform 6430"/>
            <p:cNvSpPr>
              <a:spLocks/>
            </p:cNvSpPr>
            <p:nvPr/>
          </p:nvSpPr>
          <p:spPr bwMode="auto">
            <a:xfrm>
              <a:off x="2944" y="1050"/>
              <a:ext cx="4" cy="9"/>
            </a:xfrm>
            <a:custGeom>
              <a:avLst/>
              <a:gdLst>
                <a:gd name="T0" fmla="*/ 2 w 5"/>
                <a:gd name="T1" fmla="*/ 0 h 10"/>
                <a:gd name="T2" fmla="*/ 3 w 5"/>
                <a:gd name="T3" fmla="*/ 8 h 10"/>
                <a:gd name="T4" fmla="*/ 2 w 5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0">
                  <a:moveTo>
                    <a:pt x="2" y="0"/>
                  </a:moveTo>
                  <a:cubicBezTo>
                    <a:pt x="2" y="0"/>
                    <a:pt x="0" y="6"/>
                    <a:pt x="5" y="10"/>
                  </a:cubicBezTo>
                  <a:cubicBezTo>
                    <a:pt x="5" y="10"/>
                    <a:pt x="1" y="6"/>
                    <a:pt x="2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5" name="Freeform 6431"/>
            <p:cNvSpPr>
              <a:spLocks/>
            </p:cNvSpPr>
            <p:nvPr/>
          </p:nvSpPr>
          <p:spPr bwMode="auto">
            <a:xfrm>
              <a:off x="2901" y="1068"/>
              <a:ext cx="31" cy="27"/>
            </a:xfrm>
            <a:custGeom>
              <a:avLst/>
              <a:gdLst>
                <a:gd name="T0" fmla="*/ 26 w 34"/>
                <a:gd name="T1" fmla="*/ 7 h 29"/>
                <a:gd name="T2" fmla="*/ 17 w 34"/>
                <a:gd name="T3" fmla="*/ 22 h 29"/>
                <a:gd name="T4" fmla="*/ 2 w 34"/>
                <a:gd name="T5" fmla="*/ 18 h 29"/>
                <a:gd name="T6" fmla="*/ 10 w 34"/>
                <a:gd name="T7" fmla="*/ 3 h 29"/>
                <a:gd name="T8" fmla="*/ 26 w 34"/>
                <a:gd name="T9" fmla="*/ 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9">
                  <a:moveTo>
                    <a:pt x="31" y="9"/>
                  </a:moveTo>
                  <a:cubicBezTo>
                    <a:pt x="34" y="15"/>
                    <a:pt x="29" y="23"/>
                    <a:pt x="21" y="26"/>
                  </a:cubicBezTo>
                  <a:cubicBezTo>
                    <a:pt x="13" y="29"/>
                    <a:pt x="5" y="27"/>
                    <a:pt x="2" y="20"/>
                  </a:cubicBezTo>
                  <a:cubicBezTo>
                    <a:pt x="0" y="14"/>
                    <a:pt x="4" y="6"/>
                    <a:pt x="12" y="3"/>
                  </a:cubicBezTo>
                  <a:cubicBezTo>
                    <a:pt x="20" y="0"/>
                    <a:pt x="29" y="3"/>
                    <a:pt x="31" y="9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6" name="Freeform 6432"/>
            <p:cNvSpPr>
              <a:spLocks/>
            </p:cNvSpPr>
            <p:nvPr/>
          </p:nvSpPr>
          <p:spPr bwMode="auto">
            <a:xfrm>
              <a:off x="2903" y="1072"/>
              <a:ext cx="24" cy="21"/>
            </a:xfrm>
            <a:custGeom>
              <a:avLst/>
              <a:gdLst>
                <a:gd name="T0" fmla="*/ 20 w 26"/>
                <a:gd name="T1" fmla="*/ 5 h 23"/>
                <a:gd name="T2" fmla="*/ 15 w 26"/>
                <a:gd name="T3" fmla="*/ 17 h 23"/>
                <a:gd name="T4" fmla="*/ 2 w 26"/>
                <a:gd name="T5" fmla="*/ 14 h 23"/>
                <a:gd name="T6" fmla="*/ 8 w 26"/>
                <a:gd name="T7" fmla="*/ 3 h 23"/>
                <a:gd name="T8" fmla="*/ 20 w 26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7"/>
                  </a:moveTo>
                  <a:cubicBezTo>
                    <a:pt x="26" y="12"/>
                    <a:pt x="23" y="18"/>
                    <a:pt x="17" y="21"/>
                  </a:cubicBezTo>
                  <a:cubicBezTo>
                    <a:pt x="11" y="23"/>
                    <a:pt x="4" y="21"/>
                    <a:pt x="2" y="16"/>
                  </a:cubicBezTo>
                  <a:cubicBezTo>
                    <a:pt x="0" y="11"/>
                    <a:pt x="3" y="5"/>
                    <a:pt x="10" y="3"/>
                  </a:cubicBezTo>
                  <a:cubicBezTo>
                    <a:pt x="16" y="0"/>
                    <a:pt x="22" y="2"/>
                    <a:pt x="24" y="7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7" name="Freeform 6433"/>
            <p:cNvSpPr>
              <a:spLocks/>
            </p:cNvSpPr>
            <p:nvPr/>
          </p:nvSpPr>
          <p:spPr bwMode="auto">
            <a:xfrm>
              <a:off x="2914" y="1068"/>
              <a:ext cx="16" cy="10"/>
            </a:xfrm>
            <a:custGeom>
              <a:avLst/>
              <a:gdLst>
                <a:gd name="T0" fmla="*/ 0 w 17"/>
                <a:gd name="T1" fmla="*/ 4 h 11"/>
                <a:gd name="T2" fmla="*/ 15 w 17"/>
                <a:gd name="T3" fmla="*/ 9 h 11"/>
                <a:gd name="T4" fmla="*/ 0 w 17"/>
                <a:gd name="T5" fmla="*/ 4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1">
                  <a:moveTo>
                    <a:pt x="0" y="4"/>
                  </a:moveTo>
                  <a:cubicBezTo>
                    <a:pt x="0" y="4"/>
                    <a:pt x="13" y="0"/>
                    <a:pt x="17" y="11"/>
                  </a:cubicBezTo>
                  <a:cubicBezTo>
                    <a:pt x="17" y="11"/>
                    <a:pt x="11" y="2"/>
                    <a:pt x="0" y="4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8" name="Freeform 6434"/>
            <p:cNvSpPr>
              <a:spLocks/>
            </p:cNvSpPr>
            <p:nvPr/>
          </p:nvSpPr>
          <p:spPr bwMode="auto">
            <a:xfrm>
              <a:off x="2904" y="1082"/>
              <a:ext cx="4" cy="9"/>
            </a:xfrm>
            <a:custGeom>
              <a:avLst/>
              <a:gdLst>
                <a:gd name="T0" fmla="*/ 1 w 5"/>
                <a:gd name="T1" fmla="*/ 0 h 9"/>
                <a:gd name="T2" fmla="*/ 3 w 5"/>
                <a:gd name="T3" fmla="*/ 9 h 9"/>
                <a:gd name="T4" fmla="*/ 1 w 5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9">
                  <a:moveTo>
                    <a:pt x="1" y="0"/>
                  </a:moveTo>
                  <a:cubicBezTo>
                    <a:pt x="1" y="0"/>
                    <a:pt x="0" y="6"/>
                    <a:pt x="5" y="9"/>
                  </a:cubicBezTo>
                  <a:cubicBezTo>
                    <a:pt x="5" y="9"/>
                    <a:pt x="1" y="6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" name="Oval 6435"/>
            <p:cNvSpPr>
              <a:spLocks noChangeArrowheads="1"/>
            </p:cNvSpPr>
            <p:nvPr/>
          </p:nvSpPr>
          <p:spPr bwMode="auto">
            <a:xfrm>
              <a:off x="2935" y="1102"/>
              <a:ext cx="29" cy="22"/>
            </a:xfrm>
            <a:prstGeom prst="ellipse">
              <a:avLst/>
            </a:pr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0" name="Oval 6436"/>
            <p:cNvSpPr>
              <a:spLocks noChangeArrowheads="1"/>
            </p:cNvSpPr>
            <p:nvPr/>
          </p:nvSpPr>
          <p:spPr bwMode="auto">
            <a:xfrm>
              <a:off x="2936" y="1105"/>
              <a:ext cx="22" cy="17"/>
            </a:xfrm>
            <a:prstGeom prst="ellipse">
              <a:avLst/>
            </a:pr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1" name="Freeform 6437"/>
            <p:cNvSpPr>
              <a:spLocks/>
            </p:cNvSpPr>
            <p:nvPr/>
          </p:nvSpPr>
          <p:spPr bwMode="auto">
            <a:xfrm>
              <a:off x="2950" y="1103"/>
              <a:ext cx="13" cy="10"/>
            </a:xfrm>
            <a:custGeom>
              <a:avLst/>
              <a:gdLst>
                <a:gd name="T0" fmla="*/ 0 w 14"/>
                <a:gd name="T1" fmla="*/ 0 h 11"/>
                <a:gd name="T2" fmla="*/ 12 w 14"/>
                <a:gd name="T3" fmla="*/ 9 h 11"/>
                <a:gd name="T4" fmla="*/ 0 w 14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1">
                  <a:moveTo>
                    <a:pt x="0" y="0"/>
                  </a:moveTo>
                  <a:cubicBezTo>
                    <a:pt x="0" y="0"/>
                    <a:pt x="14" y="0"/>
                    <a:pt x="14" y="11"/>
                  </a:cubicBezTo>
                  <a:cubicBezTo>
                    <a:pt x="14" y="11"/>
                    <a:pt x="12" y="2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2" name="Freeform 6438"/>
            <p:cNvSpPr>
              <a:spLocks/>
            </p:cNvSpPr>
            <p:nvPr/>
          </p:nvSpPr>
          <p:spPr bwMode="auto">
            <a:xfrm>
              <a:off x="2935" y="1109"/>
              <a:ext cx="4" cy="9"/>
            </a:xfrm>
            <a:custGeom>
              <a:avLst/>
              <a:gdLst>
                <a:gd name="T0" fmla="*/ 3 w 4"/>
                <a:gd name="T1" fmla="*/ 0 h 10"/>
                <a:gd name="T2" fmla="*/ 4 w 4"/>
                <a:gd name="T3" fmla="*/ 8 h 10"/>
                <a:gd name="T4" fmla="*/ 3 w 4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10">
                  <a:moveTo>
                    <a:pt x="3" y="0"/>
                  </a:moveTo>
                  <a:cubicBezTo>
                    <a:pt x="3" y="0"/>
                    <a:pt x="0" y="5"/>
                    <a:pt x="4" y="10"/>
                  </a:cubicBezTo>
                  <a:cubicBezTo>
                    <a:pt x="4" y="10"/>
                    <a:pt x="1" y="5"/>
                    <a:pt x="3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3" name="Freeform 6439"/>
            <p:cNvSpPr>
              <a:spLocks/>
            </p:cNvSpPr>
            <p:nvPr/>
          </p:nvSpPr>
          <p:spPr bwMode="auto">
            <a:xfrm>
              <a:off x="2881" y="1109"/>
              <a:ext cx="31" cy="27"/>
            </a:xfrm>
            <a:custGeom>
              <a:avLst/>
              <a:gdLst>
                <a:gd name="T0" fmla="*/ 26 w 34"/>
                <a:gd name="T1" fmla="*/ 7 h 29"/>
                <a:gd name="T2" fmla="*/ 18 w 34"/>
                <a:gd name="T3" fmla="*/ 22 h 29"/>
                <a:gd name="T4" fmla="*/ 3 w 34"/>
                <a:gd name="T5" fmla="*/ 19 h 29"/>
                <a:gd name="T6" fmla="*/ 9 w 34"/>
                <a:gd name="T7" fmla="*/ 4 h 29"/>
                <a:gd name="T8" fmla="*/ 26 w 34"/>
                <a:gd name="T9" fmla="*/ 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9">
                  <a:moveTo>
                    <a:pt x="31" y="8"/>
                  </a:moveTo>
                  <a:cubicBezTo>
                    <a:pt x="34" y="14"/>
                    <a:pt x="30" y="22"/>
                    <a:pt x="22" y="26"/>
                  </a:cubicBezTo>
                  <a:cubicBezTo>
                    <a:pt x="15" y="29"/>
                    <a:pt x="6" y="28"/>
                    <a:pt x="3" y="22"/>
                  </a:cubicBezTo>
                  <a:cubicBezTo>
                    <a:pt x="0" y="16"/>
                    <a:pt x="4" y="8"/>
                    <a:pt x="11" y="4"/>
                  </a:cubicBezTo>
                  <a:cubicBezTo>
                    <a:pt x="19" y="0"/>
                    <a:pt x="28" y="2"/>
                    <a:pt x="31" y="8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4" name="Freeform 6440"/>
            <p:cNvSpPr>
              <a:spLocks/>
            </p:cNvSpPr>
            <p:nvPr/>
          </p:nvSpPr>
          <p:spPr bwMode="auto">
            <a:xfrm>
              <a:off x="2882" y="1113"/>
              <a:ext cx="24" cy="21"/>
            </a:xfrm>
            <a:custGeom>
              <a:avLst/>
              <a:gdLst>
                <a:gd name="T0" fmla="*/ 20 w 26"/>
                <a:gd name="T1" fmla="*/ 5 h 23"/>
                <a:gd name="T2" fmla="*/ 16 w 26"/>
                <a:gd name="T3" fmla="*/ 17 h 23"/>
                <a:gd name="T4" fmla="*/ 3 w 26"/>
                <a:gd name="T5" fmla="*/ 15 h 23"/>
                <a:gd name="T6" fmla="*/ 7 w 26"/>
                <a:gd name="T7" fmla="*/ 3 h 23"/>
                <a:gd name="T8" fmla="*/ 20 w 26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6"/>
                  </a:moveTo>
                  <a:cubicBezTo>
                    <a:pt x="26" y="11"/>
                    <a:pt x="23" y="18"/>
                    <a:pt x="18" y="21"/>
                  </a:cubicBezTo>
                  <a:cubicBezTo>
                    <a:pt x="12" y="23"/>
                    <a:pt x="5" y="22"/>
                    <a:pt x="3" y="17"/>
                  </a:cubicBezTo>
                  <a:cubicBezTo>
                    <a:pt x="0" y="12"/>
                    <a:pt x="3" y="6"/>
                    <a:pt x="9" y="3"/>
                  </a:cubicBezTo>
                  <a:cubicBezTo>
                    <a:pt x="15" y="0"/>
                    <a:pt x="22" y="2"/>
                    <a:pt x="24" y="6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5" name="Freeform 6441"/>
            <p:cNvSpPr>
              <a:spLocks/>
            </p:cNvSpPr>
            <p:nvPr/>
          </p:nvSpPr>
          <p:spPr bwMode="auto">
            <a:xfrm>
              <a:off x="2893" y="1107"/>
              <a:ext cx="15" cy="10"/>
            </a:xfrm>
            <a:custGeom>
              <a:avLst/>
              <a:gdLst>
                <a:gd name="T0" fmla="*/ 0 w 17"/>
                <a:gd name="T1" fmla="*/ 6 h 10"/>
                <a:gd name="T2" fmla="*/ 13 w 17"/>
                <a:gd name="T3" fmla="*/ 10 h 10"/>
                <a:gd name="T4" fmla="*/ 0 w 17"/>
                <a:gd name="T5" fmla="*/ 6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0">
                  <a:moveTo>
                    <a:pt x="0" y="6"/>
                  </a:moveTo>
                  <a:cubicBezTo>
                    <a:pt x="0" y="6"/>
                    <a:pt x="12" y="0"/>
                    <a:pt x="17" y="10"/>
                  </a:cubicBezTo>
                  <a:cubicBezTo>
                    <a:pt x="17" y="10"/>
                    <a:pt x="11" y="3"/>
                    <a:pt x="0" y="6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6" name="Freeform 6442"/>
            <p:cNvSpPr>
              <a:spLocks/>
            </p:cNvSpPr>
            <p:nvPr/>
          </p:nvSpPr>
          <p:spPr bwMode="auto">
            <a:xfrm>
              <a:off x="2883" y="1124"/>
              <a:ext cx="6" cy="8"/>
            </a:xfrm>
            <a:custGeom>
              <a:avLst/>
              <a:gdLst>
                <a:gd name="T0" fmla="*/ 1 w 6"/>
                <a:gd name="T1" fmla="*/ 0 h 9"/>
                <a:gd name="T2" fmla="*/ 6 w 6"/>
                <a:gd name="T3" fmla="*/ 7 h 9"/>
                <a:gd name="T4" fmla="*/ 1 w 6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9">
                  <a:moveTo>
                    <a:pt x="1" y="0"/>
                  </a:moveTo>
                  <a:cubicBezTo>
                    <a:pt x="1" y="0"/>
                    <a:pt x="0" y="7"/>
                    <a:pt x="6" y="9"/>
                  </a:cubicBezTo>
                  <a:cubicBezTo>
                    <a:pt x="6" y="9"/>
                    <a:pt x="1" y="6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7" name="Freeform 6443"/>
            <p:cNvSpPr>
              <a:spLocks/>
            </p:cNvSpPr>
            <p:nvPr/>
          </p:nvSpPr>
          <p:spPr bwMode="auto">
            <a:xfrm>
              <a:off x="2912" y="1148"/>
              <a:ext cx="32" cy="27"/>
            </a:xfrm>
            <a:custGeom>
              <a:avLst/>
              <a:gdLst>
                <a:gd name="T0" fmla="*/ 27 w 34"/>
                <a:gd name="T1" fmla="*/ 7 h 29"/>
                <a:gd name="T2" fmla="*/ 20 w 34"/>
                <a:gd name="T3" fmla="*/ 22 h 29"/>
                <a:gd name="T4" fmla="*/ 3 w 34"/>
                <a:gd name="T5" fmla="*/ 19 h 29"/>
                <a:gd name="T6" fmla="*/ 9 w 34"/>
                <a:gd name="T7" fmla="*/ 4 h 29"/>
                <a:gd name="T8" fmla="*/ 27 w 34"/>
                <a:gd name="T9" fmla="*/ 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9">
                  <a:moveTo>
                    <a:pt x="31" y="8"/>
                  </a:moveTo>
                  <a:cubicBezTo>
                    <a:pt x="34" y="14"/>
                    <a:pt x="30" y="22"/>
                    <a:pt x="22" y="26"/>
                  </a:cubicBezTo>
                  <a:cubicBezTo>
                    <a:pt x="15" y="29"/>
                    <a:pt x="6" y="28"/>
                    <a:pt x="3" y="22"/>
                  </a:cubicBezTo>
                  <a:cubicBezTo>
                    <a:pt x="0" y="16"/>
                    <a:pt x="4" y="8"/>
                    <a:pt x="11" y="4"/>
                  </a:cubicBezTo>
                  <a:cubicBezTo>
                    <a:pt x="19" y="0"/>
                    <a:pt x="28" y="2"/>
                    <a:pt x="31" y="8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8" name="Freeform 6444"/>
            <p:cNvSpPr>
              <a:spLocks/>
            </p:cNvSpPr>
            <p:nvPr/>
          </p:nvSpPr>
          <p:spPr bwMode="auto">
            <a:xfrm>
              <a:off x="2914" y="1152"/>
              <a:ext cx="24" cy="21"/>
            </a:xfrm>
            <a:custGeom>
              <a:avLst/>
              <a:gdLst>
                <a:gd name="T0" fmla="*/ 20 w 26"/>
                <a:gd name="T1" fmla="*/ 5 h 23"/>
                <a:gd name="T2" fmla="*/ 16 w 26"/>
                <a:gd name="T3" fmla="*/ 17 h 23"/>
                <a:gd name="T4" fmla="*/ 3 w 26"/>
                <a:gd name="T5" fmla="*/ 15 h 23"/>
                <a:gd name="T6" fmla="*/ 7 w 26"/>
                <a:gd name="T7" fmla="*/ 3 h 23"/>
                <a:gd name="T8" fmla="*/ 20 w 26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6"/>
                  </a:moveTo>
                  <a:cubicBezTo>
                    <a:pt x="26" y="11"/>
                    <a:pt x="23" y="18"/>
                    <a:pt x="18" y="21"/>
                  </a:cubicBezTo>
                  <a:cubicBezTo>
                    <a:pt x="12" y="23"/>
                    <a:pt x="5" y="22"/>
                    <a:pt x="3" y="17"/>
                  </a:cubicBezTo>
                  <a:cubicBezTo>
                    <a:pt x="0" y="12"/>
                    <a:pt x="3" y="6"/>
                    <a:pt x="9" y="3"/>
                  </a:cubicBezTo>
                  <a:cubicBezTo>
                    <a:pt x="15" y="0"/>
                    <a:pt x="22" y="2"/>
                    <a:pt x="24" y="6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9" name="Freeform 6445"/>
            <p:cNvSpPr>
              <a:spLocks/>
            </p:cNvSpPr>
            <p:nvPr/>
          </p:nvSpPr>
          <p:spPr bwMode="auto">
            <a:xfrm>
              <a:off x="2924" y="1146"/>
              <a:ext cx="16" cy="9"/>
            </a:xfrm>
            <a:custGeom>
              <a:avLst/>
              <a:gdLst>
                <a:gd name="T0" fmla="*/ 0 w 17"/>
                <a:gd name="T1" fmla="*/ 5 h 10"/>
                <a:gd name="T2" fmla="*/ 15 w 17"/>
                <a:gd name="T3" fmla="*/ 8 h 10"/>
                <a:gd name="T4" fmla="*/ 0 w 17"/>
                <a:gd name="T5" fmla="*/ 5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0">
                  <a:moveTo>
                    <a:pt x="0" y="6"/>
                  </a:moveTo>
                  <a:cubicBezTo>
                    <a:pt x="0" y="6"/>
                    <a:pt x="12" y="0"/>
                    <a:pt x="17" y="10"/>
                  </a:cubicBezTo>
                  <a:cubicBezTo>
                    <a:pt x="17" y="10"/>
                    <a:pt x="11" y="3"/>
                    <a:pt x="0" y="6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0" name="Freeform 6446"/>
            <p:cNvSpPr>
              <a:spLocks/>
            </p:cNvSpPr>
            <p:nvPr/>
          </p:nvSpPr>
          <p:spPr bwMode="auto">
            <a:xfrm>
              <a:off x="2915" y="1163"/>
              <a:ext cx="5" cy="8"/>
            </a:xfrm>
            <a:custGeom>
              <a:avLst/>
              <a:gdLst>
                <a:gd name="T0" fmla="*/ 1 w 6"/>
                <a:gd name="T1" fmla="*/ 0 h 9"/>
                <a:gd name="T2" fmla="*/ 4 w 6"/>
                <a:gd name="T3" fmla="*/ 7 h 9"/>
                <a:gd name="T4" fmla="*/ 1 w 6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9">
                  <a:moveTo>
                    <a:pt x="1" y="0"/>
                  </a:moveTo>
                  <a:cubicBezTo>
                    <a:pt x="1" y="0"/>
                    <a:pt x="0" y="7"/>
                    <a:pt x="6" y="9"/>
                  </a:cubicBezTo>
                  <a:cubicBezTo>
                    <a:pt x="6" y="9"/>
                    <a:pt x="1" y="6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1" name="Freeform 6447"/>
            <p:cNvSpPr>
              <a:spLocks/>
            </p:cNvSpPr>
            <p:nvPr/>
          </p:nvSpPr>
          <p:spPr bwMode="auto">
            <a:xfrm>
              <a:off x="2910" y="1193"/>
              <a:ext cx="23" cy="30"/>
            </a:xfrm>
            <a:custGeom>
              <a:avLst/>
              <a:gdLst>
                <a:gd name="T0" fmla="*/ 12 w 25"/>
                <a:gd name="T1" fmla="*/ 1 h 32"/>
                <a:gd name="T2" fmla="*/ 21 w 25"/>
                <a:gd name="T3" fmla="*/ 15 h 32"/>
                <a:gd name="T4" fmla="*/ 9 w 25"/>
                <a:gd name="T5" fmla="*/ 28 h 32"/>
                <a:gd name="T6" fmla="*/ 0 w 25"/>
                <a:gd name="T7" fmla="*/ 13 h 32"/>
                <a:gd name="T8" fmla="*/ 12 w 25"/>
                <a:gd name="T9" fmla="*/ 1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32">
                  <a:moveTo>
                    <a:pt x="14" y="1"/>
                  </a:moveTo>
                  <a:cubicBezTo>
                    <a:pt x="21" y="1"/>
                    <a:pt x="25" y="9"/>
                    <a:pt x="25" y="17"/>
                  </a:cubicBezTo>
                  <a:cubicBezTo>
                    <a:pt x="24" y="26"/>
                    <a:pt x="18" y="32"/>
                    <a:pt x="11" y="32"/>
                  </a:cubicBezTo>
                  <a:cubicBezTo>
                    <a:pt x="4" y="31"/>
                    <a:pt x="0" y="24"/>
                    <a:pt x="0" y="15"/>
                  </a:cubicBezTo>
                  <a:cubicBezTo>
                    <a:pt x="1" y="7"/>
                    <a:pt x="7" y="0"/>
                    <a:pt x="14" y="1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2" name="Freeform 6448"/>
            <p:cNvSpPr>
              <a:spLocks/>
            </p:cNvSpPr>
            <p:nvPr/>
          </p:nvSpPr>
          <p:spPr bwMode="auto">
            <a:xfrm>
              <a:off x="2912" y="1199"/>
              <a:ext cx="20" cy="23"/>
            </a:xfrm>
            <a:custGeom>
              <a:avLst/>
              <a:gdLst>
                <a:gd name="T0" fmla="*/ 10 w 21"/>
                <a:gd name="T1" fmla="*/ 0 h 25"/>
                <a:gd name="T2" fmla="*/ 18 w 21"/>
                <a:gd name="T3" fmla="*/ 11 h 25"/>
                <a:gd name="T4" fmla="*/ 10 w 21"/>
                <a:gd name="T5" fmla="*/ 20 h 25"/>
                <a:gd name="T6" fmla="*/ 1 w 21"/>
                <a:gd name="T7" fmla="*/ 9 h 25"/>
                <a:gd name="T8" fmla="*/ 10 w 21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5">
                  <a:moveTo>
                    <a:pt x="12" y="0"/>
                  </a:moveTo>
                  <a:cubicBezTo>
                    <a:pt x="17" y="1"/>
                    <a:pt x="21" y="7"/>
                    <a:pt x="20" y="13"/>
                  </a:cubicBezTo>
                  <a:cubicBezTo>
                    <a:pt x="20" y="20"/>
                    <a:pt x="15" y="25"/>
                    <a:pt x="10" y="24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3" name="Freeform 6449"/>
            <p:cNvSpPr>
              <a:spLocks/>
            </p:cNvSpPr>
            <p:nvPr/>
          </p:nvSpPr>
          <p:spPr bwMode="auto">
            <a:xfrm>
              <a:off x="2911" y="1194"/>
              <a:ext cx="12" cy="12"/>
            </a:xfrm>
            <a:custGeom>
              <a:avLst/>
              <a:gdLst>
                <a:gd name="T0" fmla="*/ 0 w 13"/>
                <a:gd name="T1" fmla="*/ 11 h 13"/>
                <a:gd name="T2" fmla="*/ 11 w 13"/>
                <a:gd name="T3" fmla="*/ 0 h 13"/>
                <a:gd name="T4" fmla="*/ 0 w 13"/>
                <a:gd name="T5" fmla="*/ 11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cubicBezTo>
                    <a:pt x="0" y="13"/>
                    <a:pt x="2" y="0"/>
                    <a:pt x="13" y="0"/>
                  </a:cubicBezTo>
                  <a:cubicBezTo>
                    <a:pt x="13" y="0"/>
                    <a:pt x="4" y="2"/>
                    <a:pt x="0" y="13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4" name="Freeform 6450"/>
            <p:cNvSpPr>
              <a:spLocks/>
            </p:cNvSpPr>
            <p:nvPr/>
          </p:nvSpPr>
          <p:spPr bwMode="auto">
            <a:xfrm>
              <a:off x="2917" y="1219"/>
              <a:ext cx="9" cy="4"/>
            </a:xfrm>
            <a:custGeom>
              <a:avLst/>
              <a:gdLst>
                <a:gd name="T0" fmla="*/ 0 w 10"/>
                <a:gd name="T1" fmla="*/ 0 h 4"/>
                <a:gd name="T2" fmla="*/ 8 w 10"/>
                <a:gd name="T3" fmla="*/ 0 h 4"/>
                <a:gd name="T4" fmla="*/ 0 w 10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cubicBezTo>
                    <a:pt x="0" y="0"/>
                    <a:pt x="5" y="4"/>
                    <a:pt x="10" y="0"/>
                  </a:cubicBezTo>
                  <a:cubicBezTo>
                    <a:pt x="10" y="0"/>
                    <a:pt x="5" y="3"/>
                    <a:pt x="0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5" name="Freeform 6451"/>
            <p:cNvSpPr>
              <a:spLocks/>
            </p:cNvSpPr>
            <p:nvPr/>
          </p:nvSpPr>
          <p:spPr bwMode="auto">
            <a:xfrm>
              <a:off x="2952" y="1171"/>
              <a:ext cx="30" cy="26"/>
            </a:xfrm>
            <a:custGeom>
              <a:avLst/>
              <a:gdLst>
                <a:gd name="T0" fmla="*/ 26 w 33"/>
                <a:gd name="T1" fmla="*/ 15 h 28"/>
                <a:gd name="T2" fmla="*/ 12 w 33"/>
                <a:gd name="T3" fmla="*/ 22 h 28"/>
                <a:gd name="T4" fmla="*/ 2 w 33"/>
                <a:gd name="T5" fmla="*/ 9 h 28"/>
                <a:gd name="T6" fmla="*/ 15 w 33"/>
                <a:gd name="T7" fmla="*/ 2 h 28"/>
                <a:gd name="T8" fmla="*/ 26 w 33"/>
                <a:gd name="T9" fmla="*/ 15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28">
                  <a:moveTo>
                    <a:pt x="32" y="17"/>
                  </a:moveTo>
                  <a:cubicBezTo>
                    <a:pt x="31" y="24"/>
                    <a:pt x="23" y="28"/>
                    <a:pt x="14" y="26"/>
                  </a:cubicBezTo>
                  <a:cubicBezTo>
                    <a:pt x="6" y="24"/>
                    <a:pt x="0" y="18"/>
                    <a:pt x="2" y="11"/>
                  </a:cubicBezTo>
                  <a:cubicBezTo>
                    <a:pt x="3" y="4"/>
                    <a:pt x="11" y="0"/>
                    <a:pt x="19" y="2"/>
                  </a:cubicBezTo>
                  <a:cubicBezTo>
                    <a:pt x="28" y="4"/>
                    <a:pt x="33" y="10"/>
                    <a:pt x="32" y="17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6" name="Freeform 6452"/>
            <p:cNvSpPr>
              <a:spLocks/>
            </p:cNvSpPr>
            <p:nvPr/>
          </p:nvSpPr>
          <p:spPr bwMode="auto">
            <a:xfrm>
              <a:off x="2954" y="1174"/>
              <a:ext cx="24" cy="20"/>
            </a:xfrm>
            <a:custGeom>
              <a:avLst/>
              <a:gdLst>
                <a:gd name="T0" fmla="*/ 21 w 26"/>
                <a:gd name="T1" fmla="*/ 11 h 22"/>
                <a:gd name="T2" fmla="*/ 9 w 26"/>
                <a:gd name="T3" fmla="*/ 16 h 22"/>
                <a:gd name="T4" fmla="*/ 1 w 26"/>
                <a:gd name="T5" fmla="*/ 7 h 22"/>
                <a:gd name="T6" fmla="*/ 13 w 26"/>
                <a:gd name="T7" fmla="*/ 1 h 22"/>
                <a:gd name="T8" fmla="*/ 21 w 26"/>
                <a:gd name="T9" fmla="*/ 11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2">
                  <a:moveTo>
                    <a:pt x="25" y="13"/>
                  </a:moveTo>
                  <a:cubicBezTo>
                    <a:pt x="24" y="18"/>
                    <a:pt x="17" y="22"/>
                    <a:pt x="11" y="20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2" y="3"/>
                    <a:pt x="8" y="0"/>
                    <a:pt x="15" y="1"/>
                  </a:cubicBezTo>
                  <a:cubicBezTo>
                    <a:pt x="21" y="3"/>
                    <a:pt x="26" y="8"/>
                    <a:pt x="25" y="13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7" name="Freeform 6453"/>
            <p:cNvSpPr>
              <a:spLocks/>
            </p:cNvSpPr>
            <p:nvPr/>
          </p:nvSpPr>
          <p:spPr bwMode="auto">
            <a:xfrm>
              <a:off x="2970" y="1174"/>
              <a:ext cx="12" cy="13"/>
            </a:xfrm>
            <a:custGeom>
              <a:avLst/>
              <a:gdLst>
                <a:gd name="T0" fmla="*/ 0 w 13"/>
                <a:gd name="T1" fmla="*/ 0 h 14"/>
                <a:gd name="T2" fmla="*/ 9 w 13"/>
                <a:gd name="T3" fmla="*/ 12 h 14"/>
                <a:gd name="T4" fmla="*/ 0 w 13"/>
                <a:gd name="T5" fmla="*/ 0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4">
                  <a:moveTo>
                    <a:pt x="0" y="0"/>
                  </a:moveTo>
                  <a:cubicBezTo>
                    <a:pt x="0" y="0"/>
                    <a:pt x="13" y="3"/>
                    <a:pt x="11" y="14"/>
                  </a:cubicBezTo>
                  <a:cubicBezTo>
                    <a:pt x="11" y="14"/>
                    <a:pt x="11" y="5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8" name="Freeform 6454"/>
            <p:cNvSpPr>
              <a:spLocks/>
            </p:cNvSpPr>
            <p:nvPr/>
          </p:nvSpPr>
          <p:spPr bwMode="auto">
            <a:xfrm>
              <a:off x="2953" y="1178"/>
              <a:ext cx="4" cy="9"/>
            </a:xfrm>
            <a:custGeom>
              <a:avLst/>
              <a:gdLst>
                <a:gd name="T0" fmla="*/ 3 w 5"/>
                <a:gd name="T1" fmla="*/ 0 h 10"/>
                <a:gd name="T2" fmla="*/ 2 w 5"/>
                <a:gd name="T3" fmla="*/ 8 h 10"/>
                <a:gd name="T4" fmla="*/ 3 w 5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0">
                  <a:moveTo>
                    <a:pt x="5" y="0"/>
                  </a:moveTo>
                  <a:cubicBezTo>
                    <a:pt x="5" y="0"/>
                    <a:pt x="0" y="5"/>
                    <a:pt x="4" y="10"/>
                  </a:cubicBezTo>
                  <a:cubicBezTo>
                    <a:pt x="4" y="10"/>
                    <a:pt x="2" y="5"/>
                    <a:pt x="5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9" name="Freeform 6455"/>
            <p:cNvSpPr>
              <a:spLocks/>
            </p:cNvSpPr>
            <p:nvPr/>
          </p:nvSpPr>
          <p:spPr bwMode="auto">
            <a:xfrm>
              <a:off x="2975" y="1119"/>
              <a:ext cx="32" cy="28"/>
            </a:xfrm>
            <a:custGeom>
              <a:avLst/>
              <a:gdLst>
                <a:gd name="T0" fmla="*/ 27 w 34"/>
                <a:gd name="T1" fmla="*/ 7 h 30"/>
                <a:gd name="T2" fmla="*/ 20 w 34"/>
                <a:gd name="T3" fmla="*/ 22 h 30"/>
                <a:gd name="T4" fmla="*/ 3 w 34"/>
                <a:gd name="T5" fmla="*/ 20 h 30"/>
                <a:gd name="T6" fmla="*/ 9 w 34"/>
                <a:gd name="T7" fmla="*/ 4 h 30"/>
                <a:gd name="T8" fmla="*/ 27 w 34"/>
                <a:gd name="T9" fmla="*/ 7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0">
                  <a:moveTo>
                    <a:pt x="31" y="8"/>
                  </a:moveTo>
                  <a:cubicBezTo>
                    <a:pt x="34" y="14"/>
                    <a:pt x="30" y="22"/>
                    <a:pt x="22" y="26"/>
                  </a:cubicBezTo>
                  <a:cubicBezTo>
                    <a:pt x="15" y="30"/>
                    <a:pt x="6" y="28"/>
                    <a:pt x="3" y="22"/>
                  </a:cubicBezTo>
                  <a:cubicBezTo>
                    <a:pt x="0" y="16"/>
                    <a:pt x="4" y="8"/>
                    <a:pt x="11" y="4"/>
                  </a:cubicBezTo>
                  <a:cubicBezTo>
                    <a:pt x="19" y="0"/>
                    <a:pt x="28" y="2"/>
                    <a:pt x="31" y="8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0" name="Freeform 6456"/>
            <p:cNvSpPr>
              <a:spLocks/>
            </p:cNvSpPr>
            <p:nvPr/>
          </p:nvSpPr>
          <p:spPr bwMode="auto">
            <a:xfrm>
              <a:off x="2977" y="1124"/>
              <a:ext cx="24" cy="21"/>
            </a:xfrm>
            <a:custGeom>
              <a:avLst/>
              <a:gdLst>
                <a:gd name="T0" fmla="*/ 20 w 26"/>
                <a:gd name="T1" fmla="*/ 5 h 23"/>
                <a:gd name="T2" fmla="*/ 16 w 26"/>
                <a:gd name="T3" fmla="*/ 16 h 23"/>
                <a:gd name="T4" fmla="*/ 3 w 26"/>
                <a:gd name="T5" fmla="*/ 15 h 23"/>
                <a:gd name="T6" fmla="*/ 7 w 26"/>
                <a:gd name="T7" fmla="*/ 3 h 23"/>
                <a:gd name="T8" fmla="*/ 20 w 26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6"/>
                  </a:moveTo>
                  <a:cubicBezTo>
                    <a:pt x="26" y="11"/>
                    <a:pt x="24" y="17"/>
                    <a:pt x="18" y="20"/>
                  </a:cubicBezTo>
                  <a:cubicBezTo>
                    <a:pt x="12" y="23"/>
                    <a:pt x="5" y="21"/>
                    <a:pt x="3" y="17"/>
                  </a:cubicBezTo>
                  <a:cubicBezTo>
                    <a:pt x="0" y="12"/>
                    <a:pt x="3" y="6"/>
                    <a:pt x="9" y="3"/>
                  </a:cubicBezTo>
                  <a:cubicBezTo>
                    <a:pt x="15" y="0"/>
                    <a:pt x="22" y="1"/>
                    <a:pt x="24" y="6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1" name="Freeform 6457"/>
            <p:cNvSpPr>
              <a:spLocks/>
            </p:cNvSpPr>
            <p:nvPr/>
          </p:nvSpPr>
          <p:spPr bwMode="auto">
            <a:xfrm>
              <a:off x="2987" y="1118"/>
              <a:ext cx="17" cy="10"/>
            </a:xfrm>
            <a:custGeom>
              <a:avLst/>
              <a:gdLst>
                <a:gd name="T0" fmla="*/ 0 w 18"/>
                <a:gd name="T1" fmla="*/ 5 h 10"/>
                <a:gd name="T2" fmla="*/ 16 w 18"/>
                <a:gd name="T3" fmla="*/ 10 h 10"/>
                <a:gd name="T4" fmla="*/ 0 w 18"/>
                <a:gd name="T5" fmla="*/ 5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0">
                  <a:moveTo>
                    <a:pt x="0" y="5"/>
                  </a:moveTo>
                  <a:cubicBezTo>
                    <a:pt x="0" y="5"/>
                    <a:pt x="12" y="0"/>
                    <a:pt x="18" y="10"/>
                  </a:cubicBezTo>
                  <a:cubicBezTo>
                    <a:pt x="18" y="10"/>
                    <a:pt x="11" y="2"/>
                    <a:pt x="0" y="5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2" name="Freeform 6458"/>
            <p:cNvSpPr>
              <a:spLocks/>
            </p:cNvSpPr>
            <p:nvPr/>
          </p:nvSpPr>
          <p:spPr bwMode="auto">
            <a:xfrm>
              <a:off x="2978" y="1135"/>
              <a:ext cx="5" cy="8"/>
            </a:xfrm>
            <a:custGeom>
              <a:avLst/>
              <a:gdLst>
                <a:gd name="T0" fmla="*/ 1 w 6"/>
                <a:gd name="T1" fmla="*/ 0 h 8"/>
                <a:gd name="T2" fmla="*/ 4 w 6"/>
                <a:gd name="T3" fmla="*/ 8 h 8"/>
                <a:gd name="T4" fmla="*/ 1 w 6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1" y="0"/>
                  </a:moveTo>
                  <a:cubicBezTo>
                    <a:pt x="1" y="0"/>
                    <a:pt x="0" y="6"/>
                    <a:pt x="6" y="8"/>
                  </a:cubicBezTo>
                  <a:cubicBezTo>
                    <a:pt x="6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3" name="Freeform 6459"/>
            <p:cNvSpPr>
              <a:spLocks/>
            </p:cNvSpPr>
            <p:nvPr/>
          </p:nvSpPr>
          <p:spPr bwMode="auto">
            <a:xfrm>
              <a:off x="3033" y="1101"/>
              <a:ext cx="30" cy="25"/>
            </a:xfrm>
            <a:custGeom>
              <a:avLst/>
              <a:gdLst>
                <a:gd name="T0" fmla="*/ 26 w 33"/>
                <a:gd name="T1" fmla="*/ 14 h 27"/>
                <a:gd name="T2" fmla="*/ 13 w 33"/>
                <a:gd name="T3" fmla="*/ 21 h 27"/>
                <a:gd name="T4" fmla="*/ 2 w 33"/>
                <a:gd name="T5" fmla="*/ 8 h 27"/>
                <a:gd name="T6" fmla="*/ 15 w 33"/>
                <a:gd name="T7" fmla="*/ 1 h 27"/>
                <a:gd name="T8" fmla="*/ 26 w 33"/>
                <a:gd name="T9" fmla="*/ 14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27">
                  <a:moveTo>
                    <a:pt x="32" y="16"/>
                  </a:moveTo>
                  <a:cubicBezTo>
                    <a:pt x="31" y="22"/>
                    <a:pt x="23" y="27"/>
                    <a:pt x="15" y="25"/>
                  </a:cubicBezTo>
                  <a:cubicBezTo>
                    <a:pt x="6" y="24"/>
                    <a:pt x="0" y="17"/>
                    <a:pt x="2" y="10"/>
                  </a:cubicBezTo>
                  <a:cubicBezTo>
                    <a:pt x="3" y="4"/>
                    <a:pt x="11" y="0"/>
                    <a:pt x="19" y="1"/>
                  </a:cubicBezTo>
                  <a:cubicBezTo>
                    <a:pt x="27" y="2"/>
                    <a:pt x="33" y="9"/>
                    <a:pt x="32" y="16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4" name="Freeform 6460"/>
            <p:cNvSpPr>
              <a:spLocks/>
            </p:cNvSpPr>
            <p:nvPr/>
          </p:nvSpPr>
          <p:spPr bwMode="auto">
            <a:xfrm>
              <a:off x="3034" y="1103"/>
              <a:ext cx="24" cy="20"/>
            </a:xfrm>
            <a:custGeom>
              <a:avLst/>
              <a:gdLst>
                <a:gd name="T0" fmla="*/ 21 w 26"/>
                <a:gd name="T1" fmla="*/ 11 h 22"/>
                <a:gd name="T2" fmla="*/ 9 w 26"/>
                <a:gd name="T3" fmla="*/ 17 h 22"/>
                <a:gd name="T4" fmla="*/ 1 w 26"/>
                <a:gd name="T5" fmla="*/ 7 h 22"/>
                <a:gd name="T6" fmla="*/ 13 w 26"/>
                <a:gd name="T7" fmla="*/ 1 h 22"/>
                <a:gd name="T8" fmla="*/ 21 w 26"/>
                <a:gd name="T9" fmla="*/ 11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2">
                  <a:moveTo>
                    <a:pt x="25" y="13"/>
                  </a:moveTo>
                  <a:cubicBezTo>
                    <a:pt x="24" y="18"/>
                    <a:pt x="18" y="22"/>
                    <a:pt x="11" y="21"/>
                  </a:cubicBezTo>
                  <a:cubicBezTo>
                    <a:pt x="5" y="20"/>
                    <a:pt x="0" y="14"/>
                    <a:pt x="1" y="9"/>
                  </a:cubicBezTo>
                  <a:cubicBezTo>
                    <a:pt x="2" y="4"/>
                    <a:pt x="8" y="0"/>
                    <a:pt x="15" y="1"/>
                  </a:cubicBezTo>
                  <a:cubicBezTo>
                    <a:pt x="21" y="3"/>
                    <a:pt x="26" y="8"/>
                    <a:pt x="25" y="13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5" name="Freeform 6461"/>
            <p:cNvSpPr>
              <a:spLocks/>
            </p:cNvSpPr>
            <p:nvPr/>
          </p:nvSpPr>
          <p:spPr bwMode="auto">
            <a:xfrm>
              <a:off x="3051" y="1103"/>
              <a:ext cx="12" cy="13"/>
            </a:xfrm>
            <a:custGeom>
              <a:avLst/>
              <a:gdLst>
                <a:gd name="T0" fmla="*/ 0 w 13"/>
                <a:gd name="T1" fmla="*/ 0 h 14"/>
                <a:gd name="T2" fmla="*/ 10 w 13"/>
                <a:gd name="T3" fmla="*/ 12 h 14"/>
                <a:gd name="T4" fmla="*/ 0 w 13"/>
                <a:gd name="T5" fmla="*/ 0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4">
                  <a:moveTo>
                    <a:pt x="0" y="0"/>
                  </a:moveTo>
                  <a:cubicBezTo>
                    <a:pt x="0" y="0"/>
                    <a:pt x="13" y="3"/>
                    <a:pt x="12" y="14"/>
                  </a:cubicBezTo>
                  <a:cubicBezTo>
                    <a:pt x="12" y="14"/>
                    <a:pt x="11" y="4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6" name="Freeform 6462"/>
            <p:cNvSpPr>
              <a:spLocks/>
            </p:cNvSpPr>
            <p:nvPr/>
          </p:nvSpPr>
          <p:spPr bwMode="auto">
            <a:xfrm>
              <a:off x="3033" y="1107"/>
              <a:ext cx="5" cy="10"/>
            </a:xfrm>
            <a:custGeom>
              <a:avLst/>
              <a:gdLst>
                <a:gd name="T0" fmla="*/ 5 w 5"/>
                <a:gd name="T1" fmla="*/ 0 h 10"/>
                <a:gd name="T2" fmla="*/ 4 w 5"/>
                <a:gd name="T3" fmla="*/ 10 h 10"/>
                <a:gd name="T4" fmla="*/ 5 w 5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0">
                  <a:moveTo>
                    <a:pt x="5" y="0"/>
                  </a:moveTo>
                  <a:cubicBezTo>
                    <a:pt x="5" y="0"/>
                    <a:pt x="0" y="4"/>
                    <a:pt x="4" y="10"/>
                  </a:cubicBezTo>
                  <a:cubicBezTo>
                    <a:pt x="4" y="10"/>
                    <a:pt x="2" y="4"/>
                    <a:pt x="5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7" name="Freeform 6463"/>
            <p:cNvSpPr>
              <a:spLocks/>
            </p:cNvSpPr>
            <p:nvPr/>
          </p:nvSpPr>
          <p:spPr bwMode="auto">
            <a:xfrm>
              <a:off x="3014" y="1153"/>
              <a:ext cx="30" cy="24"/>
            </a:xfrm>
            <a:custGeom>
              <a:avLst/>
              <a:gdLst>
                <a:gd name="T0" fmla="*/ 27 w 32"/>
                <a:gd name="T1" fmla="*/ 13 h 26"/>
                <a:gd name="T2" fmla="*/ 13 w 32"/>
                <a:gd name="T3" fmla="*/ 21 h 26"/>
                <a:gd name="T4" fmla="*/ 0 w 32"/>
                <a:gd name="T5" fmla="*/ 9 h 26"/>
                <a:gd name="T6" fmla="*/ 15 w 32"/>
                <a:gd name="T7" fmla="*/ 1 h 26"/>
                <a:gd name="T8" fmla="*/ 27 w 32"/>
                <a:gd name="T9" fmla="*/ 13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26">
                  <a:moveTo>
                    <a:pt x="31" y="15"/>
                  </a:moveTo>
                  <a:cubicBezTo>
                    <a:pt x="31" y="21"/>
                    <a:pt x="23" y="26"/>
                    <a:pt x="15" y="25"/>
                  </a:cubicBezTo>
                  <a:cubicBezTo>
                    <a:pt x="6" y="24"/>
                    <a:pt x="0" y="18"/>
                    <a:pt x="0" y="11"/>
                  </a:cubicBezTo>
                  <a:cubicBezTo>
                    <a:pt x="1" y="5"/>
                    <a:pt x="9" y="0"/>
                    <a:pt x="17" y="1"/>
                  </a:cubicBezTo>
                  <a:cubicBezTo>
                    <a:pt x="26" y="2"/>
                    <a:pt x="32" y="8"/>
                    <a:pt x="31" y="15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8" name="Freeform 6464"/>
            <p:cNvSpPr>
              <a:spLocks/>
            </p:cNvSpPr>
            <p:nvPr/>
          </p:nvSpPr>
          <p:spPr bwMode="auto">
            <a:xfrm>
              <a:off x="3015" y="1155"/>
              <a:ext cx="23" cy="20"/>
            </a:xfrm>
            <a:custGeom>
              <a:avLst/>
              <a:gdLst>
                <a:gd name="T0" fmla="*/ 21 w 25"/>
                <a:gd name="T1" fmla="*/ 10 h 21"/>
                <a:gd name="T2" fmla="*/ 10 w 25"/>
                <a:gd name="T3" fmla="*/ 18 h 21"/>
                <a:gd name="T4" fmla="*/ 1 w 25"/>
                <a:gd name="T5" fmla="*/ 9 h 21"/>
                <a:gd name="T6" fmla="*/ 12 w 25"/>
                <a:gd name="T7" fmla="*/ 1 h 21"/>
                <a:gd name="T8" fmla="*/ 21 w 25"/>
                <a:gd name="T9" fmla="*/ 1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1">
                  <a:moveTo>
                    <a:pt x="25" y="11"/>
                  </a:moveTo>
                  <a:cubicBezTo>
                    <a:pt x="24" y="17"/>
                    <a:pt x="18" y="21"/>
                    <a:pt x="12" y="20"/>
                  </a:cubicBezTo>
                  <a:cubicBezTo>
                    <a:pt x="5" y="19"/>
                    <a:pt x="0" y="14"/>
                    <a:pt x="1" y="9"/>
                  </a:cubicBezTo>
                  <a:cubicBezTo>
                    <a:pt x="2" y="4"/>
                    <a:pt x="7" y="0"/>
                    <a:pt x="14" y="1"/>
                  </a:cubicBezTo>
                  <a:cubicBezTo>
                    <a:pt x="21" y="1"/>
                    <a:pt x="25" y="6"/>
                    <a:pt x="25" y="11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9" name="Freeform 6465"/>
            <p:cNvSpPr>
              <a:spLocks/>
            </p:cNvSpPr>
            <p:nvPr/>
          </p:nvSpPr>
          <p:spPr bwMode="auto">
            <a:xfrm>
              <a:off x="3031" y="1155"/>
              <a:ext cx="13" cy="12"/>
            </a:xfrm>
            <a:custGeom>
              <a:avLst/>
              <a:gdLst>
                <a:gd name="T0" fmla="*/ 0 w 14"/>
                <a:gd name="T1" fmla="*/ 0 h 13"/>
                <a:gd name="T2" fmla="*/ 11 w 14"/>
                <a:gd name="T3" fmla="*/ 11 h 13"/>
                <a:gd name="T4" fmla="*/ 0 w 14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cubicBezTo>
                    <a:pt x="0" y="0"/>
                    <a:pt x="14" y="2"/>
                    <a:pt x="13" y="13"/>
                  </a:cubicBezTo>
                  <a:cubicBezTo>
                    <a:pt x="13" y="13"/>
                    <a:pt x="12" y="3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" name="Freeform 6466"/>
            <p:cNvSpPr>
              <a:spLocks/>
            </p:cNvSpPr>
            <p:nvPr/>
          </p:nvSpPr>
          <p:spPr bwMode="auto">
            <a:xfrm>
              <a:off x="3014" y="1160"/>
              <a:ext cx="4" cy="8"/>
            </a:xfrm>
            <a:custGeom>
              <a:avLst/>
              <a:gdLst>
                <a:gd name="T0" fmla="*/ 4 w 4"/>
                <a:gd name="T1" fmla="*/ 0 h 9"/>
                <a:gd name="T2" fmla="*/ 4 w 4"/>
                <a:gd name="T3" fmla="*/ 7 h 9"/>
                <a:gd name="T4" fmla="*/ 4 w 4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9">
                  <a:moveTo>
                    <a:pt x="4" y="0"/>
                  </a:moveTo>
                  <a:cubicBezTo>
                    <a:pt x="4" y="0"/>
                    <a:pt x="0" y="4"/>
                    <a:pt x="4" y="9"/>
                  </a:cubicBezTo>
                  <a:cubicBezTo>
                    <a:pt x="4" y="9"/>
                    <a:pt x="1" y="4"/>
                    <a:pt x="4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1" name="Freeform 6467"/>
            <p:cNvSpPr>
              <a:spLocks/>
            </p:cNvSpPr>
            <p:nvPr/>
          </p:nvSpPr>
          <p:spPr bwMode="auto">
            <a:xfrm>
              <a:off x="2991" y="1205"/>
              <a:ext cx="29" cy="23"/>
            </a:xfrm>
            <a:custGeom>
              <a:avLst/>
              <a:gdLst>
                <a:gd name="T0" fmla="*/ 25 w 32"/>
                <a:gd name="T1" fmla="*/ 11 h 25"/>
                <a:gd name="T2" fmla="*/ 13 w 32"/>
                <a:gd name="T3" fmla="*/ 20 h 25"/>
                <a:gd name="T4" fmla="*/ 0 w 32"/>
                <a:gd name="T5" fmla="*/ 9 h 25"/>
                <a:gd name="T6" fmla="*/ 14 w 32"/>
                <a:gd name="T7" fmla="*/ 0 h 25"/>
                <a:gd name="T8" fmla="*/ 25 w 32"/>
                <a:gd name="T9" fmla="*/ 11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25">
                  <a:moveTo>
                    <a:pt x="31" y="13"/>
                  </a:moveTo>
                  <a:cubicBezTo>
                    <a:pt x="31" y="19"/>
                    <a:pt x="24" y="25"/>
                    <a:pt x="15" y="24"/>
                  </a:cubicBezTo>
                  <a:cubicBezTo>
                    <a:pt x="7" y="24"/>
                    <a:pt x="0" y="18"/>
                    <a:pt x="0" y="11"/>
                  </a:cubicBezTo>
                  <a:cubicBezTo>
                    <a:pt x="1" y="5"/>
                    <a:pt x="8" y="0"/>
                    <a:pt x="16" y="0"/>
                  </a:cubicBezTo>
                  <a:cubicBezTo>
                    <a:pt x="25" y="0"/>
                    <a:pt x="32" y="6"/>
                    <a:pt x="31" y="13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2" name="Freeform 6468"/>
            <p:cNvSpPr>
              <a:spLocks/>
            </p:cNvSpPr>
            <p:nvPr/>
          </p:nvSpPr>
          <p:spPr bwMode="auto">
            <a:xfrm>
              <a:off x="2993" y="1206"/>
              <a:ext cx="22" cy="19"/>
            </a:xfrm>
            <a:custGeom>
              <a:avLst/>
              <a:gdLst>
                <a:gd name="T0" fmla="*/ 20 w 24"/>
                <a:gd name="T1" fmla="*/ 10 h 20"/>
                <a:gd name="T2" fmla="*/ 10 w 24"/>
                <a:gd name="T3" fmla="*/ 18 h 20"/>
                <a:gd name="T4" fmla="*/ 0 w 24"/>
                <a:gd name="T5" fmla="*/ 10 h 20"/>
                <a:gd name="T6" fmla="*/ 10 w 24"/>
                <a:gd name="T7" fmla="*/ 1 h 20"/>
                <a:gd name="T8" fmla="*/ 20 w 24"/>
                <a:gd name="T9" fmla="*/ 1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0">
                  <a:moveTo>
                    <a:pt x="24" y="11"/>
                  </a:moveTo>
                  <a:cubicBezTo>
                    <a:pt x="24" y="16"/>
                    <a:pt x="18" y="20"/>
                    <a:pt x="12" y="20"/>
                  </a:cubicBez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6" y="0"/>
                    <a:pt x="12" y="1"/>
                  </a:cubicBezTo>
                  <a:cubicBezTo>
                    <a:pt x="19" y="1"/>
                    <a:pt x="24" y="5"/>
                    <a:pt x="24" y="11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3" name="Freeform 6469"/>
            <p:cNvSpPr>
              <a:spLocks/>
            </p:cNvSpPr>
            <p:nvPr/>
          </p:nvSpPr>
          <p:spPr bwMode="auto">
            <a:xfrm>
              <a:off x="3007" y="1205"/>
              <a:ext cx="13" cy="12"/>
            </a:xfrm>
            <a:custGeom>
              <a:avLst/>
              <a:gdLst>
                <a:gd name="T0" fmla="*/ 0 w 13"/>
                <a:gd name="T1" fmla="*/ 0 h 12"/>
                <a:gd name="T2" fmla="*/ 13 w 13"/>
                <a:gd name="T3" fmla="*/ 12 h 12"/>
                <a:gd name="T4" fmla="*/ 0 w 13"/>
                <a:gd name="T5" fmla="*/ 0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0" y="0"/>
                    <a:pt x="13" y="1"/>
                    <a:pt x="13" y="12"/>
                  </a:cubicBezTo>
                  <a:cubicBezTo>
                    <a:pt x="13" y="12"/>
                    <a:pt x="11" y="2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4" name="Freeform 6470"/>
            <p:cNvSpPr>
              <a:spLocks/>
            </p:cNvSpPr>
            <p:nvPr/>
          </p:nvSpPr>
          <p:spPr bwMode="auto">
            <a:xfrm>
              <a:off x="2991" y="1211"/>
              <a:ext cx="4" cy="9"/>
            </a:xfrm>
            <a:custGeom>
              <a:avLst/>
              <a:gdLst>
                <a:gd name="T0" fmla="*/ 4 w 4"/>
                <a:gd name="T1" fmla="*/ 0 h 10"/>
                <a:gd name="T2" fmla="*/ 4 w 4"/>
                <a:gd name="T3" fmla="*/ 8 h 10"/>
                <a:gd name="T4" fmla="*/ 4 w 4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0" y="5"/>
                    <a:pt x="4" y="10"/>
                  </a:cubicBezTo>
                  <a:cubicBezTo>
                    <a:pt x="4" y="10"/>
                    <a:pt x="1" y="5"/>
                    <a:pt x="4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5" name="Freeform 6471"/>
            <p:cNvSpPr>
              <a:spLocks/>
            </p:cNvSpPr>
            <p:nvPr/>
          </p:nvSpPr>
          <p:spPr bwMode="auto">
            <a:xfrm>
              <a:off x="2934" y="1230"/>
              <a:ext cx="32" cy="26"/>
            </a:xfrm>
            <a:custGeom>
              <a:avLst/>
              <a:gdLst>
                <a:gd name="T0" fmla="*/ 28 w 34"/>
                <a:gd name="T1" fmla="*/ 16 h 29"/>
                <a:gd name="T2" fmla="*/ 11 w 34"/>
                <a:gd name="T3" fmla="*/ 21 h 29"/>
                <a:gd name="T4" fmla="*/ 2 w 34"/>
                <a:gd name="T5" fmla="*/ 8 h 29"/>
                <a:gd name="T6" fmla="*/ 19 w 34"/>
                <a:gd name="T7" fmla="*/ 3 h 29"/>
                <a:gd name="T8" fmla="*/ 28 w 34"/>
                <a:gd name="T9" fmla="*/ 16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9">
                  <a:moveTo>
                    <a:pt x="32" y="20"/>
                  </a:moveTo>
                  <a:cubicBezTo>
                    <a:pt x="29" y="26"/>
                    <a:pt x="21" y="29"/>
                    <a:pt x="13" y="26"/>
                  </a:cubicBezTo>
                  <a:cubicBezTo>
                    <a:pt x="5" y="23"/>
                    <a:pt x="0" y="16"/>
                    <a:pt x="2" y="10"/>
                  </a:cubicBezTo>
                  <a:cubicBezTo>
                    <a:pt x="4" y="3"/>
                    <a:pt x="13" y="0"/>
                    <a:pt x="21" y="3"/>
                  </a:cubicBezTo>
                  <a:cubicBezTo>
                    <a:pt x="29" y="6"/>
                    <a:pt x="34" y="13"/>
                    <a:pt x="32" y="20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6" name="Freeform 6472"/>
            <p:cNvSpPr>
              <a:spLocks/>
            </p:cNvSpPr>
            <p:nvPr/>
          </p:nvSpPr>
          <p:spPr bwMode="auto">
            <a:xfrm>
              <a:off x="2936" y="1232"/>
              <a:ext cx="24" cy="22"/>
            </a:xfrm>
            <a:custGeom>
              <a:avLst/>
              <a:gdLst>
                <a:gd name="T0" fmla="*/ 20 w 26"/>
                <a:gd name="T1" fmla="*/ 13 h 23"/>
                <a:gd name="T2" fmla="*/ 8 w 26"/>
                <a:gd name="T3" fmla="*/ 19 h 23"/>
                <a:gd name="T4" fmla="*/ 2 w 26"/>
                <a:gd name="T5" fmla="*/ 8 h 23"/>
                <a:gd name="T6" fmla="*/ 14 w 26"/>
                <a:gd name="T7" fmla="*/ 2 h 23"/>
                <a:gd name="T8" fmla="*/ 20 w 26"/>
                <a:gd name="T9" fmla="*/ 13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15"/>
                  </a:moveTo>
                  <a:cubicBezTo>
                    <a:pt x="22" y="20"/>
                    <a:pt x="16" y="23"/>
                    <a:pt x="10" y="21"/>
                  </a:cubicBezTo>
                  <a:cubicBezTo>
                    <a:pt x="4" y="18"/>
                    <a:pt x="0" y="13"/>
                    <a:pt x="2" y="8"/>
                  </a:cubicBezTo>
                  <a:cubicBezTo>
                    <a:pt x="3" y="2"/>
                    <a:pt x="10" y="0"/>
                    <a:pt x="16" y="2"/>
                  </a:cubicBezTo>
                  <a:cubicBezTo>
                    <a:pt x="22" y="4"/>
                    <a:pt x="26" y="10"/>
                    <a:pt x="24" y="15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7" name="Freeform 6473"/>
            <p:cNvSpPr>
              <a:spLocks/>
            </p:cNvSpPr>
            <p:nvPr/>
          </p:nvSpPr>
          <p:spPr bwMode="auto">
            <a:xfrm>
              <a:off x="2955" y="1233"/>
              <a:ext cx="11" cy="15"/>
            </a:xfrm>
            <a:custGeom>
              <a:avLst/>
              <a:gdLst>
                <a:gd name="T0" fmla="*/ 0 w 12"/>
                <a:gd name="T1" fmla="*/ 0 h 16"/>
                <a:gd name="T2" fmla="*/ 7 w 12"/>
                <a:gd name="T3" fmla="*/ 14 h 16"/>
                <a:gd name="T4" fmla="*/ 0 w 12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cubicBezTo>
                    <a:pt x="0" y="0"/>
                    <a:pt x="12" y="5"/>
                    <a:pt x="9" y="16"/>
                  </a:cubicBezTo>
                  <a:cubicBezTo>
                    <a:pt x="9" y="16"/>
                    <a:pt x="10" y="6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8" name="Freeform 6474"/>
            <p:cNvSpPr>
              <a:spLocks/>
            </p:cNvSpPr>
            <p:nvPr/>
          </p:nvSpPr>
          <p:spPr bwMode="auto">
            <a:xfrm>
              <a:off x="2936" y="1236"/>
              <a:ext cx="5" cy="8"/>
            </a:xfrm>
            <a:custGeom>
              <a:avLst/>
              <a:gdLst>
                <a:gd name="T0" fmla="*/ 5 w 5"/>
                <a:gd name="T1" fmla="*/ 0 h 9"/>
                <a:gd name="T2" fmla="*/ 2 w 5"/>
                <a:gd name="T3" fmla="*/ 7 h 9"/>
                <a:gd name="T4" fmla="*/ 5 w 5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5" y="0"/>
                    <a:pt x="0" y="4"/>
                    <a:pt x="2" y="9"/>
                  </a:cubicBezTo>
                  <a:cubicBezTo>
                    <a:pt x="2" y="9"/>
                    <a:pt x="1" y="4"/>
                    <a:pt x="5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9" name="Freeform 6475"/>
            <p:cNvSpPr>
              <a:spLocks/>
            </p:cNvSpPr>
            <p:nvPr/>
          </p:nvSpPr>
          <p:spPr bwMode="auto">
            <a:xfrm>
              <a:off x="2974" y="1256"/>
              <a:ext cx="30" cy="24"/>
            </a:xfrm>
            <a:custGeom>
              <a:avLst/>
              <a:gdLst>
                <a:gd name="T0" fmla="*/ 27 w 32"/>
                <a:gd name="T1" fmla="*/ 13 h 26"/>
                <a:gd name="T2" fmla="*/ 12 w 32"/>
                <a:gd name="T3" fmla="*/ 21 h 26"/>
                <a:gd name="T4" fmla="*/ 1 w 32"/>
                <a:gd name="T5" fmla="*/ 9 h 26"/>
                <a:gd name="T6" fmla="*/ 15 w 32"/>
                <a:gd name="T7" fmla="*/ 1 h 26"/>
                <a:gd name="T8" fmla="*/ 27 w 32"/>
                <a:gd name="T9" fmla="*/ 13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26">
                  <a:moveTo>
                    <a:pt x="31" y="15"/>
                  </a:moveTo>
                  <a:cubicBezTo>
                    <a:pt x="30" y="22"/>
                    <a:pt x="23" y="26"/>
                    <a:pt x="14" y="25"/>
                  </a:cubicBezTo>
                  <a:cubicBezTo>
                    <a:pt x="6" y="24"/>
                    <a:pt x="0" y="18"/>
                    <a:pt x="1" y="11"/>
                  </a:cubicBezTo>
                  <a:cubicBezTo>
                    <a:pt x="1" y="4"/>
                    <a:pt x="9" y="0"/>
                    <a:pt x="17" y="1"/>
                  </a:cubicBezTo>
                  <a:cubicBezTo>
                    <a:pt x="26" y="2"/>
                    <a:pt x="32" y="8"/>
                    <a:pt x="31" y="15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" name="Freeform 6476"/>
            <p:cNvSpPr>
              <a:spLocks/>
            </p:cNvSpPr>
            <p:nvPr/>
          </p:nvSpPr>
          <p:spPr bwMode="auto">
            <a:xfrm>
              <a:off x="2975" y="1259"/>
              <a:ext cx="23" cy="20"/>
            </a:xfrm>
            <a:custGeom>
              <a:avLst/>
              <a:gdLst>
                <a:gd name="T0" fmla="*/ 21 w 25"/>
                <a:gd name="T1" fmla="*/ 10 h 21"/>
                <a:gd name="T2" fmla="*/ 10 w 25"/>
                <a:gd name="T3" fmla="*/ 18 h 21"/>
                <a:gd name="T4" fmla="*/ 1 w 25"/>
                <a:gd name="T5" fmla="*/ 9 h 21"/>
                <a:gd name="T6" fmla="*/ 12 w 25"/>
                <a:gd name="T7" fmla="*/ 0 h 21"/>
                <a:gd name="T8" fmla="*/ 21 w 25"/>
                <a:gd name="T9" fmla="*/ 1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1">
                  <a:moveTo>
                    <a:pt x="25" y="12"/>
                  </a:moveTo>
                  <a:cubicBezTo>
                    <a:pt x="24" y="17"/>
                    <a:pt x="18" y="21"/>
                    <a:pt x="12" y="20"/>
                  </a:cubicBezTo>
                  <a:cubicBezTo>
                    <a:pt x="5" y="19"/>
                    <a:pt x="0" y="14"/>
                    <a:pt x="1" y="9"/>
                  </a:cubicBezTo>
                  <a:cubicBezTo>
                    <a:pt x="2" y="3"/>
                    <a:pt x="8" y="0"/>
                    <a:pt x="14" y="0"/>
                  </a:cubicBezTo>
                  <a:cubicBezTo>
                    <a:pt x="21" y="1"/>
                    <a:pt x="25" y="6"/>
                    <a:pt x="25" y="12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" name="Freeform 6477"/>
            <p:cNvSpPr>
              <a:spLocks/>
            </p:cNvSpPr>
            <p:nvPr/>
          </p:nvSpPr>
          <p:spPr bwMode="auto">
            <a:xfrm>
              <a:off x="2992" y="1258"/>
              <a:ext cx="12" cy="12"/>
            </a:xfrm>
            <a:custGeom>
              <a:avLst/>
              <a:gdLst>
                <a:gd name="T0" fmla="*/ 0 w 13"/>
                <a:gd name="T1" fmla="*/ 0 h 13"/>
                <a:gd name="T2" fmla="*/ 10 w 13"/>
                <a:gd name="T3" fmla="*/ 11 h 13"/>
                <a:gd name="T4" fmla="*/ 0 w 13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cubicBezTo>
                    <a:pt x="0" y="0"/>
                    <a:pt x="13" y="2"/>
                    <a:pt x="12" y="13"/>
                  </a:cubicBezTo>
                  <a:cubicBezTo>
                    <a:pt x="12" y="13"/>
                    <a:pt x="11" y="4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2" name="Freeform 6478"/>
            <p:cNvSpPr>
              <a:spLocks/>
            </p:cNvSpPr>
            <p:nvPr/>
          </p:nvSpPr>
          <p:spPr bwMode="auto">
            <a:xfrm>
              <a:off x="2974" y="1263"/>
              <a:ext cx="5" cy="9"/>
            </a:xfrm>
            <a:custGeom>
              <a:avLst/>
              <a:gdLst>
                <a:gd name="T0" fmla="*/ 5 w 5"/>
                <a:gd name="T1" fmla="*/ 0 h 10"/>
                <a:gd name="T2" fmla="*/ 4 w 5"/>
                <a:gd name="T3" fmla="*/ 8 h 10"/>
                <a:gd name="T4" fmla="*/ 5 w 5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0">
                  <a:moveTo>
                    <a:pt x="5" y="0"/>
                  </a:moveTo>
                  <a:cubicBezTo>
                    <a:pt x="5" y="0"/>
                    <a:pt x="0" y="5"/>
                    <a:pt x="4" y="10"/>
                  </a:cubicBezTo>
                  <a:cubicBezTo>
                    <a:pt x="4" y="10"/>
                    <a:pt x="1" y="5"/>
                    <a:pt x="5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3" name="Freeform 6479"/>
            <p:cNvSpPr>
              <a:spLocks/>
            </p:cNvSpPr>
            <p:nvPr/>
          </p:nvSpPr>
          <p:spPr bwMode="auto">
            <a:xfrm>
              <a:off x="2991" y="1303"/>
              <a:ext cx="31" cy="27"/>
            </a:xfrm>
            <a:custGeom>
              <a:avLst/>
              <a:gdLst>
                <a:gd name="T0" fmla="*/ 26 w 34"/>
                <a:gd name="T1" fmla="*/ 6 h 30"/>
                <a:gd name="T2" fmla="*/ 18 w 34"/>
                <a:gd name="T3" fmla="*/ 21 h 30"/>
                <a:gd name="T4" fmla="*/ 3 w 34"/>
                <a:gd name="T5" fmla="*/ 18 h 30"/>
                <a:gd name="T6" fmla="*/ 9 w 34"/>
                <a:gd name="T7" fmla="*/ 4 h 30"/>
                <a:gd name="T8" fmla="*/ 26 w 34"/>
                <a:gd name="T9" fmla="*/ 6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0">
                  <a:moveTo>
                    <a:pt x="31" y="8"/>
                  </a:moveTo>
                  <a:cubicBezTo>
                    <a:pt x="34" y="14"/>
                    <a:pt x="30" y="22"/>
                    <a:pt x="22" y="26"/>
                  </a:cubicBezTo>
                  <a:cubicBezTo>
                    <a:pt x="15" y="30"/>
                    <a:pt x="6" y="28"/>
                    <a:pt x="3" y="22"/>
                  </a:cubicBezTo>
                  <a:cubicBezTo>
                    <a:pt x="0" y="16"/>
                    <a:pt x="4" y="8"/>
                    <a:pt x="11" y="4"/>
                  </a:cubicBezTo>
                  <a:cubicBezTo>
                    <a:pt x="19" y="0"/>
                    <a:pt x="28" y="2"/>
                    <a:pt x="31" y="8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4" name="Freeform 6480"/>
            <p:cNvSpPr>
              <a:spLocks/>
            </p:cNvSpPr>
            <p:nvPr/>
          </p:nvSpPr>
          <p:spPr bwMode="auto">
            <a:xfrm>
              <a:off x="2993" y="1307"/>
              <a:ext cx="24" cy="22"/>
            </a:xfrm>
            <a:custGeom>
              <a:avLst/>
              <a:gdLst>
                <a:gd name="T0" fmla="*/ 20 w 26"/>
                <a:gd name="T1" fmla="*/ 6 h 23"/>
                <a:gd name="T2" fmla="*/ 16 w 26"/>
                <a:gd name="T3" fmla="*/ 18 h 23"/>
                <a:gd name="T4" fmla="*/ 3 w 26"/>
                <a:gd name="T5" fmla="*/ 15 h 23"/>
                <a:gd name="T6" fmla="*/ 7 w 26"/>
                <a:gd name="T7" fmla="*/ 3 h 23"/>
                <a:gd name="T8" fmla="*/ 20 w 26"/>
                <a:gd name="T9" fmla="*/ 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6"/>
                  </a:moveTo>
                  <a:cubicBezTo>
                    <a:pt x="26" y="11"/>
                    <a:pt x="24" y="17"/>
                    <a:pt x="18" y="20"/>
                  </a:cubicBezTo>
                  <a:cubicBezTo>
                    <a:pt x="12" y="23"/>
                    <a:pt x="5" y="21"/>
                    <a:pt x="3" y="17"/>
                  </a:cubicBezTo>
                  <a:cubicBezTo>
                    <a:pt x="0" y="12"/>
                    <a:pt x="3" y="6"/>
                    <a:pt x="9" y="3"/>
                  </a:cubicBezTo>
                  <a:cubicBezTo>
                    <a:pt x="15" y="0"/>
                    <a:pt x="22" y="1"/>
                    <a:pt x="24" y="6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5" name="Freeform 6481"/>
            <p:cNvSpPr>
              <a:spLocks/>
            </p:cNvSpPr>
            <p:nvPr/>
          </p:nvSpPr>
          <p:spPr bwMode="auto">
            <a:xfrm>
              <a:off x="3003" y="1302"/>
              <a:ext cx="17" cy="9"/>
            </a:xfrm>
            <a:custGeom>
              <a:avLst/>
              <a:gdLst>
                <a:gd name="T0" fmla="*/ 0 w 18"/>
                <a:gd name="T1" fmla="*/ 5 h 10"/>
                <a:gd name="T2" fmla="*/ 16 w 18"/>
                <a:gd name="T3" fmla="*/ 8 h 10"/>
                <a:gd name="T4" fmla="*/ 0 w 18"/>
                <a:gd name="T5" fmla="*/ 5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0">
                  <a:moveTo>
                    <a:pt x="0" y="5"/>
                  </a:moveTo>
                  <a:cubicBezTo>
                    <a:pt x="0" y="5"/>
                    <a:pt x="12" y="0"/>
                    <a:pt x="18" y="10"/>
                  </a:cubicBezTo>
                  <a:cubicBezTo>
                    <a:pt x="18" y="10"/>
                    <a:pt x="11" y="2"/>
                    <a:pt x="0" y="5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6" name="Freeform 6482"/>
            <p:cNvSpPr>
              <a:spLocks/>
            </p:cNvSpPr>
            <p:nvPr/>
          </p:nvSpPr>
          <p:spPr bwMode="auto">
            <a:xfrm>
              <a:off x="2994" y="1318"/>
              <a:ext cx="5" cy="8"/>
            </a:xfrm>
            <a:custGeom>
              <a:avLst/>
              <a:gdLst>
                <a:gd name="T0" fmla="*/ 1 w 6"/>
                <a:gd name="T1" fmla="*/ 0 h 8"/>
                <a:gd name="T2" fmla="*/ 4 w 6"/>
                <a:gd name="T3" fmla="*/ 8 h 8"/>
                <a:gd name="T4" fmla="*/ 1 w 6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1" y="0"/>
                  </a:moveTo>
                  <a:cubicBezTo>
                    <a:pt x="1" y="0"/>
                    <a:pt x="0" y="6"/>
                    <a:pt x="6" y="8"/>
                  </a:cubicBezTo>
                  <a:cubicBezTo>
                    <a:pt x="6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7" name="Freeform 6483"/>
            <p:cNvSpPr>
              <a:spLocks/>
            </p:cNvSpPr>
            <p:nvPr/>
          </p:nvSpPr>
          <p:spPr bwMode="auto">
            <a:xfrm>
              <a:off x="3054" y="1294"/>
              <a:ext cx="31" cy="28"/>
            </a:xfrm>
            <a:custGeom>
              <a:avLst/>
              <a:gdLst>
                <a:gd name="T0" fmla="*/ 26 w 34"/>
                <a:gd name="T1" fmla="*/ 7 h 30"/>
                <a:gd name="T2" fmla="*/ 18 w 34"/>
                <a:gd name="T3" fmla="*/ 22 h 30"/>
                <a:gd name="T4" fmla="*/ 3 w 34"/>
                <a:gd name="T5" fmla="*/ 20 h 30"/>
                <a:gd name="T6" fmla="*/ 9 w 34"/>
                <a:gd name="T7" fmla="*/ 4 h 30"/>
                <a:gd name="T8" fmla="*/ 26 w 34"/>
                <a:gd name="T9" fmla="*/ 7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0">
                  <a:moveTo>
                    <a:pt x="31" y="8"/>
                  </a:moveTo>
                  <a:cubicBezTo>
                    <a:pt x="34" y="14"/>
                    <a:pt x="30" y="22"/>
                    <a:pt x="22" y="26"/>
                  </a:cubicBezTo>
                  <a:cubicBezTo>
                    <a:pt x="15" y="30"/>
                    <a:pt x="6" y="28"/>
                    <a:pt x="3" y="22"/>
                  </a:cubicBezTo>
                  <a:cubicBezTo>
                    <a:pt x="0" y="16"/>
                    <a:pt x="4" y="8"/>
                    <a:pt x="11" y="4"/>
                  </a:cubicBezTo>
                  <a:cubicBezTo>
                    <a:pt x="19" y="0"/>
                    <a:pt x="28" y="2"/>
                    <a:pt x="31" y="8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8" name="Freeform 6484"/>
            <p:cNvSpPr>
              <a:spLocks/>
            </p:cNvSpPr>
            <p:nvPr/>
          </p:nvSpPr>
          <p:spPr bwMode="auto">
            <a:xfrm>
              <a:off x="3056" y="1299"/>
              <a:ext cx="24" cy="21"/>
            </a:xfrm>
            <a:custGeom>
              <a:avLst/>
              <a:gdLst>
                <a:gd name="T0" fmla="*/ 20 w 26"/>
                <a:gd name="T1" fmla="*/ 5 h 23"/>
                <a:gd name="T2" fmla="*/ 16 w 26"/>
                <a:gd name="T3" fmla="*/ 16 h 23"/>
                <a:gd name="T4" fmla="*/ 3 w 26"/>
                <a:gd name="T5" fmla="*/ 15 h 23"/>
                <a:gd name="T6" fmla="*/ 7 w 26"/>
                <a:gd name="T7" fmla="*/ 3 h 23"/>
                <a:gd name="T8" fmla="*/ 20 w 26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6"/>
                  </a:moveTo>
                  <a:cubicBezTo>
                    <a:pt x="26" y="11"/>
                    <a:pt x="24" y="17"/>
                    <a:pt x="18" y="20"/>
                  </a:cubicBezTo>
                  <a:cubicBezTo>
                    <a:pt x="12" y="23"/>
                    <a:pt x="5" y="21"/>
                    <a:pt x="3" y="17"/>
                  </a:cubicBezTo>
                  <a:cubicBezTo>
                    <a:pt x="0" y="12"/>
                    <a:pt x="3" y="6"/>
                    <a:pt x="9" y="3"/>
                  </a:cubicBezTo>
                  <a:cubicBezTo>
                    <a:pt x="15" y="0"/>
                    <a:pt x="22" y="1"/>
                    <a:pt x="24" y="6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9" name="Freeform 6485"/>
            <p:cNvSpPr>
              <a:spLocks/>
            </p:cNvSpPr>
            <p:nvPr/>
          </p:nvSpPr>
          <p:spPr bwMode="auto">
            <a:xfrm>
              <a:off x="3066" y="1293"/>
              <a:ext cx="17" cy="10"/>
            </a:xfrm>
            <a:custGeom>
              <a:avLst/>
              <a:gdLst>
                <a:gd name="T0" fmla="*/ 0 w 18"/>
                <a:gd name="T1" fmla="*/ 5 h 10"/>
                <a:gd name="T2" fmla="*/ 16 w 18"/>
                <a:gd name="T3" fmla="*/ 10 h 10"/>
                <a:gd name="T4" fmla="*/ 0 w 18"/>
                <a:gd name="T5" fmla="*/ 5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0">
                  <a:moveTo>
                    <a:pt x="0" y="5"/>
                  </a:moveTo>
                  <a:cubicBezTo>
                    <a:pt x="0" y="5"/>
                    <a:pt x="12" y="0"/>
                    <a:pt x="18" y="10"/>
                  </a:cubicBezTo>
                  <a:cubicBezTo>
                    <a:pt x="18" y="10"/>
                    <a:pt x="11" y="2"/>
                    <a:pt x="0" y="5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0" name="Freeform 6486"/>
            <p:cNvSpPr>
              <a:spLocks/>
            </p:cNvSpPr>
            <p:nvPr/>
          </p:nvSpPr>
          <p:spPr bwMode="auto">
            <a:xfrm>
              <a:off x="3057" y="1310"/>
              <a:ext cx="5" cy="8"/>
            </a:xfrm>
            <a:custGeom>
              <a:avLst/>
              <a:gdLst>
                <a:gd name="T0" fmla="*/ 1 w 6"/>
                <a:gd name="T1" fmla="*/ 0 h 8"/>
                <a:gd name="T2" fmla="*/ 4 w 6"/>
                <a:gd name="T3" fmla="*/ 8 h 8"/>
                <a:gd name="T4" fmla="*/ 1 w 6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1" y="0"/>
                  </a:moveTo>
                  <a:cubicBezTo>
                    <a:pt x="1" y="0"/>
                    <a:pt x="0" y="6"/>
                    <a:pt x="6" y="8"/>
                  </a:cubicBezTo>
                  <a:cubicBezTo>
                    <a:pt x="6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1" name="Freeform 6487"/>
            <p:cNvSpPr>
              <a:spLocks/>
            </p:cNvSpPr>
            <p:nvPr/>
          </p:nvSpPr>
          <p:spPr bwMode="auto">
            <a:xfrm>
              <a:off x="3020" y="1270"/>
              <a:ext cx="30" cy="25"/>
            </a:xfrm>
            <a:custGeom>
              <a:avLst/>
              <a:gdLst>
                <a:gd name="T0" fmla="*/ 26 w 33"/>
                <a:gd name="T1" fmla="*/ 14 h 27"/>
                <a:gd name="T2" fmla="*/ 13 w 33"/>
                <a:gd name="T3" fmla="*/ 21 h 27"/>
                <a:gd name="T4" fmla="*/ 2 w 33"/>
                <a:gd name="T5" fmla="*/ 9 h 27"/>
                <a:gd name="T6" fmla="*/ 15 w 33"/>
                <a:gd name="T7" fmla="*/ 1 h 27"/>
                <a:gd name="T8" fmla="*/ 26 w 33"/>
                <a:gd name="T9" fmla="*/ 14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27">
                  <a:moveTo>
                    <a:pt x="32" y="16"/>
                  </a:moveTo>
                  <a:cubicBezTo>
                    <a:pt x="31" y="22"/>
                    <a:pt x="23" y="27"/>
                    <a:pt x="15" y="25"/>
                  </a:cubicBezTo>
                  <a:cubicBezTo>
                    <a:pt x="6" y="24"/>
                    <a:pt x="0" y="17"/>
                    <a:pt x="2" y="11"/>
                  </a:cubicBezTo>
                  <a:cubicBezTo>
                    <a:pt x="3" y="4"/>
                    <a:pt x="10" y="0"/>
                    <a:pt x="19" y="1"/>
                  </a:cubicBezTo>
                  <a:cubicBezTo>
                    <a:pt x="27" y="2"/>
                    <a:pt x="33" y="9"/>
                    <a:pt x="32" y="16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2" name="Freeform 6488"/>
            <p:cNvSpPr>
              <a:spLocks/>
            </p:cNvSpPr>
            <p:nvPr/>
          </p:nvSpPr>
          <p:spPr bwMode="auto">
            <a:xfrm>
              <a:off x="3021" y="1272"/>
              <a:ext cx="24" cy="21"/>
            </a:xfrm>
            <a:custGeom>
              <a:avLst/>
              <a:gdLst>
                <a:gd name="T0" fmla="*/ 21 w 26"/>
                <a:gd name="T1" fmla="*/ 11 h 22"/>
                <a:gd name="T2" fmla="*/ 9 w 26"/>
                <a:gd name="T3" fmla="*/ 19 h 22"/>
                <a:gd name="T4" fmla="*/ 1 w 26"/>
                <a:gd name="T5" fmla="*/ 9 h 22"/>
                <a:gd name="T6" fmla="*/ 13 w 26"/>
                <a:gd name="T7" fmla="*/ 1 h 22"/>
                <a:gd name="T8" fmla="*/ 21 w 26"/>
                <a:gd name="T9" fmla="*/ 11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2">
                  <a:moveTo>
                    <a:pt x="25" y="13"/>
                  </a:moveTo>
                  <a:cubicBezTo>
                    <a:pt x="24" y="18"/>
                    <a:pt x="18" y="22"/>
                    <a:pt x="11" y="21"/>
                  </a:cubicBezTo>
                  <a:cubicBezTo>
                    <a:pt x="5" y="20"/>
                    <a:pt x="0" y="14"/>
                    <a:pt x="1" y="9"/>
                  </a:cubicBezTo>
                  <a:cubicBezTo>
                    <a:pt x="2" y="4"/>
                    <a:pt x="8" y="0"/>
                    <a:pt x="15" y="1"/>
                  </a:cubicBezTo>
                  <a:cubicBezTo>
                    <a:pt x="21" y="3"/>
                    <a:pt x="26" y="8"/>
                    <a:pt x="25" y="13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3" name="Freeform 6489"/>
            <p:cNvSpPr>
              <a:spLocks/>
            </p:cNvSpPr>
            <p:nvPr/>
          </p:nvSpPr>
          <p:spPr bwMode="auto">
            <a:xfrm>
              <a:off x="3038" y="1272"/>
              <a:ext cx="12" cy="13"/>
            </a:xfrm>
            <a:custGeom>
              <a:avLst/>
              <a:gdLst>
                <a:gd name="T0" fmla="*/ 0 w 13"/>
                <a:gd name="T1" fmla="*/ 0 h 14"/>
                <a:gd name="T2" fmla="*/ 10 w 13"/>
                <a:gd name="T3" fmla="*/ 12 h 14"/>
                <a:gd name="T4" fmla="*/ 0 w 13"/>
                <a:gd name="T5" fmla="*/ 0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4">
                  <a:moveTo>
                    <a:pt x="0" y="0"/>
                  </a:moveTo>
                  <a:cubicBezTo>
                    <a:pt x="0" y="0"/>
                    <a:pt x="13" y="3"/>
                    <a:pt x="12" y="14"/>
                  </a:cubicBezTo>
                  <a:cubicBezTo>
                    <a:pt x="12" y="14"/>
                    <a:pt x="11" y="4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4" name="Freeform 6490"/>
            <p:cNvSpPr>
              <a:spLocks/>
            </p:cNvSpPr>
            <p:nvPr/>
          </p:nvSpPr>
          <p:spPr bwMode="auto">
            <a:xfrm>
              <a:off x="3020" y="1277"/>
              <a:ext cx="5" cy="9"/>
            </a:xfrm>
            <a:custGeom>
              <a:avLst/>
              <a:gdLst>
                <a:gd name="T0" fmla="*/ 5 w 5"/>
                <a:gd name="T1" fmla="*/ 0 h 10"/>
                <a:gd name="T2" fmla="*/ 4 w 5"/>
                <a:gd name="T3" fmla="*/ 8 h 10"/>
                <a:gd name="T4" fmla="*/ 5 w 5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0">
                  <a:moveTo>
                    <a:pt x="5" y="0"/>
                  </a:moveTo>
                  <a:cubicBezTo>
                    <a:pt x="5" y="0"/>
                    <a:pt x="0" y="4"/>
                    <a:pt x="4" y="10"/>
                  </a:cubicBezTo>
                  <a:cubicBezTo>
                    <a:pt x="4" y="10"/>
                    <a:pt x="2" y="4"/>
                    <a:pt x="5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5" name="Freeform 6491"/>
            <p:cNvSpPr>
              <a:spLocks/>
            </p:cNvSpPr>
            <p:nvPr/>
          </p:nvSpPr>
          <p:spPr bwMode="auto">
            <a:xfrm>
              <a:off x="3028" y="1224"/>
              <a:ext cx="31" cy="28"/>
            </a:xfrm>
            <a:custGeom>
              <a:avLst/>
              <a:gdLst>
                <a:gd name="T0" fmla="*/ 26 w 34"/>
                <a:gd name="T1" fmla="*/ 7 h 30"/>
                <a:gd name="T2" fmla="*/ 18 w 34"/>
                <a:gd name="T3" fmla="*/ 22 h 30"/>
                <a:gd name="T4" fmla="*/ 3 w 34"/>
                <a:gd name="T5" fmla="*/ 20 h 30"/>
                <a:gd name="T6" fmla="*/ 9 w 34"/>
                <a:gd name="T7" fmla="*/ 4 h 30"/>
                <a:gd name="T8" fmla="*/ 26 w 34"/>
                <a:gd name="T9" fmla="*/ 7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0">
                  <a:moveTo>
                    <a:pt x="31" y="8"/>
                  </a:moveTo>
                  <a:cubicBezTo>
                    <a:pt x="34" y="14"/>
                    <a:pt x="30" y="22"/>
                    <a:pt x="22" y="26"/>
                  </a:cubicBezTo>
                  <a:cubicBezTo>
                    <a:pt x="15" y="30"/>
                    <a:pt x="6" y="28"/>
                    <a:pt x="3" y="22"/>
                  </a:cubicBezTo>
                  <a:cubicBezTo>
                    <a:pt x="0" y="16"/>
                    <a:pt x="4" y="8"/>
                    <a:pt x="11" y="4"/>
                  </a:cubicBezTo>
                  <a:cubicBezTo>
                    <a:pt x="19" y="0"/>
                    <a:pt x="28" y="2"/>
                    <a:pt x="31" y="8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6" name="Freeform 6492"/>
            <p:cNvSpPr>
              <a:spLocks/>
            </p:cNvSpPr>
            <p:nvPr/>
          </p:nvSpPr>
          <p:spPr bwMode="auto">
            <a:xfrm>
              <a:off x="3030" y="1229"/>
              <a:ext cx="24" cy="21"/>
            </a:xfrm>
            <a:custGeom>
              <a:avLst/>
              <a:gdLst>
                <a:gd name="T0" fmla="*/ 20 w 26"/>
                <a:gd name="T1" fmla="*/ 5 h 23"/>
                <a:gd name="T2" fmla="*/ 16 w 26"/>
                <a:gd name="T3" fmla="*/ 16 h 23"/>
                <a:gd name="T4" fmla="*/ 3 w 26"/>
                <a:gd name="T5" fmla="*/ 15 h 23"/>
                <a:gd name="T6" fmla="*/ 7 w 26"/>
                <a:gd name="T7" fmla="*/ 3 h 23"/>
                <a:gd name="T8" fmla="*/ 20 w 26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6"/>
                  </a:moveTo>
                  <a:cubicBezTo>
                    <a:pt x="26" y="11"/>
                    <a:pt x="24" y="17"/>
                    <a:pt x="18" y="20"/>
                  </a:cubicBezTo>
                  <a:cubicBezTo>
                    <a:pt x="12" y="23"/>
                    <a:pt x="5" y="21"/>
                    <a:pt x="3" y="17"/>
                  </a:cubicBezTo>
                  <a:cubicBezTo>
                    <a:pt x="0" y="12"/>
                    <a:pt x="3" y="6"/>
                    <a:pt x="9" y="3"/>
                  </a:cubicBezTo>
                  <a:cubicBezTo>
                    <a:pt x="15" y="0"/>
                    <a:pt x="22" y="1"/>
                    <a:pt x="24" y="6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7" name="Freeform 6493"/>
            <p:cNvSpPr>
              <a:spLocks/>
            </p:cNvSpPr>
            <p:nvPr/>
          </p:nvSpPr>
          <p:spPr bwMode="auto">
            <a:xfrm>
              <a:off x="3040" y="1223"/>
              <a:ext cx="17" cy="9"/>
            </a:xfrm>
            <a:custGeom>
              <a:avLst/>
              <a:gdLst>
                <a:gd name="T0" fmla="*/ 0 w 18"/>
                <a:gd name="T1" fmla="*/ 5 h 10"/>
                <a:gd name="T2" fmla="*/ 16 w 18"/>
                <a:gd name="T3" fmla="*/ 8 h 10"/>
                <a:gd name="T4" fmla="*/ 0 w 18"/>
                <a:gd name="T5" fmla="*/ 5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0">
                  <a:moveTo>
                    <a:pt x="0" y="5"/>
                  </a:moveTo>
                  <a:cubicBezTo>
                    <a:pt x="0" y="5"/>
                    <a:pt x="12" y="0"/>
                    <a:pt x="18" y="10"/>
                  </a:cubicBezTo>
                  <a:cubicBezTo>
                    <a:pt x="18" y="10"/>
                    <a:pt x="11" y="2"/>
                    <a:pt x="0" y="5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8" name="Freeform 6494"/>
            <p:cNvSpPr>
              <a:spLocks/>
            </p:cNvSpPr>
            <p:nvPr/>
          </p:nvSpPr>
          <p:spPr bwMode="auto">
            <a:xfrm>
              <a:off x="3031" y="1240"/>
              <a:ext cx="5" cy="7"/>
            </a:xfrm>
            <a:custGeom>
              <a:avLst/>
              <a:gdLst>
                <a:gd name="T0" fmla="*/ 1 w 6"/>
                <a:gd name="T1" fmla="*/ 0 h 8"/>
                <a:gd name="T2" fmla="*/ 4 w 6"/>
                <a:gd name="T3" fmla="*/ 6 h 8"/>
                <a:gd name="T4" fmla="*/ 1 w 6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1" y="0"/>
                  </a:moveTo>
                  <a:cubicBezTo>
                    <a:pt x="1" y="0"/>
                    <a:pt x="0" y="6"/>
                    <a:pt x="6" y="8"/>
                  </a:cubicBezTo>
                  <a:cubicBezTo>
                    <a:pt x="6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09" name="Freeform 6495"/>
            <p:cNvSpPr>
              <a:spLocks/>
            </p:cNvSpPr>
            <p:nvPr/>
          </p:nvSpPr>
          <p:spPr bwMode="auto">
            <a:xfrm>
              <a:off x="3050" y="1175"/>
              <a:ext cx="32" cy="28"/>
            </a:xfrm>
            <a:custGeom>
              <a:avLst/>
              <a:gdLst>
                <a:gd name="T0" fmla="*/ 27 w 34"/>
                <a:gd name="T1" fmla="*/ 7 h 30"/>
                <a:gd name="T2" fmla="*/ 20 w 34"/>
                <a:gd name="T3" fmla="*/ 22 h 30"/>
                <a:gd name="T4" fmla="*/ 3 w 34"/>
                <a:gd name="T5" fmla="*/ 20 h 30"/>
                <a:gd name="T6" fmla="*/ 9 w 34"/>
                <a:gd name="T7" fmla="*/ 4 h 30"/>
                <a:gd name="T8" fmla="*/ 27 w 34"/>
                <a:gd name="T9" fmla="*/ 7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0">
                  <a:moveTo>
                    <a:pt x="31" y="8"/>
                  </a:moveTo>
                  <a:cubicBezTo>
                    <a:pt x="34" y="14"/>
                    <a:pt x="30" y="22"/>
                    <a:pt x="22" y="26"/>
                  </a:cubicBezTo>
                  <a:cubicBezTo>
                    <a:pt x="15" y="30"/>
                    <a:pt x="6" y="28"/>
                    <a:pt x="3" y="22"/>
                  </a:cubicBezTo>
                  <a:cubicBezTo>
                    <a:pt x="0" y="16"/>
                    <a:pt x="4" y="8"/>
                    <a:pt x="11" y="4"/>
                  </a:cubicBezTo>
                  <a:cubicBezTo>
                    <a:pt x="19" y="0"/>
                    <a:pt x="28" y="2"/>
                    <a:pt x="31" y="8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0" name="Freeform 6496"/>
            <p:cNvSpPr>
              <a:spLocks/>
            </p:cNvSpPr>
            <p:nvPr/>
          </p:nvSpPr>
          <p:spPr bwMode="auto">
            <a:xfrm>
              <a:off x="3052" y="1180"/>
              <a:ext cx="24" cy="21"/>
            </a:xfrm>
            <a:custGeom>
              <a:avLst/>
              <a:gdLst>
                <a:gd name="T0" fmla="*/ 20 w 26"/>
                <a:gd name="T1" fmla="*/ 5 h 23"/>
                <a:gd name="T2" fmla="*/ 16 w 26"/>
                <a:gd name="T3" fmla="*/ 16 h 23"/>
                <a:gd name="T4" fmla="*/ 3 w 26"/>
                <a:gd name="T5" fmla="*/ 15 h 23"/>
                <a:gd name="T6" fmla="*/ 7 w 26"/>
                <a:gd name="T7" fmla="*/ 3 h 23"/>
                <a:gd name="T8" fmla="*/ 20 w 26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6"/>
                  </a:moveTo>
                  <a:cubicBezTo>
                    <a:pt x="26" y="11"/>
                    <a:pt x="24" y="17"/>
                    <a:pt x="18" y="20"/>
                  </a:cubicBezTo>
                  <a:cubicBezTo>
                    <a:pt x="12" y="23"/>
                    <a:pt x="5" y="21"/>
                    <a:pt x="3" y="17"/>
                  </a:cubicBezTo>
                  <a:cubicBezTo>
                    <a:pt x="0" y="12"/>
                    <a:pt x="3" y="6"/>
                    <a:pt x="9" y="3"/>
                  </a:cubicBezTo>
                  <a:cubicBezTo>
                    <a:pt x="15" y="0"/>
                    <a:pt x="22" y="1"/>
                    <a:pt x="24" y="6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1" name="Freeform 6497"/>
            <p:cNvSpPr>
              <a:spLocks/>
            </p:cNvSpPr>
            <p:nvPr/>
          </p:nvSpPr>
          <p:spPr bwMode="auto">
            <a:xfrm>
              <a:off x="3062" y="1174"/>
              <a:ext cx="17" cy="9"/>
            </a:xfrm>
            <a:custGeom>
              <a:avLst/>
              <a:gdLst>
                <a:gd name="T0" fmla="*/ 0 w 18"/>
                <a:gd name="T1" fmla="*/ 5 h 10"/>
                <a:gd name="T2" fmla="*/ 16 w 18"/>
                <a:gd name="T3" fmla="*/ 8 h 10"/>
                <a:gd name="T4" fmla="*/ 0 w 18"/>
                <a:gd name="T5" fmla="*/ 5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0">
                  <a:moveTo>
                    <a:pt x="0" y="5"/>
                  </a:moveTo>
                  <a:cubicBezTo>
                    <a:pt x="0" y="5"/>
                    <a:pt x="12" y="0"/>
                    <a:pt x="18" y="10"/>
                  </a:cubicBezTo>
                  <a:cubicBezTo>
                    <a:pt x="18" y="10"/>
                    <a:pt x="11" y="2"/>
                    <a:pt x="0" y="5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2" name="Freeform 6498"/>
            <p:cNvSpPr>
              <a:spLocks/>
            </p:cNvSpPr>
            <p:nvPr/>
          </p:nvSpPr>
          <p:spPr bwMode="auto">
            <a:xfrm>
              <a:off x="3053" y="1191"/>
              <a:ext cx="5" cy="7"/>
            </a:xfrm>
            <a:custGeom>
              <a:avLst/>
              <a:gdLst>
                <a:gd name="T0" fmla="*/ 1 w 6"/>
                <a:gd name="T1" fmla="*/ 0 h 8"/>
                <a:gd name="T2" fmla="*/ 4 w 6"/>
                <a:gd name="T3" fmla="*/ 6 h 8"/>
                <a:gd name="T4" fmla="*/ 1 w 6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1" y="0"/>
                  </a:moveTo>
                  <a:cubicBezTo>
                    <a:pt x="1" y="0"/>
                    <a:pt x="0" y="6"/>
                    <a:pt x="6" y="8"/>
                  </a:cubicBezTo>
                  <a:cubicBezTo>
                    <a:pt x="6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3" name="Freeform 6499"/>
            <p:cNvSpPr>
              <a:spLocks/>
            </p:cNvSpPr>
            <p:nvPr/>
          </p:nvSpPr>
          <p:spPr bwMode="auto">
            <a:xfrm>
              <a:off x="3086" y="1211"/>
              <a:ext cx="29" cy="30"/>
            </a:xfrm>
            <a:custGeom>
              <a:avLst/>
              <a:gdLst>
                <a:gd name="T0" fmla="*/ 22 w 31"/>
                <a:gd name="T1" fmla="*/ 5 h 32"/>
                <a:gd name="T2" fmla="*/ 22 w 31"/>
                <a:gd name="T3" fmla="*/ 22 h 32"/>
                <a:gd name="T4" fmla="*/ 5 w 31"/>
                <a:gd name="T5" fmla="*/ 23 h 32"/>
                <a:gd name="T6" fmla="*/ 7 w 31"/>
                <a:gd name="T7" fmla="*/ 8 h 32"/>
                <a:gd name="T8" fmla="*/ 22 w 31"/>
                <a:gd name="T9" fmla="*/ 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2">
                  <a:moveTo>
                    <a:pt x="26" y="5"/>
                  </a:moveTo>
                  <a:cubicBezTo>
                    <a:pt x="31" y="9"/>
                    <a:pt x="31" y="18"/>
                    <a:pt x="25" y="24"/>
                  </a:cubicBezTo>
                  <a:cubicBezTo>
                    <a:pt x="19" y="31"/>
                    <a:pt x="10" y="32"/>
                    <a:pt x="5" y="27"/>
                  </a:cubicBezTo>
                  <a:cubicBezTo>
                    <a:pt x="0" y="23"/>
                    <a:pt x="1" y="14"/>
                    <a:pt x="7" y="8"/>
                  </a:cubicBezTo>
                  <a:cubicBezTo>
                    <a:pt x="13" y="2"/>
                    <a:pt x="21" y="0"/>
                    <a:pt x="26" y="5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4" name="Freeform 6500"/>
            <p:cNvSpPr>
              <a:spLocks/>
            </p:cNvSpPr>
            <p:nvPr/>
          </p:nvSpPr>
          <p:spPr bwMode="auto">
            <a:xfrm>
              <a:off x="3089" y="1216"/>
              <a:ext cx="22" cy="23"/>
            </a:xfrm>
            <a:custGeom>
              <a:avLst/>
              <a:gdLst>
                <a:gd name="T0" fmla="*/ 17 w 24"/>
                <a:gd name="T1" fmla="*/ 4 h 25"/>
                <a:gd name="T2" fmla="*/ 16 w 24"/>
                <a:gd name="T3" fmla="*/ 16 h 25"/>
                <a:gd name="T4" fmla="*/ 4 w 24"/>
                <a:gd name="T5" fmla="*/ 18 h 25"/>
                <a:gd name="T6" fmla="*/ 5 w 24"/>
                <a:gd name="T7" fmla="*/ 6 h 25"/>
                <a:gd name="T8" fmla="*/ 17 w 24"/>
                <a:gd name="T9" fmla="*/ 4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5">
                  <a:moveTo>
                    <a:pt x="20" y="4"/>
                  </a:moveTo>
                  <a:cubicBezTo>
                    <a:pt x="24" y="8"/>
                    <a:pt x="23" y="14"/>
                    <a:pt x="19" y="19"/>
                  </a:cubicBezTo>
                  <a:cubicBezTo>
                    <a:pt x="14" y="24"/>
                    <a:pt x="8" y="25"/>
                    <a:pt x="4" y="22"/>
                  </a:cubicBezTo>
                  <a:cubicBezTo>
                    <a:pt x="0" y="18"/>
                    <a:pt x="0" y="11"/>
                    <a:pt x="5" y="6"/>
                  </a:cubicBezTo>
                  <a:cubicBezTo>
                    <a:pt x="9" y="1"/>
                    <a:pt x="16" y="0"/>
                    <a:pt x="20" y="4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5" name="Freeform 6501"/>
            <p:cNvSpPr>
              <a:spLocks/>
            </p:cNvSpPr>
            <p:nvPr/>
          </p:nvSpPr>
          <p:spPr bwMode="auto">
            <a:xfrm>
              <a:off x="3094" y="1209"/>
              <a:ext cx="16" cy="9"/>
            </a:xfrm>
            <a:custGeom>
              <a:avLst/>
              <a:gdLst>
                <a:gd name="T0" fmla="*/ 0 w 18"/>
                <a:gd name="T1" fmla="*/ 9 h 9"/>
                <a:gd name="T2" fmla="*/ 14 w 18"/>
                <a:gd name="T3" fmla="*/ 7 h 9"/>
                <a:gd name="T4" fmla="*/ 0 w 18"/>
                <a:gd name="T5" fmla="*/ 9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9">
                  <a:moveTo>
                    <a:pt x="0" y="9"/>
                  </a:moveTo>
                  <a:cubicBezTo>
                    <a:pt x="0" y="9"/>
                    <a:pt x="10" y="0"/>
                    <a:pt x="18" y="7"/>
                  </a:cubicBezTo>
                  <a:cubicBezTo>
                    <a:pt x="18" y="7"/>
                    <a:pt x="10" y="2"/>
                    <a:pt x="0" y="9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6" name="Freeform 6502"/>
            <p:cNvSpPr>
              <a:spLocks/>
            </p:cNvSpPr>
            <p:nvPr/>
          </p:nvSpPr>
          <p:spPr bwMode="auto">
            <a:xfrm>
              <a:off x="3091" y="1231"/>
              <a:ext cx="6" cy="6"/>
            </a:xfrm>
            <a:custGeom>
              <a:avLst/>
              <a:gdLst>
                <a:gd name="T0" fmla="*/ 0 w 7"/>
                <a:gd name="T1" fmla="*/ 0 h 6"/>
                <a:gd name="T2" fmla="*/ 5 w 7"/>
                <a:gd name="T3" fmla="*/ 6 h 6"/>
                <a:gd name="T4" fmla="*/ 0 w 7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0"/>
                    <a:pt x="1" y="6"/>
                    <a:pt x="7" y="6"/>
                  </a:cubicBezTo>
                  <a:cubicBezTo>
                    <a:pt x="7" y="6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7" name="Freeform 6503"/>
            <p:cNvSpPr>
              <a:spLocks/>
            </p:cNvSpPr>
            <p:nvPr/>
          </p:nvSpPr>
          <p:spPr bwMode="auto">
            <a:xfrm>
              <a:off x="3062" y="1252"/>
              <a:ext cx="30" cy="28"/>
            </a:xfrm>
            <a:custGeom>
              <a:avLst/>
              <a:gdLst>
                <a:gd name="T0" fmla="*/ 24 w 32"/>
                <a:gd name="T1" fmla="*/ 5 h 30"/>
                <a:gd name="T2" fmla="*/ 22 w 32"/>
                <a:gd name="T3" fmla="*/ 21 h 30"/>
                <a:gd name="T4" fmla="*/ 4 w 32"/>
                <a:gd name="T5" fmla="*/ 21 h 30"/>
                <a:gd name="T6" fmla="*/ 8 w 32"/>
                <a:gd name="T7" fmla="*/ 6 h 30"/>
                <a:gd name="T8" fmla="*/ 24 w 32"/>
                <a:gd name="T9" fmla="*/ 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28" y="5"/>
                  </a:moveTo>
                  <a:cubicBezTo>
                    <a:pt x="32" y="11"/>
                    <a:pt x="30" y="19"/>
                    <a:pt x="24" y="25"/>
                  </a:cubicBezTo>
                  <a:cubicBezTo>
                    <a:pt x="17" y="30"/>
                    <a:pt x="8" y="30"/>
                    <a:pt x="4" y="25"/>
                  </a:cubicBezTo>
                  <a:cubicBezTo>
                    <a:pt x="0" y="20"/>
                    <a:pt x="2" y="11"/>
                    <a:pt x="8" y="6"/>
                  </a:cubicBezTo>
                  <a:cubicBezTo>
                    <a:pt x="15" y="0"/>
                    <a:pt x="24" y="0"/>
                    <a:pt x="28" y="5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8" name="Freeform 6504"/>
            <p:cNvSpPr>
              <a:spLocks/>
            </p:cNvSpPr>
            <p:nvPr/>
          </p:nvSpPr>
          <p:spPr bwMode="auto">
            <a:xfrm>
              <a:off x="3064" y="1256"/>
              <a:ext cx="23" cy="22"/>
            </a:xfrm>
            <a:custGeom>
              <a:avLst/>
              <a:gdLst>
                <a:gd name="T0" fmla="*/ 18 w 25"/>
                <a:gd name="T1" fmla="*/ 4 h 23"/>
                <a:gd name="T2" fmla="*/ 16 w 25"/>
                <a:gd name="T3" fmla="*/ 17 h 23"/>
                <a:gd name="T4" fmla="*/ 3 w 25"/>
                <a:gd name="T5" fmla="*/ 17 h 23"/>
                <a:gd name="T6" fmla="*/ 6 w 25"/>
                <a:gd name="T7" fmla="*/ 4 h 23"/>
                <a:gd name="T8" fmla="*/ 18 w 25"/>
                <a:gd name="T9" fmla="*/ 4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3">
                  <a:moveTo>
                    <a:pt x="22" y="4"/>
                  </a:moveTo>
                  <a:cubicBezTo>
                    <a:pt x="25" y="8"/>
                    <a:pt x="24" y="15"/>
                    <a:pt x="19" y="19"/>
                  </a:cubicBezTo>
                  <a:cubicBezTo>
                    <a:pt x="14" y="23"/>
                    <a:pt x="7" y="23"/>
                    <a:pt x="3" y="19"/>
                  </a:cubicBezTo>
                  <a:cubicBezTo>
                    <a:pt x="0" y="15"/>
                    <a:pt x="1" y="8"/>
                    <a:pt x="6" y="4"/>
                  </a:cubicBezTo>
                  <a:cubicBezTo>
                    <a:pt x="12" y="0"/>
                    <a:pt x="19" y="0"/>
                    <a:pt x="22" y="4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19" name="Freeform 6505"/>
            <p:cNvSpPr>
              <a:spLocks/>
            </p:cNvSpPr>
            <p:nvPr/>
          </p:nvSpPr>
          <p:spPr bwMode="auto">
            <a:xfrm>
              <a:off x="3071" y="1249"/>
              <a:ext cx="17" cy="8"/>
            </a:xfrm>
            <a:custGeom>
              <a:avLst/>
              <a:gdLst>
                <a:gd name="T0" fmla="*/ 0 w 18"/>
                <a:gd name="T1" fmla="*/ 6 h 9"/>
                <a:gd name="T2" fmla="*/ 16 w 18"/>
                <a:gd name="T3" fmla="*/ 7 h 9"/>
                <a:gd name="T4" fmla="*/ 0 w 18"/>
                <a:gd name="T5" fmla="*/ 6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9">
                  <a:moveTo>
                    <a:pt x="0" y="8"/>
                  </a:moveTo>
                  <a:cubicBezTo>
                    <a:pt x="0" y="8"/>
                    <a:pt x="11" y="0"/>
                    <a:pt x="18" y="9"/>
                  </a:cubicBezTo>
                  <a:cubicBezTo>
                    <a:pt x="18" y="9"/>
                    <a:pt x="10" y="3"/>
                    <a:pt x="0" y="8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0" name="Freeform 6506"/>
            <p:cNvSpPr>
              <a:spLocks/>
            </p:cNvSpPr>
            <p:nvPr/>
          </p:nvSpPr>
          <p:spPr bwMode="auto">
            <a:xfrm>
              <a:off x="3066" y="1269"/>
              <a:ext cx="6" cy="7"/>
            </a:xfrm>
            <a:custGeom>
              <a:avLst/>
              <a:gdLst>
                <a:gd name="T0" fmla="*/ 0 w 7"/>
                <a:gd name="T1" fmla="*/ 0 h 7"/>
                <a:gd name="T2" fmla="*/ 5 w 7"/>
                <a:gd name="T3" fmla="*/ 7 h 7"/>
                <a:gd name="T4" fmla="*/ 0 w 7"/>
                <a:gd name="T5" fmla="*/ 0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0"/>
                    <a:pt x="0" y="7"/>
                    <a:pt x="7" y="7"/>
                  </a:cubicBezTo>
                  <a:cubicBezTo>
                    <a:pt x="7" y="7"/>
                    <a:pt x="1" y="6"/>
                    <a:pt x="0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1" name="Freeform 6507"/>
            <p:cNvSpPr>
              <a:spLocks/>
            </p:cNvSpPr>
            <p:nvPr/>
          </p:nvSpPr>
          <p:spPr bwMode="auto">
            <a:xfrm>
              <a:off x="3103" y="1263"/>
              <a:ext cx="31" cy="28"/>
            </a:xfrm>
            <a:custGeom>
              <a:avLst/>
              <a:gdLst>
                <a:gd name="T0" fmla="*/ 26 w 34"/>
                <a:gd name="T1" fmla="*/ 7 h 30"/>
                <a:gd name="T2" fmla="*/ 18 w 34"/>
                <a:gd name="T3" fmla="*/ 22 h 30"/>
                <a:gd name="T4" fmla="*/ 3 w 34"/>
                <a:gd name="T5" fmla="*/ 20 h 30"/>
                <a:gd name="T6" fmla="*/ 9 w 34"/>
                <a:gd name="T7" fmla="*/ 4 h 30"/>
                <a:gd name="T8" fmla="*/ 26 w 34"/>
                <a:gd name="T9" fmla="*/ 7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0">
                  <a:moveTo>
                    <a:pt x="31" y="8"/>
                  </a:moveTo>
                  <a:cubicBezTo>
                    <a:pt x="34" y="14"/>
                    <a:pt x="30" y="22"/>
                    <a:pt x="22" y="26"/>
                  </a:cubicBezTo>
                  <a:cubicBezTo>
                    <a:pt x="15" y="30"/>
                    <a:pt x="6" y="28"/>
                    <a:pt x="3" y="22"/>
                  </a:cubicBezTo>
                  <a:cubicBezTo>
                    <a:pt x="0" y="16"/>
                    <a:pt x="4" y="8"/>
                    <a:pt x="11" y="4"/>
                  </a:cubicBezTo>
                  <a:cubicBezTo>
                    <a:pt x="19" y="0"/>
                    <a:pt x="28" y="2"/>
                    <a:pt x="31" y="8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2" name="Freeform 6508"/>
            <p:cNvSpPr>
              <a:spLocks/>
            </p:cNvSpPr>
            <p:nvPr/>
          </p:nvSpPr>
          <p:spPr bwMode="auto">
            <a:xfrm>
              <a:off x="3105" y="1268"/>
              <a:ext cx="24" cy="21"/>
            </a:xfrm>
            <a:custGeom>
              <a:avLst/>
              <a:gdLst>
                <a:gd name="T0" fmla="*/ 20 w 26"/>
                <a:gd name="T1" fmla="*/ 5 h 23"/>
                <a:gd name="T2" fmla="*/ 16 w 26"/>
                <a:gd name="T3" fmla="*/ 16 h 23"/>
                <a:gd name="T4" fmla="*/ 3 w 26"/>
                <a:gd name="T5" fmla="*/ 15 h 23"/>
                <a:gd name="T6" fmla="*/ 7 w 26"/>
                <a:gd name="T7" fmla="*/ 3 h 23"/>
                <a:gd name="T8" fmla="*/ 20 w 26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6"/>
                  </a:moveTo>
                  <a:cubicBezTo>
                    <a:pt x="26" y="11"/>
                    <a:pt x="24" y="17"/>
                    <a:pt x="18" y="20"/>
                  </a:cubicBezTo>
                  <a:cubicBezTo>
                    <a:pt x="12" y="23"/>
                    <a:pt x="5" y="21"/>
                    <a:pt x="3" y="17"/>
                  </a:cubicBezTo>
                  <a:cubicBezTo>
                    <a:pt x="0" y="12"/>
                    <a:pt x="3" y="6"/>
                    <a:pt x="9" y="3"/>
                  </a:cubicBezTo>
                  <a:cubicBezTo>
                    <a:pt x="15" y="0"/>
                    <a:pt x="22" y="1"/>
                    <a:pt x="24" y="6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3" name="Freeform 6509"/>
            <p:cNvSpPr>
              <a:spLocks/>
            </p:cNvSpPr>
            <p:nvPr/>
          </p:nvSpPr>
          <p:spPr bwMode="auto">
            <a:xfrm>
              <a:off x="3115" y="1262"/>
              <a:ext cx="17" cy="9"/>
            </a:xfrm>
            <a:custGeom>
              <a:avLst/>
              <a:gdLst>
                <a:gd name="T0" fmla="*/ 0 w 18"/>
                <a:gd name="T1" fmla="*/ 5 h 10"/>
                <a:gd name="T2" fmla="*/ 16 w 18"/>
                <a:gd name="T3" fmla="*/ 8 h 10"/>
                <a:gd name="T4" fmla="*/ 0 w 18"/>
                <a:gd name="T5" fmla="*/ 5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0">
                  <a:moveTo>
                    <a:pt x="0" y="5"/>
                  </a:moveTo>
                  <a:cubicBezTo>
                    <a:pt x="0" y="5"/>
                    <a:pt x="12" y="0"/>
                    <a:pt x="18" y="10"/>
                  </a:cubicBezTo>
                  <a:cubicBezTo>
                    <a:pt x="18" y="10"/>
                    <a:pt x="11" y="2"/>
                    <a:pt x="0" y="5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4" name="Freeform 6510"/>
            <p:cNvSpPr>
              <a:spLocks/>
            </p:cNvSpPr>
            <p:nvPr/>
          </p:nvSpPr>
          <p:spPr bwMode="auto">
            <a:xfrm>
              <a:off x="3106" y="1279"/>
              <a:ext cx="5" cy="7"/>
            </a:xfrm>
            <a:custGeom>
              <a:avLst/>
              <a:gdLst>
                <a:gd name="T0" fmla="*/ 1 w 6"/>
                <a:gd name="T1" fmla="*/ 0 h 8"/>
                <a:gd name="T2" fmla="*/ 4 w 6"/>
                <a:gd name="T3" fmla="*/ 6 h 8"/>
                <a:gd name="T4" fmla="*/ 1 w 6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1" y="0"/>
                  </a:moveTo>
                  <a:cubicBezTo>
                    <a:pt x="1" y="0"/>
                    <a:pt x="0" y="6"/>
                    <a:pt x="6" y="8"/>
                  </a:cubicBezTo>
                  <a:cubicBezTo>
                    <a:pt x="6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5" name="Freeform 6511"/>
            <p:cNvSpPr>
              <a:spLocks/>
            </p:cNvSpPr>
            <p:nvPr/>
          </p:nvSpPr>
          <p:spPr bwMode="auto">
            <a:xfrm>
              <a:off x="3132" y="1211"/>
              <a:ext cx="27" cy="31"/>
            </a:xfrm>
            <a:custGeom>
              <a:avLst/>
              <a:gdLst>
                <a:gd name="T0" fmla="*/ 19 w 30"/>
                <a:gd name="T1" fmla="*/ 4 h 33"/>
                <a:gd name="T2" fmla="*/ 21 w 30"/>
                <a:gd name="T3" fmla="*/ 21 h 33"/>
                <a:gd name="T4" fmla="*/ 5 w 30"/>
                <a:gd name="T5" fmla="*/ 26 h 33"/>
                <a:gd name="T6" fmla="*/ 5 w 30"/>
                <a:gd name="T7" fmla="*/ 8 h 33"/>
                <a:gd name="T8" fmla="*/ 19 w 30"/>
                <a:gd name="T9" fmla="*/ 4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3">
                  <a:moveTo>
                    <a:pt x="23" y="4"/>
                  </a:moveTo>
                  <a:cubicBezTo>
                    <a:pt x="29" y="7"/>
                    <a:pt x="30" y="16"/>
                    <a:pt x="25" y="23"/>
                  </a:cubicBezTo>
                  <a:cubicBezTo>
                    <a:pt x="21" y="31"/>
                    <a:pt x="12" y="33"/>
                    <a:pt x="7" y="30"/>
                  </a:cubicBezTo>
                  <a:cubicBezTo>
                    <a:pt x="1" y="26"/>
                    <a:pt x="0" y="17"/>
                    <a:pt x="5" y="10"/>
                  </a:cubicBezTo>
                  <a:cubicBezTo>
                    <a:pt x="9" y="3"/>
                    <a:pt x="18" y="0"/>
                    <a:pt x="23" y="4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6" name="Freeform 6512"/>
            <p:cNvSpPr>
              <a:spLocks/>
            </p:cNvSpPr>
            <p:nvPr/>
          </p:nvSpPr>
          <p:spPr bwMode="auto">
            <a:xfrm>
              <a:off x="3134" y="1217"/>
              <a:ext cx="22" cy="24"/>
            </a:xfrm>
            <a:custGeom>
              <a:avLst/>
              <a:gdLst>
                <a:gd name="T0" fmla="*/ 16 w 24"/>
                <a:gd name="T1" fmla="*/ 2 h 26"/>
                <a:gd name="T2" fmla="*/ 17 w 24"/>
                <a:gd name="T3" fmla="*/ 16 h 26"/>
                <a:gd name="T4" fmla="*/ 6 w 24"/>
                <a:gd name="T5" fmla="*/ 19 h 26"/>
                <a:gd name="T6" fmla="*/ 4 w 24"/>
                <a:gd name="T7" fmla="*/ 6 h 26"/>
                <a:gd name="T8" fmla="*/ 16 w 24"/>
                <a:gd name="T9" fmla="*/ 2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6">
                  <a:moveTo>
                    <a:pt x="19" y="2"/>
                  </a:moveTo>
                  <a:cubicBezTo>
                    <a:pt x="23" y="5"/>
                    <a:pt x="24" y="12"/>
                    <a:pt x="20" y="18"/>
                  </a:cubicBezTo>
                  <a:cubicBezTo>
                    <a:pt x="17" y="23"/>
                    <a:pt x="10" y="26"/>
                    <a:pt x="6" y="23"/>
                  </a:cubicBezTo>
                  <a:cubicBezTo>
                    <a:pt x="1" y="20"/>
                    <a:pt x="0" y="13"/>
                    <a:pt x="4" y="7"/>
                  </a:cubicBezTo>
                  <a:cubicBezTo>
                    <a:pt x="7" y="2"/>
                    <a:pt x="14" y="0"/>
                    <a:pt x="19" y="2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7" name="Freeform 6513"/>
            <p:cNvSpPr>
              <a:spLocks/>
            </p:cNvSpPr>
            <p:nvPr/>
          </p:nvSpPr>
          <p:spPr bwMode="auto">
            <a:xfrm>
              <a:off x="3137" y="1209"/>
              <a:ext cx="16" cy="10"/>
            </a:xfrm>
            <a:custGeom>
              <a:avLst/>
              <a:gdLst>
                <a:gd name="T0" fmla="*/ 0 w 17"/>
                <a:gd name="T1" fmla="*/ 9 h 11"/>
                <a:gd name="T2" fmla="*/ 15 w 17"/>
                <a:gd name="T3" fmla="*/ 5 h 11"/>
                <a:gd name="T4" fmla="*/ 0 w 17"/>
                <a:gd name="T5" fmla="*/ 9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1">
                  <a:moveTo>
                    <a:pt x="0" y="11"/>
                  </a:moveTo>
                  <a:cubicBezTo>
                    <a:pt x="0" y="11"/>
                    <a:pt x="8" y="0"/>
                    <a:pt x="17" y="6"/>
                  </a:cubicBezTo>
                  <a:cubicBezTo>
                    <a:pt x="17" y="6"/>
                    <a:pt x="8" y="3"/>
                    <a:pt x="0" y="11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8" name="Freeform 6514"/>
            <p:cNvSpPr>
              <a:spLocks/>
            </p:cNvSpPr>
            <p:nvPr/>
          </p:nvSpPr>
          <p:spPr bwMode="auto">
            <a:xfrm>
              <a:off x="3136" y="1234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4 h 5"/>
                <a:gd name="T4" fmla="*/ 0 w 8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0" y="0"/>
                    <a:pt x="2" y="5"/>
                    <a:pt x="8" y="4"/>
                  </a:cubicBezTo>
                  <a:cubicBezTo>
                    <a:pt x="8" y="4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29" name="Freeform 6515"/>
            <p:cNvSpPr>
              <a:spLocks/>
            </p:cNvSpPr>
            <p:nvPr/>
          </p:nvSpPr>
          <p:spPr bwMode="auto">
            <a:xfrm>
              <a:off x="3125" y="1165"/>
              <a:ext cx="28" cy="31"/>
            </a:xfrm>
            <a:custGeom>
              <a:avLst/>
              <a:gdLst>
                <a:gd name="T0" fmla="*/ 20 w 30"/>
                <a:gd name="T1" fmla="*/ 3 h 34"/>
                <a:gd name="T2" fmla="*/ 22 w 30"/>
                <a:gd name="T3" fmla="*/ 19 h 34"/>
                <a:gd name="T4" fmla="*/ 7 w 30"/>
                <a:gd name="T5" fmla="*/ 26 h 34"/>
                <a:gd name="T6" fmla="*/ 4 w 30"/>
                <a:gd name="T7" fmla="*/ 10 h 34"/>
                <a:gd name="T8" fmla="*/ 20 w 30"/>
                <a:gd name="T9" fmla="*/ 3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4">
                  <a:moveTo>
                    <a:pt x="22" y="3"/>
                  </a:moveTo>
                  <a:cubicBezTo>
                    <a:pt x="28" y="6"/>
                    <a:pt x="30" y="15"/>
                    <a:pt x="26" y="23"/>
                  </a:cubicBezTo>
                  <a:cubicBezTo>
                    <a:pt x="22" y="30"/>
                    <a:pt x="14" y="34"/>
                    <a:pt x="8" y="31"/>
                  </a:cubicBezTo>
                  <a:cubicBezTo>
                    <a:pt x="2" y="28"/>
                    <a:pt x="0" y="19"/>
                    <a:pt x="4" y="12"/>
                  </a:cubicBezTo>
                  <a:cubicBezTo>
                    <a:pt x="8" y="4"/>
                    <a:pt x="16" y="0"/>
                    <a:pt x="22" y="3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0" name="Freeform 6516"/>
            <p:cNvSpPr>
              <a:spLocks/>
            </p:cNvSpPr>
            <p:nvPr/>
          </p:nvSpPr>
          <p:spPr bwMode="auto">
            <a:xfrm>
              <a:off x="3128" y="1170"/>
              <a:ext cx="21" cy="24"/>
            </a:xfrm>
            <a:custGeom>
              <a:avLst/>
              <a:gdLst>
                <a:gd name="T0" fmla="*/ 15 w 23"/>
                <a:gd name="T1" fmla="*/ 2 h 26"/>
                <a:gd name="T2" fmla="*/ 16 w 23"/>
                <a:gd name="T3" fmla="*/ 15 h 26"/>
                <a:gd name="T4" fmla="*/ 5 w 23"/>
                <a:gd name="T5" fmla="*/ 20 h 26"/>
                <a:gd name="T6" fmla="*/ 3 w 23"/>
                <a:gd name="T7" fmla="*/ 7 h 26"/>
                <a:gd name="T8" fmla="*/ 15 w 23"/>
                <a:gd name="T9" fmla="*/ 2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6">
                  <a:moveTo>
                    <a:pt x="17" y="2"/>
                  </a:moveTo>
                  <a:cubicBezTo>
                    <a:pt x="22" y="5"/>
                    <a:pt x="23" y="11"/>
                    <a:pt x="20" y="17"/>
                  </a:cubicBezTo>
                  <a:cubicBezTo>
                    <a:pt x="17" y="23"/>
                    <a:pt x="11" y="26"/>
                    <a:pt x="6" y="24"/>
                  </a:cubicBezTo>
                  <a:cubicBezTo>
                    <a:pt x="1" y="21"/>
                    <a:pt x="0" y="14"/>
                    <a:pt x="3" y="9"/>
                  </a:cubicBezTo>
                  <a:cubicBezTo>
                    <a:pt x="6" y="3"/>
                    <a:pt x="12" y="0"/>
                    <a:pt x="17" y="2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1" name="Freeform 6517"/>
            <p:cNvSpPr>
              <a:spLocks/>
            </p:cNvSpPr>
            <p:nvPr/>
          </p:nvSpPr>
          <p:spPr bwMode="auto">
            <a:xfrm>
              <a:off x="3130" y="1164"/>
              <a:ext cx="16" cy="11"/>
            </a:xfrm>
            <a:custGeom>
              <a:avLst/>
              <a:gdLst>
                <a:gd name="T0" fmla="*/ 0 w 17"/>
                <a:gd name="T1" fmla="*/ 10 h 12"/>
                <a:gd name="T2" fmla="*/ 15 w 17"/>
                <a:gd name="T3" fmla="*/ 5 h 12"/>
                <a:gd name="T4" fmla="*/ 0 w 17"/>
                <a:gd name="T5" fmla="*/ 10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2">
                  <a:moveTo>
                    <a:pt x="0" y="12"/>
                  </a:moveTo>
                  <a:cubicBezTo>
                    <a:pt x="0" y="12"/>
                    <a:pt x="7" y="0"/>
                    <a:pt x="17" y="5"/>
                  </a:cubicBezTo>
                  <a:cubicBezTo>
                    <a:pt x="17" y="5"/>
                    <a:pt x="8" y="3"/>
                    <a:pt x="0" y="12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2" name="Freeform 6518"/>
            <p:cNvSpPr>
              <a:spLocks/>
            </p:cNvSpPr>
            <p:nvPr/>
          </p:nvSpPr>
          <p:spPr bwMode="auto">
            <a:xfrm>
              <a:off x="3131" y="1189"/>
              <a:ext cx="8" cy="4"/>
            </a:xfrm>
            <a:custGeom>
              <a:avLst/>
              <a:gdLst>
                <a:gd name="T0" fmla="*/ 0 w 9"/>
                <a:gd name="T1" fmla="*/ 0 h 5"/>
                <a:gd name="T2" fmla="*/ 7 w 9"/>
                <a:gd name="T3" fmla="*/ 2 h 5"/>
                <a:gd name="T4" fmla="*/ 0 w 9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cubicBezTo>
                    <a:pt x="0" y="0"/>
                    <a:pt x="3" y="5"/>
                    <a:pt x="9" y="4"/>
                  </a:cubicBezTo>
                  <a:cubicBezTo>
                    <a:pt x="9" y="4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3" name="Freeform 6519"/>
            <p:cNvSpPr>
              <a:spLocks/>
            </p:cNvSpPr>
            <p:nvPr/>
          </p:nvSpPr>
          <p:spPr bwMode="auto">
            <a:xfrm>
              <a:off x="3094" y="1154"/>
              <a:ext cx="27" cy="31"/>
            </a:xfrm>
            <a:custGeom>
              <a:avLst/>
              <a:gdLst>
                <a:gd name="T0" fmla="*/ 19 w 29"/>
                <a:gd name="T1" fmla="*/ 3 h 34"/>
                <a:gd name="T2" fmla="*/ 21 w 29"/>
                <a:gd name="T3" fmla="*/ 18 h 34"/>
                <a:gd name="T4" fmla="*/ 7 w 29"/>
                <a:gd name="T5" fmla="*/ 26 h 34"/>
                <a:gd name="T6" fmla="*/ 3 w 29"/>
                <a:gd name="T7" fmla="*/ 9 h 34"/>
                <a:gd name="T8" fmla="*/ 19 w 29"/>
                <a:gd name="T9" fmla="*/ 3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4">
                  <a:moveTo>
                    <a:pt x="21" y="3"/>
                  </a:moveTo>
                  <a:cubicBezTo>
                    <a:pt x="27" y="6"/>
                    <a:pt x="29" y="14"/>
                    <a:pt x="25" y="22"/>
                  </a:cubicBezTo>
                  <a:cubicBezTo>
                    <a:pt x="21" y="30"/>
                    <a:pt x="13" y="34"/>
                    <a:pt x="7" y="31"/>
                  </a:cubicBezTo>
                  <a:cubicBezTo>
                    <a:pt x="1" y="28"/>
                    <a:pt x="0" y="19"/>
                    <a:pt x="3" y="11"/>
                  </a:cubicBezTo>
                  <a:cubicBezTo>
                    <a:pt x="7" y="4"/>
                    <a:pt x="15" y="0"/>
                    <a:pt x="21" y="3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4" name="Freeform 6520"/>
            <p:cNvSpPr>
              <a:spLocks/>
            </p:cNvSpPr>
            <p:nvPr/>
          </p:nvSpPr>
          <p:spPr bwMode="auto">
            <a:xfrm>
              <a:off x="3096" y="1159"/>
              <a:ext cx="21" cy="24"/>
            </a:xfrm>
            <a:custGeom>
              <a:avLst/>
              <a:gdLst>
                <a:gd name="T0" fmla="*/ 15 w 23"/>
                <a:gd name="T1" fmla="*/ 2 h 26"/>
                <a:gd name="T2" fmla="*/ 16 w 23"/>
                <a:gd name="T3" fmla="*/ 15 h 26"/>
                <a:gd name="T4" fmla="*/ 5 w 23"/>
                <a:gd name="T5" fmla="*/ 19 h 26"/>
                <a:gd name="T6" fmla="*/ 3 w 23"/>
                <a:gd name="T7" fmla="*/ 6 h 26"/>
                <a:gd name="T8" fmla="*/ 15 w 23"/>
                <a:gd name="T9" fmla="*/ 2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6">
                  <a:moveTo>
                    <a:pt x="17" y="2"/>
                  </a:moveTo>
                  <a:cubicBezTo>
                    <a:pt x="22" y="4"/>
                    <a:pt x="23" y="11"/>
                    <a:pt x="20" y="17"/>
                  </a:cubicBezTo>
                  <a:cubicBezTo>
                    <a:pt x="17" y="23"/>
                    <a:pt x="11" y="26"/>
                    <a:pt x="6" y="23"/>
                  </a:cubicBezTo>
                  <a:cubicBezTo>
                    <a:pt x="2" y="21"/>
                    <a:pt x="0" y="14"/>
                    <a:pt x="3" y="8"/>
                  </a:cubicBezTo>
                  <a:cubicBezTo>
                    <a:pt x="6" y="2"/>
                    <a:pt x="12" y="0"/>
                    <a:pt x="17" y="2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5" name="Freeform 6521"/>
            <p:cNvSpPr>
              <a:spLocks/>
            </p:cNvSpPr>
            <p:nvPr/>
          </p:nvSpPr>
          <p:spPr bwMode="auto">
            <a:xfrm>
              <a:off x="3098" y="1153"/>
              <a:ext cx="15" cy="10"/>
            </a:xfrm>
            <a:custGeom>
              <a:avLst/>
              <a:gdLst>
                <a:gd name="T0" fmla="*/ 0 w 16"/>
                <a:gd name="T1" fmla="*/ 9 h 11"/>
                <a:gd name="T2" fmla="*/ 14 w 16"/>
                <a:gd name="T3" fmla="*/ 4 h 11"/>
                <a:gd name="T4" fmla="*/ 0 w 16"/>
                <a:gd name="T5" fmla="*/ 9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1">
                  <a:moveTo>
                    <a:pt x="0" y="11"/>
                  </a:moveTo>
                  <a:cubicBezTo>
                    <a:pt x="0" y="11"/>
                    <a:pt x="6" y="0"/>
                    <a:pt x="16" y="4"/>
                  </a:cubicBezTo>
                  <a:cubicBezTo>
                    <a:pt x="16" y="4"/>
                    <a:pt x="7" y="2"/>
                    <a:pt x="0" y="11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6" name="Freeform 6522"/>
            <p:cNvSpPr>
              <a:spLocks/>
            </p:cNvSpPr>
            <p:nvPr/>
          </p:nvSpPr>
          <p:spPr bwMode="auto">
            <a:xfrm>
              <a:off x="3098" y="1178"/>
              <a:ext cx="9" cy="4"/>
            </a:xfrm>
            <a:custGeom>
              <a:avLst/>
              <a:gdLst>
                <a:gd name="T0" fmla="*/ 0 w 9"/>
                <a:gd name="T1" fmla="*/ 0 h 5"/>
                <a:gd name="T2" fmla="*/ 9 w 9"/>
                <a:gd name="T3" fmla="*/ 2 h 5"/>
                <a:gd name="T4" fmla="*/ 0 w 9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cubicBezTo>
                    <a:pt x="0" y="0"/>
                    <a:pt x="3" y="5"/>
                    <a:pt x="9" y="3"/>
                  </a:cubicBezTo>
                  <a:cubicBezTo>
                    <a:pt x="9" y="3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7" name="Freeform 6523"/>
            <p:cNvSpPr>
              <a:spLocks/>
            </p:cNvSpPr>
            <p:nvPr/>
          </p:nvSpPr>
          <p:spPr bwMode="auto">
            <a:xfrm>
              <a:off x="3072" y="1119"/>
              <a:ext cx="28" cy="30"/>
            </a:xfrm>
            <a:custGeom>
              <a:avLst/>
              <a:gdLst>
                <a:gd name="T0" fmla="*/ 5 w 30"/>
                <a:gd name="T1" fmla="*/ 4 h 32"/>
                <a:gd name="T2" fmla="*/ 21 w 30"/>
                <a:gd name="T3" fmla="*/ 8 h 32"/>
                <a:gd name="T4" fmla="*/ 21 w 30"/>
                <a:gd name="T5" fmla="*/ 24 h 32"/>
                <a:gd name="T6" fmla="*/ 5 w 30"/>
                <a:gd name="T7" fmla="*/ 22 h 32"/>
                <a:gd name="T8" fmla="*/ 5 w 30"/>
                <a:gd name="T9" fmla="*/ 4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2">
                  <a:moveTo>
                    <a:pt x="5" y="4"/>
                  </a:moveTo>
                  <a:cubicBezTo>
                    <a:pt x="10" y="0"/>
                    <a:pt x="19" y="2"/>
                    <a:pt x="24" y="8"/>
                  </a:cubicBezTo>
                  <a:cubicBezTo>
                    <a:pt x="30" y="15"/>
                    <a:pt x="30" y="24"/>
                    <a:pt x="25" y="28"/>
                  </a:cubicBezTo>
                  <a:cubicBezTo>
                    <a:pt x="19" y="32"/>
                    <a:pt x="11" y="30"/>
                    <a:pt x="5" y="24"/>
                  </a:cubicBezTo>
                  <a:cubicBezTo>
                    <a:pt x="0" y="17"/>
                    <a:pt x="0" y="8"/>
                    <a:pt x="5" y="4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8" name="Freeform 6524"/>
            <p:cNvSpPr>
              <a:spLocks/>
            </p:cNvSpPr>
            <p:nvPr/>
          </p:nvSpPr>
          <p:spPr bwMode="auto">
            <a:xfrm>
              <a:off x="3077" y="1124"/>
              <a:ext cx="21" cy="23"/>
            </a:xfrm>
            <a:custGeom>
              <a:avLst/>
              <a:gdLst>
                <a:gd name="T0" fmla="*/ 4 w 23"/>
                <a:gd name="T1" fmla="*/ 3 h 25"/>
                <a:gd name="T2" fmla="*/ 16 w 23"/>
                <a:gd name="T3" fmla="*/ 6 h 25"/>
                <a:gd name="T4" fmla="*/ 16 w 23"/>
                <a:gd name="T5" fmla="*/ 18 h 25"/>
                <a:gd name="T6" fmla="*/ 4 w 23"/>
                <a:gd name="T7" fmla="*/ 16 h 25"/>
                <a:gd name="T8" fmla="*/ 4 w 23"/>
                <a:gd name="T9" fmla="*/ 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5">
                  <a:moveTo>
                    <a:pt x="4" y="3"/>
                  </a:moveTo>
                  <a:cubicBezTo>
                    <a:pt x="8" y="0"/>
                    <a:pt x="15" y="1"/>
                    <a:pt x="19" y="6"/>
                  </a:cubicBezTo>
                  <a:cubicBezTo>
                    <a:pt x="23" y="11"/>
                    <a:pt x="23" y="18"/>
                    <a:pt x="19" y="22"/>
                  </a:cubicBezTo>
                  <a:cubicBezTo>
                    <a:pt x="15" y="25"/>
                    <a:pt x="8" y="24"/>
                    <a:pt x="4" y="19"/>
                  </a:cubicBezTo>
                  <a:cubicBezTo>
                    <a:pt x="0" y="13"/>
                    <a:pt x="0" y="7"/>
                    <a:pt x="4" y="3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39" name="Freeform 6525"/>
            <p:cNvSpPr>
              <a:spLocks/>
            </p:cNvSpPr>
            <p:nvPr/>
          </p:nvSpPr>
          <p:spPr bwMode="auto">
            <a:xfrm>
              <a:off x="3070" y="1123"/>
              <a:ext cx="8" cy="1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0 h 18"/>
                <a:gd name="T4" fmla="*/ 6 w 9"/>
                <a:gd name="T5" fmla="*/ 16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8">
                  <a:moveTo>
                    <a:pt x="8" y="18"/>
                  </a:moveTo>
                  <a:cubicBezTo>
                    <a:pt x="8" y="18"/>
                    <a:pt x="0" y="7"/>
                    <a:pt x="9" y="0"/>
                  </a:cubicBezTo>
                  <a:cubicBezTo>
                    <a:pt x="9" y="0"/>
                    <a:pt x="3" y="8"/>
                    <a:pt x="8" y="18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0" name="Freeform 6526"/>
            <p:cNvSpPr>
              <a:spLocks/>
            </p:cNvSpPr>
            <p:nvPr/>
          </p:nvSpPr>
          <p:spPr bwMode="auto">
            <a:xfrm>
              <a:off x="3090" y="1139"/>
              <a:ext cx="6" cy="6"/>
            </a:xfrm>
            <a:custGeom>
              <a:avLst/>
              <a:gdLst>
                <a:gd name="T0" fmla="*/ 0 w 7"/>
                <a:gd name="T1" fmla="*/ 5 h 7"/>
                <a:gd name="T2" fmla="*/ 5 w 7"/>
                <a:gd name="T3" fmla="*/ 0 h 7"/>
                <a:gd name="T4" fmla="*/ 0 w 7"/>
                <a:gd name="T5" fmla="*/ 5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cubicBezTo>
                    <a:pt x="0" y="7"/>
                    <a:pt x="6" y="7"/>
                    <a:pt x="7" y="0"/>
                  </a:cubicBezTo>
                  <a:cubicBezTo>
                    <a:pt x="7" y="0"/>
                    <a:pt x="6" y="6"/>
                    <a:pt x="0" y="7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1" name="Freeform 6527"/>
            <p:cNvSpPr>
              <a:spLocks/>
            </p:cNvSpPr>
            <p:nvPr/>
          </p:nvSpPr>
          <p:spPr bwMode="auto">
            <a:xfrm>
              <a:off x="3090" y="1079"/>
              <a:ext cx="29" cy="29"/>
            </a:xfrm>
            <a:custGeom>
              <a:avLst/>
              <a:gdLst>
                <a:gd name="T0" fmla="*/ 22 w 31"/>
                <a:gd name="T1" fmla="*/ 23 h 32"/>
                <a:gd name="T2" fmla="*/ 6 w 31"/>
                <a:gd name="T3" fmla="*/ 20 h 32"/>
                <a:gd name="T4" fmla="*/ 5 w 31"/>
                <a:gd name="T5" fmla="*/ 4 h 32"/>
                <a:gd name="T6" fmla="*/ 22 w 31"/>
                <a:gd name="T7" fmla="*/ 6 h 32"/>
                <a:gd name="T8" fmla="*/ 22 w 31"/>
                <a:gd name="T9" fmla="*/ 23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2">
                  <a:moveTo>
                    <a:pt x="26" y="28"/>
                  </a:moveTo>
                  <a:cubicBezTo>
                    <a:pt x="21" y="32"/>
                    <a:pt x="12" y="31"/>
                    <a:pt x="6" y="24"/>
                  </a:cubicBezTo>
                  <a:cubicBezTo>
                    <a:pt x="1" y="18"/>
                    <a:pt x="0" y="9"/>
                    <a:pt x="5" y="4"/>
                  </a:cubicBezTo>
                  <a:cubicBezTo>
                    <a:pt x="10" y="0"/>
                    <a:pt x="19" y="2"/>
                    <a:pt x="25" y="8"/>
                  </a:cubicBezTo>
                  <a:cubicBezTo>
                    <a:pt x="30" y="14"/>
                    <a:pt x="31" y="23"/>
                    <a:pt x="26" y="28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2" name="Freeform 6528"/>
            <p:cNvSpPr>
              <a:spLocks/>
            </p:cNvSpPr>
            <p:nvPr/>
          </p:nvSpPr>
          <p:spPr bwMode="auto">
            <a:xfrm>
              <a:off x="3092" y="1081"/>
              <a:ext cx="22" cy="23"/>
            </a:xfrm>
            <a:custGeom>
              <a:avLst/>
              <a:gdLst>
                <a:gd name="T0" fmla="*/ 17 w 24"/>
                <a:gd name="T1" fmla="*/ 18 h 25"/>
                <a:gd name="T2" fmla="*/ 5 w 24"/>
                <a:gd name="T3" fmla="*/ 16 h 25"/>
                <a:gd name="T4" fmla="*/ 4 w 24"/>
                <a:gd name="T5" fmla="*/ 4 h 25"/>
                <a:gd name="T6" fmla="*/ 16 w 24"/>
                <a:gd name="T7" fmla="*/ 6 h 25"/>
                <a:gd name="T8" fmla="*/ 17 w 24"/>
                <a:gd name="T9" fmla="*/ 18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5">
                  <a:moveTo>
                    <a:pt x="20" y="22"/>
                  </a:moveTo>
                  <a:cubicBezTo>
                    <a:pt x="16" y="25"/>
                    <a:pt x="9" y="24"/>
                    <a:pt x="5" y="19"/>
                  </a:cubicBezTo>
                  <a:cubicBezTo>
                    <a:pt x="0" y="14"/>
                    <a:pt x="0" y="7"/>
                    <a:pt x="4" y="4"/>
                  </a:cubicBezTo>
                  <a:cubicBezTo>
                    <a:pt x="8" y="0"/>
                    <a:pt x="15" y="1"/>
                    <a:pt x="19" y="6"/>
                  </a:cubicBezTo>
                  <a:cubicBezTo>
                    <a:pt x="24" y="11"/>
                    <a:pt x="24" y="18"/>
                    <a:pt x="20" y="22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3" name="Freeform 6529"/>
            <p:cNvSpPr>
              <a:spLocks/>
            </p:cNvSpPr>
            <p:nvPr/>
          </p:nvSpPr>
          <p:spPr bwMode="auto">
            <a:xfrm>
              <a:off x="3113" y="1087"/>
              <a:ext cx="8" cy="18"/>
            </a:xfrm>
            <a:custGeom>
              <a:avLst/>
              <a:gdLst>
                <a:gd name="T0" fmla="*/ 0 w 8"/>
                <a:gd name="T1" fmla="*/ 0 h 19"/>
                <a:gd name="T2" fmla="*/ 0 w 8"/>
                <a:gd name="T3" fmla="*/ 17 h 19"/>
                <a:gd name="T4" fmla="*/ 0 w 8"/>
                <a:gd name="T5" fmla="*/ 0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19">
                  <a:moveTo>
                    <a:pt x="0" y="0"/>
                  </a:moveTo>
                  <a:cubicBezTo>
                    <a:pt x="0" y="0"/>
                    <a:pt x="8" y="11"/>
                    <a:pt x="0" y="19"/>
                  </a:cubicBezTo>
                  <a:cubicBezTo>
                    <a:pt x="0" y="19"/>
                    <a:pt x="6" y="11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4" name="Freeform 6530"/>
            <p:cNvSpPr>
              <a:spLocks/>
            </p:cNvSpPr>
            <p:nvPr/>
          </p:nvSpPr>
          <p:spPr bwMode="auto">
            <a:xfrm>
              <a:off x="3094" y="1082"/>
              <a:ext cx="6" cy="7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7 h 7"/>
                <a:gd name="T4" fmla="*/ 5 w 7"/>
                <a:gd name="T5" fmla="*/ 0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1" y="1"/>
                    <a:pt x="0" y="7"/>
                  </a:cubicBezTo>
                  <a:cubicBezTo>
                    <a:pt x="0" y="7"/>
                    <a:pt x="1" y="2"/>
                    <a:pt x="7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5" name="Freeform 6531"/>
            <p:cNvSpPr>
              <a:spLocks/>
            </p:cNvSpPr>
            <p:nvPr/>
          </p:nvSpPr>
          <p:spPr bwMode="auto">
            <a:xfrm>
              <a:off x="3127" y="1112"/>
              <a:ext cx="28" cy="31"/>
            </a:xfrm>
            <a:custGeom>
              <a:avLst/>
              <a:gdLst>
                <a:gd name="T0" fmla="*/ 21 w 30"/>
                <a:gd name="T1" fmla="*/ 25 h 33"/>
                <a:gd name="T2" fmla="*/ 5 w 30"/>
                <a:gd name="T3" fmla="*/ 22 h 33"/>
                <a:gd name="T4" fmla="*/ 6 w 30"/>
                <a:gd name="T5" fmla="*/ 4 h 33"/>
                <a:gd name="T6" fmla="*/ 21 w 30"/>
                <a:gd name="T7" fmla="*/ 8 h 33"/>
                <a:gd name="T8" fmla="*/ 21 w 30"/>
                <a:gd name="T9" fmla="*/ 25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3">
                  <a:moveTo>
                    <a:pt x="24" y="29"/>
                  </a:moveTo>
                  <a:cubicBezTo>
                    <a:pt x="19" y="33"/>
                    <a:pt x="10" y="31"/>
                    <a:pt x="5" y="24"/>
                  </a:cubicBezTo>
                  <a:cubicBezTo>
                    <a:pt x="0" y="17"/>
                    <a:pt x="0" y="8"/>
                    <a:pt x="6" y="4"/>
                  </a:cubicBezTo>
                  <a:cubicBezTo>
                    <a:pt x="11" y="0"/>
                    <a:pt x="20" y="3"/>
                    <a:pt x="25" y="10"/>
                  </a:cubicBezTo>
                  <a:cubicBezTo>
                    <a:pt x="30" y="17"/>
                    <a:pt x="29" y="25"/>
                    <a:pt x="24" y="29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6" name="Freeform 6532"/>
            <p:cNvSpPr>
              <a:spLocks/>
            </p:cNvSpPr>
            <p:nvPr/>
          </p:nvSpPr>
          <p:spPr bwMode="auto">
            <a:xfrm>
              <a:off x="3129" y="1115"/>
              <a:ext cx="21" cy="23"/>
            </a:xfrm>
            <a:custGeom>
              <a:avLst/>
              <a:gdLst>
                <a:gd name="T0" fmla="*/ 15 w 23"/>
                <a:gd name="T1" fmla="*/ 18 h 25"/>
                <a:gd name="T2" fmla="*/ 4 w 23"/>
                <a:gd name="T3" fmla="*/ 16 h 25"/>
                <a:gd name="T4" fmla="*/ 4 w 23"/>
                <a:gd name="T5" fmla="*/ 3 h 25"/>
                <a:gd name="T6" fmla="*/ 16 w 23"/>
                <a:gd name="T7" fmla="*/ 6 h 25"/>
                <a:gd name="T8" fmla="*/ 15 w 23"/>
                <a:gd name="T9" fmla="*/ 18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5">
                  <a:moveTo>
                    <a:pt x="18" y="22"/>
                  </a:moveTo>
                  <a:cubicBezTo>
                    <a:pt x="14" y="25"/>
                    <a:pt x="7" y="24"/>
                    <a:pt x="4" y="18"/>
                  </a:cubicBezTo>
                  <a:cubicBezTo>
                    <a:pt x="0" y="13"/>
                    <a:pt x="0" y="6"/>
                    <a:pt x="4" y="3"/>
                  </a:cubicBezTo>
                  <a:cubicBezTo>
                    <a:pt x="9" y="0"/>
                    <a:pt x="15" y="1"/>
                    <a:pt x="19" y="7"/>
                  </a:cubicBezTo>
                  <a:cubicBezTo>
                    <a:pt x="23" y="12"/>
                    <a:pt x="23" y="19"/>
                    <a:pt x="18" y="22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7" name="Freeform 6533"/>
            <p:cNvSpPr>
              <a:spLocks/>
            </p:cNvSpPr>
            <p:nvPr/>
          </p:nvSpPr>
          <p:spPr bwMode="auto">
            <a:xfrm>
              <a:off x="3148" y="1122"/>
              <a:ext cx="9" cy="17"/>
            </a:xfrm>
            <a:custGeom>
              <a:avLst/>
              <a:gdLst>
                <a:gd name="T0" fmla="*/ 2 w 9"/>
                <a:gd name="T1" fmla="*/ 0 h 18"/>
                <a:gd name="T2" fmla="*/ 0 w 9"/>
                <a:gd name="T3" fmla="*/ 16 h 18"/>
                <a:gd name="T4" fmla="*/ 2 w 9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8">
                  <a:moveTo>
                    <a:pt x="2" y="0"/>
                  </a:moveTo>
                  <a:cubicBezTo>
                    <a:pt x="2" y="0"/>
                    <a:pt x="9" y="11"/>
                    <a:pt x="0" y="18"/>
                  </a:cubicBezTo>
                  <a:cubicBezTo>
                    <a:pt x="0" y="18"/>
                    <a:pt x="7" y="11"/>
                    <a:pt x="2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8" name="Freeform 6534"/>
            <p:cNvSpPr>
              <a:spLocks/>
            </p:cNvSpPr>
            <p:nvPr/>
          </p:nvSpPr>
          <p:spPr bwMode="auto">
            <a:xfrm>
              <a:off x="3131" y="1117"/>
              <a:ext cx="6" cy="5"/>
            </a:xfrm>
            <a:custGeom>
              <a:avLst/>
              <a:gdLst>
                <a:gd name="T0" fmla="*/ 5 w 7"/>
                <a:gd name="T1" fmla="*/ 0 h 6"/>
                <a:gd name="T2" fmla="*/ 0 w 7"/>
                <a:gd name="T3" fmla="*/ 4 h 6"/>
                <a:gd name="T4" fmla="*/ 5 w 7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7" y="0"/>
                    <a:pt x="1" y="0"/>
                    <a:pt x="0" y="6"/>
                  </a:cubicBezTo>
                  <a:cubicBezTo>
                    <a:pt x="0" y="6"/>
                    <a:pt x="2" y="1"/>
                    <a:pt x="7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49" name="Freeform 6535"/>
            <p:cNvSpPr>
              <a:spLocks/>
            </p:cNvSpPr>
            <p:nvPr/>
          </p:nvSpPr>
          <p:spPr bwMode="auto">
            <a:xfrm>
              <a:off x="3105" y="1048"/>
              <a:ext cx="28" cy="26"/>
            </a:xfrm>
            <a:custGeom>
              <a:avLst/>
              <a:gdLst>
                <a:gd name="T0" fmla="*/ 0 w 30"/>
                <a:gd name="T1" fmla="*/ 7 h 28"/>
                <a:gd name="T2" fmla="*/ 2 w 30"/>
                <a:gd name="T3" fmla="*/ 5 h 28"/>
                <a:gd name="T4" fmla="*/ 20 w 30"/>
                <a:gd name="T5" fmla="*/ 6 h 28"/>
                <a:gd name="T6" fmla="*/ 21 w 30"/>
                <a:gd name="T7" fmla="*/ 22 h 28"/>
                <a:gd name="T8" fmla="*/ 20 w 30"/>
                <a:gd name="T9" fmla="*/ 24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8">
                  <a:moveTo>
                    <a:pt x="0" y="8"/>
                  </a:moveTo>
                  <a:cubicBezTo>
                    <a:pt x="1" y="7"/>
                    <a:pt x="1" y="6"/>
                    <a:pt x="2" y="5"/>
                  </a:cubicBezTo>
                  <a:cubicBezTo>
                    <a:pt x="7" y="0"/>
                    <a:pt x="16" y="1"/>
                    <a:pt x="22" y="6"/>
                  </a:cubicBezTo>
                  <a:cubicBezTo>
                    <a:pt x="28" y="12"/>
                    <a:pt x="30" y="21"/>
                    <a:pt x="25" y="26"/>
                  </a:cubicBezTo>
                  <a:cubicBezTo>
                    <a:pt x="24" y="27"/>
                    <a:pt x="24" y="27"/>
                    <a:pt x="22" y="28"/>
                  </a:cubicBezTo>
                </a:path>
              </a:pathLst>
            </a:custGeom>
            <a:solidFill>
              <a:srgbClr val="B47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50" name="Freeform 6536"/>
            <p:cNvSpPr>
              <a:spLocks/>
            </p:cNvSpPr>
            <p:nvPr/>
          </p:nvSpPr>
          <p:spPr bwMode="auto">
            <a:xfrm>
              <a:off x="3104" y="1056"/>
              <a:ext cx="21" cy="20"/>
            </a:xfrm>
            <a:custGeom>
              <a:avLst/>
              <a:gdLst>
                <a:gd name="T0" fmla="*/ 19 w 23"/>
                <a:gd name="T1" fmla="*/ 16 h 22"/>
                <a:gd name="T2" fmla="*/ 5 w 23"/>
                <a:gd name="T3" fmla="*/ 14 h 22"/>
                <a:gd name="T4" fmla="*/ 1 w 23"/>
                <a:gd name="T5" fmla="*/ 0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2">
                  <a:moveTo>
                    <a:pt x="23" y="20"/>
                  </a:moveTo>
                  <a:cubicBezTo>
                    <a:pt x="19" y="22"/>
                    <a:pt x="12" y="21"/>
                    <a:pt x="7" y="16"/>
                  </a:cubicBezTo>
                  <a:cubicBezTo>
                    <a:pt x="1" y="12"/>
                    <a:pt x="0" y="5"/>
                    <a:pt x="1" y="0"/>
                  </a:cubicBezTo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51" name="Freeform 6537"/>
            <p:cNvSpPr>
              <a:spLocks/>
            </p:cNvSpPr>
            <p:nvPr/>
          </p:nvSpPr>
          <p:spPr bwMode="auto">
            <a:xfrm>
              <a:off x="3107" y="1050"/>
              <a:ext cx="21" cy="20"/>
            </a:xfrm>
            <a:custGeom>
              <a:avLst/>
              <a:gdLst>
                <a:gd name="T0" fmla="*/ 0 w 23"/>
                <a:gd name="T1" fmla="*/ 5 h 22"/>
                <a:gd name="T2" fmla="*/ 1 w 23"/>
                <a:gd name="T3" fmla="*/ 4 h 22"/>
                <a:gd name="T4" fmla="*/ 15 w 23"/>
                <a:gd name="T5" fmla="*/ 5 h 22"/>
                <a:gd name="T6" fmla="*/ 16 w 23"/>
                <a:gd name="T7" fmla="*/ 16 h 22"/>
                <a:gd name="T8" fmla="*/ 14 w 23"/>
                <a:gd name="T9" fmla="*/ 1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2">
                  <a:moveTo>
                    <a:pt x="0" y="7"/>
                  </a:moveTo>
                  <a:cubicBezTo>
                    <a:pt x="0" y="6"/>
                    <a:pt x="0" y="5"/>
                    <a:pt x="1" y="4"/>
                  </a:cubicBezTo>
                  <a:cubicBezTo>
                    <a:pt x="5" y="0"/>
                    <a:pt x="12" y="1"/>
                    <a:pt x="17" y="5"/>
                  </a:cubicBezTo>
                  <a:cubicBezTo>
                    <a:pt x="22" y="9"/>
                    <a:pt x="23" y="16"/>
                    <a:pt x="19" y="20"/>
                  </a:cubicBezTo>
                  <a:cubicBezTo>
                    <a:pt x="18" y="21"/>
                    <a:pt x="17" y="22"/>
                    <a:pt x="16" y="22"/>
                  </a:cubicBezTo>
                </a:path>
              </a:pathLst>
            </a:custGeom>
            <a:solidFill>
              <a:srgbClr val="A66F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52" name="Freeform 6538"/>
            <p:cNvSpPr>
              <a:spLocks/>
            </p:cNvSpPr>
            <p:nvPr/>
          </p:nvSpPr>
          <p:spPr bwMode="auto">
            <a:xfrm>
              <a:off x="3105" y="1056"/>
              <a:ext cx="16" cy="16"/>
            </a:xfrm>
            <a:custGeom>
              <a:avLst/>
              <a:gdLst>
                <a:gd name="T0" fmla="*/ 14 w 18"/>
                <a:gd name="T1" fmla="*/ 13 h 17"/>
                <a:gd name="T2" fmla="*/ 4 w 18"/>
                <a:gd name="T3" fmla="*/ 10 h 17"/>
                <a:gd name="T4" fmla="*/ 2 w 18"/>
                <a:gd name="T5" fmla="*/ 0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5" y="17"/>
                    <a:pt x="9" y="16"/>
                    <a:pt x="6" y="12"/>
                  </a:cubicBezTo>
                  <a:cubicBezTo>
                    <a:pt x="2" y="9"/>
                    <a:pt x="0" y="4"/>
                    <a:pt x="2" y="0"/>
                  </a:cubicBezTo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53" name="Freeform 6539"/>
            <p:cNvSpPr>
              <a:spLocks/>
            </p:cNvSpPr>
            <p:nvPr/>
          </p:nvSpPr>
          <p:spPr bwMode="auto">
            <a:xfrm>
              <a:off x="3125" y="1056"/>
              <a:ext cx="9" cy="16"/>
            </a:xfrm>
            <a:custGeom>
              <a:avLst/>
              <a:gdLst>
                <a:gd name="T0" fmla="*/ 0 w 10"/>
                <a:gd name="T1" fmla="*/ 0 h 18"/>
                <a:gd name="T2" fmla="*/ 3 w 10"/>
                <a:gd name="T3" fmla="*/ 14 h 18"/>
                <a:gd name="T4" fmla="*/ 0 w 10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0" y="0"/>
                    <a:pt x="10" y="9"/>
                    <a:pt x="3" y="18"/>
                  </a:cubicBezTo>
                  <a:cubicBezTo>
                    <a:pt x="3" y="18"/>
                    <a:pt x="7" y="9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54" name="Freeform 6540"/>
            <p:cNvSpPr>
              <a:spLocks/>
            </p:cNvSpPr>
            <p:nvPr/>
          </p:nvSpPr>
          <p:spPr bwMode="auto">
            <a:xfrm>
              <a:off x="3107" y="1052"/>
              <a:ext cx="5" cy="7"/>
            </a:xfrm>
            <a:custGeom>
              <a:avLst/>
              <a:gdLst>
                <a:gd name="T0" fmla="*/ 4 w 6"/>
                <a:gd name="T1" fmla="*/ 0 h 8"/>
                <a:gd name="T2" fmla="*/ 0 w 6"/>
                <a:gd name="T3" fmla="*/ 6 h 8"/>
                <a:gd name="T4" fmla="*/ 4 w 6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6" y="0"/>
                    <a:pt x="0" y="2"/>
                    <a:pt x="0" y="8"/>
                  </a:cubicBezTo>
                  <a:cubicBezTo>
                    <a:pt x="0" y="8"/>
                    <a:pt x="1" y="2"/>
                    <a:pt x="6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55" name="Freeform 6541"/>
            <p:cNvSpPr>
              <a:spLocks/>
            </p:cNvSpPr>
            <p:nvPr/>
          </p:nvSpPr>
          <p:spPr bwMode="auto">
            <a:xfrm>
              <a:off x="3028" y="1025"/>
              <a:ext cx="26" cy="10"/>
            </a:xfrm>
            <a:custGeom>
              <a:avLst/>
              <a:gdLst>
                <a:gd name="T0" fmla="*/ 24 w 28"/>
                <a:gd name="T1" fmla="*/ 5 h 11"/>
                <a:gd name="T2" fmla="*/ 13 w 28"/>
                <a:gd name="T3" fmla="*/ 9 h 11"/>
                <a:gd name="T4" fmla="*/ 0 w 28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1">
                  <a:moveTo>
                    <a:pt x="28" y="6"/>
                  </a:moveTo>
                  <a:cubicBezTo>
                    <a:pt x="25" y="9"/>
                    <a:pt x="20" y="11"/>
                    <a:pt x="15" y="11"/>
                  </a:cubicBezTo>
                  <a:cubicBezTo>
                    <a:pt x="8" y="11"/>
                    <a:pt x="1" y="6"/>
                    <a:pt x="0" y="0"/>
                  </a:cubicBezTo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56" name="Freeform 6542"/>
            <p:cNvSpPr>
              <a:spLocks/>
            </p:cNvSpPr>
            <p:nvPr/>
          </p:nvSpPr>
          <p:spPr bwMode="auto">
            <a:xfrm>
              <a:off x="3028" y="1012"/>
              <a:ext cx="29" cy="19"/>
            </a:xfrm>
            <a:custGeom>
              <a:avLst/>
              <a:gdLst>
                <a:gd name="T0" fmla="*/ 0 w 31"/>
                <a:gd name="T1" fmla="*/ 12 h 20"/>
                <a:gd name="T2" fmla="*/ 0 w 31"/>
                <a:gd name="T3" fmla="*/ 10 h 20"/>
                <a:gd name="T4" fmla="*/ 14 w 31"/>
                <a:gd name="T5" fmla="*/ 1 h 20"/>
                <a:gd name="T6" fmla="*/ 27 w 31"/>
                <a:gd name="T7" fmla="*/ 11 h 20"/>
                <a:gd name="T8" fmla="*/ 24 w 31"/>
                <a:gd name="T9" fmla="*/ 18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20">
                  <a:moveTo>
                    <a:pt x="0" y="14"/>
                  </a:moveTo>
                  <a:cubicBezTo>
                    <a:pt x="0" y="14"/>
                    <a:pt x="0" y="13"/>
                    <a:pt x="0" y="12"/>
                  </a:cubicBezTo>
                  <a:cubicBezTo>
                    <a:pt x="0" y="6"/>
                    <a:pt x="7" y="0"/>
                    <a:pt x="16" y="1"/>
                  </a:cubicBezTo>
                  <a:cubicBezTo>
                    <a:pt x="24" y="1"/>
                    <a:pt x="31" y="6"/>
                    <a:pt x="31" y="13"/>
                  </a:cubicBezTo>
                  <a:cubicBezTo>
                    <a:pt x="31" y="16"/>
                    <a:pt x="30" y="18"/>
                    <a:pt x="28" y="20"/>
                  </a:cubicBezTo>
                </a:path>
              </a:pathLst>
            </a:custGeom>
            <a:solidFill>
              <a:srgbClr val="B47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57" name="Freeform 6543"/>
            <p:cNvSpPr>
              <a:spLocks/>
            </p:cNvSpPr>
            <p:nvPr/>
          </p:nvSpPr>
          <p:spPr bwMode="auto">
            <a:xfrm>
              <a:off x="3029" y="1015"/>
              <a:ext cx="23" cy="15"/>
            </a:xfrm>
            <a:custGeom>
              <a:avLst/>
              <a:gdLst>
                <a:gd name="T0" fmla="*/ 1 w 25"/>
                <a:gd name="T1" fmla="*/ 10 h 16"/>
                <a:gd name="T2" fmla="*/ 0 w 25"/>
                <a:gd name="T3" fmla="*/ 8 h 16"/>
                <a:gd name="T4" fmla="*/ 11 w 25"/>
                <a:gd name="T5" fmla="*/ 0 h 16"/>
                <a:gd name="T6" fmla="*/ 20 w 25"/>
                <a:gd name="T7" fmla="*/ 8 h 16"/>
                <a:gd name="T8" fmla="*/ 18 w 25"/>
                <a:gd name="T9" fmla="*/ 14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16">
                  <a:moveTo>
                    <a:pt x="1" y="12"/>
                  </a:moveTo>
                  <a:cubicBezTo>
                    <a:pt x="1" y="11"/>
                    <a:pt x="0" y="10"/>
                    <a:pt x="0" y="10"/>
                  </a:cubicBezTo>
                  <a:cubicBezTo>
                    <a:pt x="1" y="4"/>
                    <a:pt x="6" y="0"/>
                    <a:pt x="13" y="0"/>
                  </a:cubicBezTo>
                  <a:cubicBezTo>
                    <a:pt x="19" y="0"/>
                    <a:pt x="25" y="5"/>
                    <a:pt x="24" y="10"/>
                  </a:cubicBezTo>
                  <a:cubicBezTo>
                    <a:pt x="24" y="12"/>
                    <a:pt x="23" y="14"/>
                    <a:pt x="22" y="16"/>
                  </a:cubicBezTo>
                </a:path>
              </a:pathLst>
            </a:custGeom>
            <a:solidFill>
              <a:srgbClr val="A66F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58" name="Freeform 6544"/>
            <p:cNvSpPr>
              <a:spLocks/>
            </p:cNvSpPr>
            <p:nvPr/>
          </p:nvSpPr>
          <p:spPr bwMode="auto">
            <a:xfrm>
              <a:off x="3030" y="1026"/>
              <a:ext cx="19" cy="7"/>
            </a:xfrm>
            <a:custGeom>
              <a:avLst/>
              <a:gdLst>
                <a:gd name="T0" fmla="*/ 17 w 21"/>
                <a:gd name="T1" fmla="*/ 4 h 8"/>
                <a:gd name="T2" fmla="*/ 9 w 21"/>
                <a:gd name="T3" fmla="*/ 6 h 8"/>
                <a:gd name="T4" fmla="*/ 0 w 21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8">
                  <a:moveTo>
                    <a:pt x="21" y="4"/>
                  </a:moveTo>
                  <a:cubicBezTo>
                    <a:pt x="19" y="6"/>
                    <a:pt x="15" y="8"/>
                    <a:pt x="11" y="8"/>
                  </a:cubicBezTo>
                  <a:cubicBezTo>
                    <a:pt x="6" y="8"/>
                    <a:pt x="1" y="4"/>
                    <a:pt x="0" y="0"/>
                  </a:cubicBezTo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59" name="Freeform 6545"/>
            <p:cNvSpPr>
              <a:spLocks/>
            </p:cNvSpPr>
            <p:nvPr/>
          </p:nvSpPr>
          <p:spPr bwMode="auto">
            <a:xfrm>
              <a:off x="3044" y="1013"/>
              <a:ext cx="12" cy="11"/>
            </a:xfrm>
            <a:custGeom>
              <a:avLst/>
              <a:gdLst>
                <a:gd name="T0" fmla="*/ 0 w 13"/>
                <a:gd name="T1" fmla="*/ 0 h 12"/>
                <a:gd name="T2" fmla="*/ 11 w 13"/>
                <a:gd name="T3" fmla="*/ 10 h 12"/>
                <a:gd name="T4" fmla="*/ 0 w 13"/>
                <a:gd name="T5" fmla="*/ 0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0" y="0"/>
                    <a:pt x="13" y="1"/>
                    <a:pt x="13" y="12"/>
                  </a:cubicBezTo>
                  <a:cubicBezTo>
                    <a:pt x="13" y="12"/>
                    <a:pt x="11" y="3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0" name="Freeform 6546"/>
            <p:cNvSpPr>
              <a:spLocks/>
            </p:cNvSpPr>
            <p:nvPr/>
          </p:nvSpPr>
          <p:spPr bwMode="auto">
            <a:xfrm>
              <a:off x="3028" y="1019"/>
              <a:ext cx="4" cy="10"/>
            </a:xfrm>
            <a:custGeom>
              <a:avLst/>
              <a:gdLst>
                <a:gd name="T0" fmla="*/ 4 w 4"/>
                <a:gd name="T1" fmla="*/ 0 h 10"/>
                <a:gd name="T2" fmla="*/ 4 w 4"/>
                <a:gd name="T3" fmla="*/ 10 h 10"/>
                <a:gd name="T4" fmla="*/ 4 w 4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0" y="5"/>
                    <a:pt x="4" y="10"/>
                  </a:cubicBezTo>
                  <a:cubicBezTo>
                    <a:pt x="4" y="10"/>
                    <a:pt x="1" y="5"/>
                    <a:pt x="4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1" name="Freeform 6547"/>
            <p:cNvSpPr>
              <a:spLocks/>
            </p:cNvSpPr>
            <p:nvPr/>
          </p:nvSpPr>
          <p:spPr bwMode="auto">
            <a:xfrm>
              <a:off x="2855" y="1083"/>
              <a:ext cx="27" cy="26"/>
            </a:xfrm>
            <a:custGeom>
              <a:avLst/>
              <a:gdLst>
                <a:gd name="T0" fmla="*/ 13 w 30"/>
                <a:gd name="T1" fmla="*/ 23 h 28"/>
                <a:gd name="T2" fmla="*/ 3 w 30"/>
                <a:gd name="T3" fmla="*/ 19 h 28"/>
                <a:gd name="T4" fmla="*/ 10 w 30"/>
                <a:gd name="T5" fmla="*/ 4 h 28"/>
                <a:gd name="T6" fmla="*/ 24 w 30"/>
                <a:gd name="T7" fmla="*/ 6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28">
                  <a:moveTo>
                    <a:pt x="16" y="27"/>
                  </a:moveTo>
                  <a:cubicBezTo>
                    <a:pt x="11" y="28"/>
                    <a:pt x="6" y="26"/>
                    <a:pt x="3" y="21"/>
                  </a:cubicBezTo>
                  <a:cubicBezTo>
                    <a:pt x="0" y="15"/>
                    <a:pt x="4" y="7"/>
                    <a:pt x="12" y="4"/>
                  </a:cubicBezTo>
                  <a:cubicBezTo>
                    <a:pt x="19" y="0"/>
                    <a:pt x="27" y="1"/>
                    <a:pt x="30" y="6"/>
                  </a:cubicBezTo>
                </a:path>
              </a:pathLst>
            </a:custGeom>
            <a:solidFill>
              <a:srgbClr val="AB7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2" name="Freeform 6548"/>
            <p:cNvSpPr>
              <a:spLocks/>
            </p:cNvSpPr>
            <p:nvPr/>
          </p:nvSpPr>
          <p:spPr bwMode="auto">
            <a:xfrm>
              <a:off x="2869" y="1089"/>
              <a:ext cx="17" cy="19"/>
            </a:xfrm>
            <a:custGeom>
              <a:avLst/>
              <a:gdLst>
                <a:gd name="T0" fmla="*/ 12 w 18"/>
                <a:gd name="T1" fmla="*/ 0 h 21"/>
                <a:gd name="T2" fmla="*/ 13 w 18"/>
                <a:gd name="T3" fmla="*/ 1 h 21"/>
                <a:gd name="T4" fmla="*/ 7 w 18"/>
                <a:gd name="T5" fmla="*/ 15 h 21"/>
                <a:gd name="T6" fmla="*/ 0 w 18"/>
                <a:gd name="T7" fmla="*/ 17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21">
                  <a:moveTo>
                    <a:pt x="14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8" y="8"/>
                    <a:pt x="14" y="15"/>
                    <a:pt x="7" y="19"/>
                  </a:cubicBezTo>
                  <a:cubicBezTo>
                    <a:pt x="5" y="20"/>
                    <a:pt x="2" y="21"/>
                    <a:pt x="0" y="21"/>
                  </a:cubicBezTo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3" name="Freeform 6549"/>
            <p:cNvSpPr>
              <a:spLocks/>
            </p:cNvSpPr>
            <p:nvPr/>
          </p:nvSpPr>
          <p:spPr bwMode="auto">
            <a:xfrm>
              <a:off x="2856" y="1087"/>
              <a:ext cx="24" cy="21"/>
            </a:xfrm>
            <a:custGeom>
              <a:avLst/>
              <a:gdLst>
                <a:gd name="T0" fmla="*/ 14 w 25"/>
                <a:gd name="T1" fmla="*/ 17 h 23"/>
                <a:gd name="T2" fmla="*/ 3 w 25"/>
                <a:gd name="T3" fmla="*/ 15 h 23"/>
                <a:gd name="T4" fmla="*/ 9 w 25"/>
                <a:gd name="T5" fmla="*/ 3 h 23"/>
                <a:gd name="T6" fmla="*/ 22 w 25"/>
                <a:gd name="T7" fmla="*/ 5 h 23"/>
                <a:gd name="T8" fmla="*/ 23 w 25"/>
                <a:gd name="T9" fmla="*/ 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3">
                  <a:moveTo>
                    <a:pt x="16" y="21"/>
                  </a:moveTo>
                  <a:cubicBezTo>
                    <a:pt x="10" y="23"/>
                    <a:pt x="5" y="21"/>
                    <a:pt x="3" y="17"/>
                  </a:cubicBezTo>
                  <a:cubicBezTo>
                    <a:pt x="0" y="12"/>
                    <a:pt x="3" y="6"/>
                    <a:pt x="9" y="3"/>
                  </a:cubicBezTo>
                  <a:cubicBezTo>
                    <a:pt x="15" y="0"/>
                    <a:pt x="22" y="1"/>
                    <a:pt x="24" y="6"/>
                  </a:cubicBezTo>
                  <a:cubicBezTo>
                    <a:pt x="25" y="7"/>
                    <a:pt x="25" y="7"/>
                    <a:pt x="25" y="8"/>
                  </a:cubicBezTo>
                </a:path>
              </a:pathLst>
            </a:custGeom>
            <a:solidFill>
              <a:srgbClr val="965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4" name="Freeform 6550"/>
            <p:cNvSpPr>
              <a:spLocks/>
            </p:cNvSpPr>
            <p:nvPr/>
          </p:nvSpPr>
          <p:spPr bwMode="auto">
            <a:xfrm>
              <a:off x="2871" y="1094"/>
              <a:ext cx="10" cy="12"/>
            </a:xfrm>
            <a:custGeom>
              <a:avLst/>
              <a:gdLst>
                <a:gd name="T0" fmla="*/ 9 w 10"/>
                <a:gd name="T1" fmla="*/ 0 h 13"/>
                <a:gd name="T2" fmla="*/ 2 w 10"/>
                <a:gd name="T3" fmla="*/ 10 h 13"/>
                <a:gd name="T4" fmla="*/ 0 w 10"/>
                <a:gd name="T5" fmla="*/ 11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13">
                  <a:moveTo>
                    <a:pt x="9" y="0"/>
                  </a:moveTo>
                  <a:cubicBezTo>
                    <a:pt x="10" y="4"/>
                    <a:pt x="7" y="10"/>
                    <a:pt x="2" y="12"/>
                  </a:cubicBezTo>
                  <a:cubicBezTo>
                    <a:pt x="1" y="13"/>
                    <a:pt x="1" y="13"/>
                    <a:pt x="0" y="13"/>
                  </a:cubicBezTo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5" name="Freeform 6551"/>
            <p:cNvSpPr>
              <a:spLocks/>
            </p:cNvSpPr>
            <p:nvPr/>
          </p:nvSpPr>
          <p:spPr bwMode="auto">
            <a:xfrm>
              <a:off x="2867" y="1081"/>
              <a:ext cx="16" cy="10"/>
            </a:xfrm>
            <a:custGeom>
              <a:avLst/>
              <a:gdLst>
                <a:gd name="T0" fmla="*/ 0 w 18"/>
                <a:gd name="T1" fmla="*/ 6 h 10"/>
                <a:gd name="T2" fmla="*/ 14 w 18"/>
                <a:gd name="T3" fmla="*/ 10 h 10"/>
                <a:gd name="T4" fmla="*/ 0 w 18"/>
                <a:gd name="T5" fmla="*/ 6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0">
                  <a:moveTo>
                    <a:pt x="0" y="6"/>
                  </a:moveTo>
                  <a:cubicBezTo>
                    <a:pt x="0" y="6"/>
                    <a:pt x="13" y="0"/>
                    <a:pt x="18" y="10"/>
                  </a:cubicBezTo>
                  <a:cubicBezTo>
                    <a:pt x="18" y="10"/>
                    <a:pt x="12" y="3"/>
                    <a:pt x="0" y="6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6" name="Freeform 6552"/>
            <p:cNvSpPr>
              <a:spLocks/>
            </p:cNvSpPr>
            <p:nvPr/>
          </p:nvSpPr>
          <p:spPr bwMode="auto">
            <a:xfrm>
              <a:off x="2858" y="1098"/>
              <a:ext cx="6" cy="8"/>
            </a:xfrm>
            <a:custGeom>
              <a:avLst/>
              <a:gdLst>
                <a:gd name="T0" fmla="*/ 1 w 6"/>
                <a:gd name="T1" fmla="*/ 0 h 8"/>
                <a:gd name="T2" fmla="*/ 6 w 6"/>
                <a:gd name="T3" fmla="*/ 8 h 8"/>
                <a:gd name="T4" fmla="*/ 1 w 6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1" y="0"/>
                  </a:moveTo>
                  <a:cubicBezTo>
                    <a:pt x="1" y="0"/>
                    <a:pt x="0" y="6"/>
                    <a:pt x="6" y="8"/>
                  </a:cubicBezTo>
                  <a:cubicBezTo>
                    <a:pt x="6" y="8"/>
                    <a:pt x="1" y="6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7" name="Freeform 6553"/>
            <p:cNvSpPr>
              <a:spLocks/>
            </p:cNvSpPr>
            <p:nvPr/>
          </p:nvSpPr>
          <p:spPr bwMode="auto">
            <a:xfrm>
              <a:off x="2901" y="1034"/>
              <a:ext cx="29" cy="24"/>
            </a:xfrm>
            <a:custGeom>
              <a:avLst/>
              <a:gdLst>
                <a:gd name="T0" fmla="*/ 10 w 31"/>
                <a:gd name="T1" fmla="*/ 22 h 26"/>
                <a:gd name="T2" fmla="*/ 1 w 31"/>
                <a:gd name="T3" fmla="*/ 8 h 26"/>
                <a:gd name="T4" fmla="*/ 17 w 31"/>
                <a:gd name="T5" fmla="*/ 3 h 26"/>
                <a:gd name="T6" fmla="*/ 27 w 31"/>
                <a:gd name="T7" fmla="*/ 11 h 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26">
                  <a:moveTo>
                    <a:pt x="12" y="26"/>
                  </a:moveTo>
                  <a:cubicBezTo>
                    <a:pt x="4" y="23"/>
                    <a:pt x="0" y="17"/>
                    <a:pt x="1" y="10"/>
                  </a:cubicBezTo>
                  <a:cubicBezTo>
                    <a:pt x="3" y="4"/>
                    <a:pt x="11" y="0"/>
                    <a:pt x="19" y="3"/>
                  </a:cubicBezTo>
                  <a:cubicBezTo>
                    <a:pt x="25" y="4"/>
                    <a:pt x="30" y="8"/>
                    <a:pt x="31" y="13"/>
                  </a:cubicBezTo>
                </a:path>
              </a:pathLst>
            </a:custGeom>
            <a:solidFill>
              <a:srgbClr val="AB7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8" name="Freeform 6554"/>
            <p:cNvSpPr>
              <a:spLocks/>
            </p:cNvSpPr>
            <p:nvPr/>
          </p:nvSpPr>
          <p:spPr bwMode="auto">
            <a:xfrm>
              <a:off x="2912" y="1046"/>
              <a:ext cx="19" cy="14"/>
            </a:xfrm>
            <a:custGeom>
              <a:avLst/>
              <a:gdLst>
                <a:gd name="T0" fmla="*/ 17 w 20"/>
                <a:gd name="T1" fmla="*/ 0 h 15"/>
                <a:gd name="T2" fmla="*/ 17 w 20"/>
                <a:gd name="T3" fmla="*/ 6 h 15"/>
                <a:gd name="T4" fmla="*/ 1 w 20"/>
                <a:gd name="T5" fmla="*/ 11 h 15"/>
                <a:gd name="T6" fmla="*/ 0 w 20"/>
                <a:gd name="T7" fmla="*/ 11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15">
                  <a:moveTo>
                    <a:pt x="19" y="0"/>
                  </a:moveTo>
                  <a:cubicBezTo>
                    <a:pt x="20" y="2"/>
                    <a:pt x="20" y="4"/>
                    <a:pt x="19" y="6"/>
                  </a:cubicBezTo>
                  <a:cubicBezTo>
                    <a:pt x="17" y="12"/>
                    <a:pt x="9" y="15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69" name="Freeform 6555"/>
            <p:cNvSpPr>
              <a:spLocks/>
            </p:cNvSpPr>
            <p:nvPr/>
          </p:nvSpPr>
          <p:spPr bwMode="auto">
            <a:xfrm>
              <a:off x="2902" y="1037"/>
              <a:ext cx="24" cy="19"/>
            </a:xfrm>
            <a:custGeom>
              <a:avLst/>
              <a:gdLst>
                <a:gd name="T0" fmla="*/ 12 w 26"/>
                <a:gd name="T1" fmla="*/ 17 h 21"/>
                <a:gd name="T2" fmla="*/ 9 w 26"/>
                <a:gd name="T3" fmla="*/ 17 h 21"/>
                <a:gd name="T4" fmla="*/ 2 w 26"/>
                <a:gd name="T5" fmla="*/ 6 h 21"/>
                <a:gd name="T6" fmla="*/ 14 w 26"/>
                <a:gd name="T7" fmla="*/ 2 h 21"/>
                <a:gd name="T8" fmla="*/ 21 w 26"/>
                <a:gd name="T9" fmla="*/ 12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1">
                  <a:moveTo>
                    <a:pt x="14" y="21"/>
                  </a:moveTo>
                  <a:cubicBezTo>
                    <a:pt x="13" y="21"/>
                    <a:pt x="12" y="21"/>
                    <a:pt x="11" y="21"/>
                  </a:cubicBezTo>
                  <a:cubicBezTo>
                    <a:pt x="4" y="19"/>
                    <a:pt x="0" y="13"/>
                    <a:pt x="2" y="8"/>
                  </a:cubicBezTo>
                  <a:cubicBezTo>
                    <a:pt x="3" y="3"/>
                    <a:pt x="9" y="0"/>
                    <a:pt x="16" y="2"/>
                  </a:cubicBezTo>
                  <a:cubicBezTo>
                    <a:pt x="22" y="4"/>
                    <a:pt x="26" y="9"/>
                    <a:pt x="25" y="14"/>
                  </a:cubicBezTo>
                </a:path>
              </a:pathLst>
            </a:custGeom>
            <a:solidFill>
              <a:srgbClr val="965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70" name="Freeform 6556"/>
            <p:cNvSpPr>
              <a:spLocks/>
            </p:cNvSpPr>
            <p:nvPr/>
          </p:nvSpPr>
          <p:spPr bwMode="auto">
            <a:xfrm>
              <a:off x="2915" y="1050"/>
              <a:ext cx="10" cy="6"/>
            </a:xfrm>
            <a:custGeom>
              <a:avLst/>
              <a:gdLst>
                <a:gd name="T0" fmla="*/ 9 w 11"/>
                <a:gd name="T1" fmla="*/ 0 h 7"/>
                <a:gd name="T2" fmla="*/ 9 w 11"/>
                <a:gd name="T3" fmla="*/ 0 h 7"/>
                <a:gd name="T4" fmla="*/ 0 w 11"/>
                <a:gd name="T5" fmla="*/ 5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5" y="7"/>
                    <a:pt x="0" y="7"/>
                  </a:cubicBezTo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71" name="Freeform 6557"/>
            <p:cNvSpPr>
              <a:spLocks/>
            </p:cNvSpPr>
            <p:nvPr/>
          </p:nvSpPr>
          <p:spPr bwMode="auto">
            <a:xfrm>
              <a:off x="2920" y="1038"/>
              <a:ext cx="12" cy="14"/>
            </a:xfrm>
            <a:custGeom>
              <a:avLst/>
              <a:gdLst>
                <a:gd name="T0" fmla="*/ 0 w 12"/>
                <a:gd name="T1" fmla="*/ 0 h 15"/>
                <a:gd name="T2" fmla="*/ 10 w 12"/>
                <a:gd name="T3" fmla="*/ 13 h 15"/>
                <a:gd name="T4" fmla="*/ 0 w 1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5">
                  <a:moveTo>
                    <a:pt x="0" y="0"/>
                  </a:moveTo>
                  <a:cubicBezTo>
                    <a:pt x="0" y="0"/>
                    <a:pt x="12" y="4"/>
                    <a:pt x="10" y="15"/>
                  </a:cubicBezTo>
                  <a:cubicBezTo>
                    <a:pt x="10" y="15"/>
                    <a:pt x="10" y="5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72" name="Freeform 6558"/>
            <p:cNvSpPr>
              <a:spLocks/>
            </p:cNvSpPr>
            <p:nvPr/>
          </p:nvSpPr>
          <p:spPr bwMode="auto">
            <a:xfrm>
              <a:off x="2902" y="1041"/>
              <a:ext cx="4" cy="9"/>
            </a:xfrm>
            <a:custGeom>
              <a:avLst/>
              <a:gdLst>
                <a:gd name="T0" fmla="*/ 3 w 5"/>
                <a:gd name="T1" fmla="*/ 0 h 10"/>
                <a:gd name="T2" fmla="*/ 2 w 5"/>
                <a:gd name="T3" fmla="*/ 8 h 10"/>
                <a:gd name="T4" fmla="*/ 3 w 5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0">
                  <a:moveTo>
                    <a:pt x="5" y="0"/>
                  </a:moveTo>
                  <a:cubicBezTo>
                    <a:pt x="5" y="0"/>
                    <a:pt x="0" y="4"/>
                    <a:pt x="3" y="10"/>
                  </a:cubicBezTo>
                  <a:cubicBezTo>
                    <a:pt x="3" y="10"/>
                    <a:pt x="1" y="4"/>
                    <a:pt x="5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73" name="Freeform 6559"/>
            <p:cNvSpPr>
              <a:spLocks/>
            </p:cNvSpPr>
            <p:nvPr/>
          </p:nvSpPr>
          <p:spPr bwMode="auto">
            <a:xfrm>
              <a:off x="2861" y="1155"/>
              <a:ext cx="27" cy="31"/>
            </a:xfrm>
            <a:custGeom>
              <a:avLst/>
              <a:gdLst>
                <a:gd name="T0" fmla="*/ 20 w 29"/>
                <a:gd name="T1" fmla="*/ 3 h 33"/>
                <a:gd name="T2" fmla="*/ 21 w 29"/>
                <a:gd name="T3" fmla="*/ 21 h 33"/>
                <a:gd name="T4" fmla="*/ 6 w 29"/>
                <a:gd name="T5" fmla="*/ 26 h 33"/>
                <a:gd name="T6" fmla="*/ 4 w 29"/>
                <a:gd name="T7" fmla="*/ 8 h 33"/>
                <a:gd name="T8" fmla="*/ 20 w 29"/>
                <a:gd name="T9" fmla="*/ 3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3">
                  <a:moveTo>
                    <a:pt x="23" y="3"/>
                  </a:moveTo>
                  <a:cubicBezTo>
                    <a:pt x="28" y="7"/>
                    <a:pt x="29" y="16"/>
                    <a:pt x="25" y="23"/>
                  </a:cubicBezTo>
                  <a:cubicBezTo>
                    <a:pt x="20" y="30"/>
                    <a:pt x="12" y="33"/>
                    <a:pt x="6" y="30"/>
                  </a:cubicBezTo>
                  <a:cubicBezTo>
                    <a:pt x="1" y="26"/>
                    <a:pt x="0" y="18"/>
                    <a:pt x="4" y="10"/>
                  </a:cubicBezTo>
                  <a:cubicBezTo>
                    <a:pt x="9" y="3"/>
                    <a:pt x="17" y="0"/>
                    <a:pt x="23" y="3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74" name="Freeform 6560"/>
            <p:cNvSpPr>
              <a:spLocks/>
            </p:cNvSpPr>
            <p:nvPr/>
          </p:nvSpPr>
          <p:spPr bwMode="auto">
            <a:xfrm>
              <a:off x="2863" y="1160"/>
              <a:ext cx="21" cy="25"/>
            </a:xfrm>
            <a:custGeom>
              <a:avLst/>
              <a:gdLst>
                <a:gd name="T0" fmla="*/ 15 w 23"/>
                <a:gd name="T1" fmla="*/ 3 h 27"/>
                <a:gd name="T2" fmla="*/ 16 w 23"/>
                <a:gd name="T3" fmla="*/ 17 h 27"/>
                <a:gd name="T4" fmla="*/ 5 w 23"/>
                <a:gd name="T5" fmla="*/ 20 h 27"/>
                <a:gd name="T6" fmla="*/ 3 w 23"/>
                <a:gd name="T7" fmla="*/ 6 h 27"/>
                <a:gd name="T8" fmla="*/ 15 w 23"/>
                <a:gd name="T9" fmla="*/ 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7">
                  <a:moveTo>
                    <a:pt x="18" y="3"/>
                  </a:moveTo>
                  <a:cubicBezTo>
                    <a:pt x="23" y="6"/>
                    <a:pt x="23" y="13"/>
                    <a:pt x="20" y="19"/>
                  </a:cubicBezTo>
                  <a:cubicBezTo>
                    <a:pt x="17" y="24"/>
                    <a:pt x="10" y="27"/>
                    <a:pt x="5" y="24"/>
                  </a:cubicBezTo>
                  <a:cubicBezTo>
                    <a:pt x="1" y="21"/>
                    <a:pt x="0" y="14"/>
                    <a:pt x="3" y="8"/>
                  </a:cubicBezTo>
                  <a:cubicBezTo>
                    <a:pt x="7" y="3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75" name="Freeform 6561"/>
            <p:cNvSpPr>
              <a:spLocks/>
            </p:cNvSpPr>
            <p:nvPr/>
          </p:nvSpPr>
          <p:spPr bwMode="auto">
            <a:xfrm>
              <a:off x="2866" y="1154"/>
              <a:ext cx="16" cy="11"/>
            </a:xfrm>
            <a:custGeom>
              <a:avLst/>
              <a:gdLst>
                <a:gd name="T0" fmla="*/ 0 w 18"/>
                <a:gd name="T1" fmla="*/ 10 h 12"/>
                <a:gd name="T2" fmla="*/ 14 w 18"/>
                <a:gd name="T3" fmla="*/ 6 h 12"/>
                <a:gd name="T4" fmla="*/ 0 w 18"/>
                <a:gd name="T5" fmla="*/ 10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2">
                  <a:moveTo>
                    <a:pt x="0" y="12"/>
                  </a:moveTo>
                  <a:cubicBezTo>
                    <a:pt x="0" y="12"/>
                    <a:pt x="8" y="0"/>
                    <a:pt x="18" y="6"/>
                  </a:cubicBezTo>
                  <a:cubicBezTo>
                    <a:pt x="18" y="6"/>
                    <a:pt x="8" y="3"/>
                    <a:pt x="0" y="12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76" name="Freeform 6562"/>
            <p:cNvSpPr>
              <a:spLocks/>
            </p:cNvSpPr>
            <p:nvPr/>
          </p:nvSpPr>
          <p:spPr bwMode="auto">
            <a:xfrm>
              <a:off x="2866" y="1179"/>
              <a:ext cx="7" cy="4"/>
            </a:xfrm>
            <a:custGeom>
              <a:avLst/>
              <a:gdLst>
                <a:gd name="T0" fmla="*/ 0 w 8"/>
                <a:gd name="T1" fmla="*/ 0 h 5"/>
                <a:gd name="T2" fmla="*/ 6 w 8"/>
                <a:gd name="T3" fmla="*/ 2 h 5"/>
                <a:gd name="T4" fmla="*/ 0 w 8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0" y="0"/>
                    <a:pt x="2" y="5"/>
                    <a:pt x="8" y="4"/>
                  </a:cubicBezTo>
                  <a:cubicBezTo>
                    <a:pt x="8" y="4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77" name="Freeform 6563"/>
            <p:cNvSpPr>
              <a:spLocks/>
            </p:cNvSpPr>
            <p:nvPr/>
          </p:nvSpPr>
          <p:spPr bwMode="auto">
            <a:xfrm>
              <a:off x="2825" y="1112"/>
              <a:ext cx="28" cy="31"/>
            </a:xfrm>
            <a:custGeom>
              <a:avLst/>
              <a:gdLst>
                <a:gd name="T0" fmla="*/ 20 w 30"/>
                <a:gd name="T1" fmla="*/ 3 h 33"/>
                <a:gd name="T2" fmla="*/ 21 w 30"/>
                <a:gd name="T3" fmla="*/ 21 h 33"/>
                <a:gd name="T4" fmla="*/ 7 w 30"/>
                <a:gd name="T5" fmla="*/ 26 h 33"/>
                <a:gd name="T6" fmla="*/ 5 w 30"/>
                <a:gd name="T7" fmla="*/ 8 h 33"/>
                <a:gd name="T8" fmla="*/ 20 w 30"/>
                <a:gd name="T9" fmla="*/ 3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3">
                  <a:moveTo>
                    <a:pt x="23" y="3"/>
                  </a:moveTo>
                  <a:cubicBezTo>
                    <a:pt x="29" y="7"/>
                    <a:pt x="30" y="15"/>
                    <a:pt x="25" y="23"/>
                  </a:cubicBezTo>
                  <a:cubicBezTo>
                    <a:pt x="21" y="30"/>
                    <a:pt x="13" y="33"/>
                    <a:pt x="7" y="30"/>
                  </a:cubicBezTo>
                  <a:cubicBezTo>
                    <a:pt x="1" y="26"/>
                    <a:pt x="0" y="17"/>
                    <a:pt x="5" y="10"/>
                  </a:cubicBezTo>
                  <a:cubicBezTo>
                    <a:pt x="9" y="3"/>
                    <a:pt x="17" y="0"/>
                    <a:pt x="23" y="3"/>
                  </a:cubicBezTo>
                  <a:close/>
                </a:path>
              </a:pathLst>
            </a:custGeom>
            <a:solidFill>
              <a:srgbClr val="AB7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78" name="Freeform 6564"/>
            <p:cNvSpPr>
              <a:spLocks/>
            </p:cNvSpPr>
            <p:nvPr/>
          </p:nvSpPr>
          <p:spPr bwMode="auto">
            <a:xfrm>
              <a:off x="2828" y="1117"/>
              <a:ext cx="21" cy="24"/>
            </a:xfrm>
            <a:custGeom>
              <a:avLst/>
              <a:gdLst>
                <a:gd name="T0" fmla="*/ 15 w 23"/>
                <a:gd name="T1" fmla="*/ 3 h 26"/>
                <a:gd name="T2" fmla="*/ 16 w 23"/>
                <a:gd name="T3" fmla="*/ 16 h 26"/>
                <a:gd name="T4" fmla="*/ 5 w 23"/>
                <a:gd name="T5" fmla="*/ 19 h 26"/>
                <a:gd name="T6" fmla="*/ 3 w 23"/>
                <a:gd name="T7" fmla="*/ 6 h 26"/>
                <a:gd name="T8" fmla="*/ 15 w 23"/>
                <a:gd name="T9" fmla="*/ 3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6">
                  <a:moveTo>
                    <a:pt x="18" y="3"/>
                  </a:moveTo>
                  <a:cubicBezTo>
                    <a:pt x="22" y="6"/>
                    <a:pt x="23" y="13"/>
                    <a:pt x="20" y="18"/>
                  </a:cubicBezTo>
                  <a:cubicBezTo>
                    <a:pt x="16" y="24"/>
                    <a:pt x="10" y="26"/>
                    <a:pt x="5" y="23"/>
                  </a:cubicBezTo>
                  <a:cubicBezTo>
                    <a:pt x="0" y="21"/>
                    <a:pt x="0" y="14"/>
                    <a:pt x="3" y="8"/>
                  </a:cubicBezTo>
                  <a:cubicBezTo>
                    <a:pt x="6" y="3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965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79" name="Freeform 6565"/>
            <p:cNvSpPr>
              <a:spLocks/>
            </p:cNvSpPr>
            <p:nvPr/>
          </p:nvSpPr>
          <p:spPr bwMode="auto">
            <a:xfrm>
              <a:off x="2831" y="1110"/>
              <a:ext cx="15" cy="10"/>
            </a:xfrm>
            <a:custGeom>
              <a:avLst/>
              <a:gdLst>
                <a:gd name="T0" fmla="*/ 0 w 17"/>
                <a:gd name="T1" fmla="*/ 9 h 11"/>
                <a:gd name="T2" fmla="*/ 13 w 17"/>
                <a:gd name="T3" fmla="*/ 5 h 11"/>
                <a:gd name="T4" fmla="*/ 0 w 17"/>
                <a:gd name="T5" fmla="*/ 9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1">
                  <a:moveTo>
                    <a:pt x="0" y="11"/>
                  </a:moveTo>
                  <a:cubicBezTo>
                    <a:pt x="0" y="11"/>
                    <a:pt x="8" y="0"/>
                    <a:pt x="17" y="6"/>
                  </a:cubicBezTo>
                  <a:cubicBezTo>
                    <a:pt x="17" y="6"/>
                    <a:pt x="8" y="3"/>
                    <a:pt x="0" y="11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80" name="Freeform 6566"/>
            <p:cNvSpPr>
              <a:spLocks/>
            </p:cNvSpPr>
            <p:nvPr/>
          </p:nvSpPr>
          <p:spPr bwMode="auto">
            <a:xfrm>
              <a:off x="2830" y="1134"/>
              <a:ext cx="8" cy="6"/>
            </a:xfrm>
            <a:custGeom>
              <a:avLst/>
              <a:gdLst>
                <a:gd name="T0" fmla="*/ 0 w 9"/>
                <a:gd name="T1" fmla="*/ 0 h 6"/>
                <a:gd name="T2" fmla="*/ 7 w 9"/>
                <a:gd name="T3" fmla="*/ 5 h 6"/>
                <a:gd name="T4" fmla="*/ 0 w 9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3" y="6"/>
                    <a:pt x="9" y="5"/>
                  </a:cubicBezTo>
                  <a:cubicBezTo>
                    <a:pt x="9" y="5"/>
                    <a:pt x="3" y="5"/>
                    <a:pt x="0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81" name="Freeform 6567"/>
            <p:cNvSpPr>
              <a:spLocks/>
            </p:cNvSpPr>
            <p:nvPr/>
          </p:nvSpPr>
          <p:spPr bwMode="auto">
            <a:xfrm>
              <a:off x="2850" y="1302"/>
              <a:ext cx="31" cy="25"/>
            </a:xfrm>
            <a:custGeom>
              <a:avLst/>
              <a:gdLst>
                <a:gd name="T0" fmla="*/ 26 w 34"/>
                <a:gd name="T1" fmla="*/ 15 h 27"/>
                <a:gd name="T2" fmla="*/ 12 w 34"/>
                <a:gd name="T3" fmla="*/ 21 h 27"/>
                <a:gd name="T4" fmla="*/ 2 w 34"/>
                <a:gd name="T5" fmla="*/ 8 h 27"/>
                <a:gd name="T6" fmla="*/ 16 w 34"/>
                <a:gd name="T7" fmla="*/ 2 h 27"/>
                <a:gd name="T8" fmla="*/ 26 w 34"/>
                <a:gd name="T9" fmla="*/ 15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7">
                  <a:moveTo>
                    <a:pt x="32" y="17"/>
                  </a:moveTo>
                  <a:cubicBezTo>
                    <a:pt x="31" y="23"/>
                    <a:pt x="23" y="27"/>
                    <a:pt x="14" y="25"/>
                  </a:cubicBezTo>
                  <a:cubicBezTo>
                    <a:pt x="6" y="23"/>
                    <a:pt x="0" y="16"/>
                    <a:pt x="2" y="10"/>
                  </a:cubicBezTo>
                  <a:cubicBezTo>
                    <a:pt x="3" y="3"/>
                    <a:pt x="11" y="0"/>
                    <a:pt x="20" y="2"/>
                  </a:cubicBezTo>
                  <a:cubicBezTo>
                    <a:pt x="28" y="3"/>
                    <a:pt x="34" y="10"/>
                    <a:pt x="32" y="17"/>
                  </a:cubicBezTo>
                  <a:close/>
                </a:path>
              </a:pathLst>
            </a:custGeom>
            <a:solidFill>
              <a:srgbClr val="B07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82" name="Freeform 6568"/>
            <p:cNvSpPr>
              <a:spLocks/>
            </p:cNvSpPr>
            <p:nvPr/>
          </p:nvSpPr>
          <p:spPr bwMode="auto">
            <a:xfrm>
              <a:off x="2852" y="1304"/>
              <a:ext cx="24" cy="20"/>
            </a:xfrm>
            <a:custGeom>
              <a:avLst/>
              <a:gdLst>
                <a:gd name="T0" fmla="*/ 21 w 26"/>
                <a:gd name="T1" fmla="*/ 12 h 22"/>
                <a:gd name="T2" fmla="*/ 9 w 26"/>
                <a:gd name="T3" fmla="*/ 17 h 22"/>
                <a:gd name="T4" fmla="*/ 1 w 26"/>
                <a:gd name="T5" fmla="*/ 7 h 22"/>
                <a:gd name="T6" fmla="*/ 13 w 26"/>
                <a:gd name="T7" fmla="*/ 2 h 22"/>
                <a:gd name="T8" fmla="*/ 21 w 26"/>
                <a:gd name="T9" fmla="*/ 1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2">
                  <a:moveTo>
                    <a:pt x="25" y="14"/>
                  </a:moveTo>
                  <a:cubicBezTo>
                    <a:pt x="24" y="19"/>
                    <a:pt x="17" y="22"/>
                    <a:pt x="11" y="21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3" y="3"/>
                    <a:pt x="9" y="0"/>
                    <a:pt x="15" y="2"/>
                  </a:cubicBezTo>
                  <a:cubicBezTo>
                    <a:pt x="22" y="3"/>
                    <a:pt x="26" y="9"/>
                    <a:pt x="25" y="14"/>
                  </a:cubicBezTo>
                  <a:close/>
                </a:path>
              </a:pathLst>
            </a:custGeom>
            <a:solidFill>
              <a:srgbClr val="965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83" name="Freeform 6569"/>
            <p:cNvSpPr>
              <a:spLocks/>
            </p:cNvSpPr>
            <p:nvPr/>
          </p:nvSpPr>
          <p:spPr bwMode="auto">
            <a:xfrm>
              <a:off x="2869" y="1304"/>
              <a:ext cx="12" cy="14"/>
            </a:xfrm>
            <a:custGeom>
              <a:avLst/>
              <a:gdLst>
                <a:gd name="T0" fmla="*/ 0 w 13"/>
                <a:gd name="T1" fmla="*/ 0 h 15"/>
                <a:gd name="T2" fmla="*/ 9 w 13"/>
                <a:gd name="T3" fmla="*/ 13 h 15"/>
                <a:gd name="T4" fmla="*/ 0 w 13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5">
                  <a:moveTo>
                    <a:pt x="0" y="0"/>
                  </a:moveTo>
                  <a:cubicBezTo>
                    <a:pt x="0" y="0"/>
                    <a:pt x="13" y="4"/>
                    <a:pt x="11" y="15"/>
                  </a:cubicBezTo>
                  <a:cubicBezTo>
                    <a:pt x="11" y="15"/>
                    <a:pt x="11" y="5"/>
                    <a:pt x="0" y="0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84" name="Freeform 6570"/>
            <p:cNvSpPr>
              <a:spLocks/>
            </p:cNvSpPr>
            <p:nvPr/>
          </p:nvSpPr>
          <p:spPr bwMode="auto">
            <a:xfrm>
              <a:off x="2852" y="1308"/>
              <a:ext cx="4" cy="9"/>
            </a:xfrm>
            <a:custGeom>
              <a:avLst/>
              <a:gdLst>
                <a:gd name="T0" fmla="*/ 4 w 4"/>
                <a:gd name="T1" fmla="*/ 0 h 9"/>
                <a:gd name="T2" fmla="*/ 3 w 4"/>
                <a:gd name="T3" fmla="*/ 9 h 9"/>
                <a:gd name="T4" fmla="*/ 4 w 4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9">
                  <a:moveTo>
                    <a:pt x="4" y="0"/>
                  </a:moveTo>
                  <a:cubicBezTo>
                    <a:pt x="4" y="0"/>
                    <a:pt x="0" y="4"/>
                    <a:pt x="3" y="9"/>
                  </a:cubicBezTo>
                  <a:cubicBezTo>
                    <a:pt x="3" y="9"/>
                    <a:pt x="1" y="4"/>
                    <a:pt x="4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85" name="Freeform 6571"/>
            <p:cNvSpPr>
              <a:spLocks/>
            </p:cNvSpPr>
            <p:nvPr/>
          </p:nvSpPr>
          <p:spPr bwMode="auto">
            <a:xfrm>
              <a:off x="2896" y="1003"/>
              <a:ext cx="27" cy="18"/>
            </a:xfrm>
            <a:custGeom>
              <a:avLst/>
              <a:gdLst>
                <a:gd name="T0" fmla="*/ 24 w 29"/>
                <a:gd name="T1" fmla="*/ 0 h 20"/>
                <a:gd name="T2" fmla="*/ 19 w 29"/>
                <a:gd name="T3" fmla="*/ 13 h 20"/>
                <a:gd name="T4" fmla="*/ 2 w 29"/>
                <a:gd name="T5" fmla="*/ 13 h 20"/>
                <a:gd name="T6" fmla="*/ 0 w 29"/>
                <a:gd name="T7" fmla="*/ 10 h 20"/>
                <a:gd name="T8" fmla="*/ 24 w 29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20">
                  <a:moveTo>
                    <a:pt x="28" y="0"/>
                  </a:moveTo>
                  <a:cubicBezTo>
                    <a:pt x="29" y="5"/>
                    <a:pt x="27" y="11"/>
                    <a:pt x="21" y="15"/>
                  </a:cubicBezTo>
                  <a:cubicBezTo>
                    <a:pt x="15" y="20"/>
                    <a:pt x="6" y="20"/>
                    <a:pt x="2" y="15"/>
                  </a:cubicBezTo>
                  <a:cubicBezTo>
                    <a:pt x="1" y="14"/>
                    <a:pt x="1" y="13"/>
                    <a:pt x="0" y="12"/>
                  </a:cubicBezTo>
                  <a:cubicBezTo>
                    <a:pt x="0" y="12"/>
                    <a:pt x="26" y="11"/>
                    <a:pt x="28" y="0"/>
                  </a:cubicBezTo>
                  <a:close/>
                </a:path>
              </a:pathLst>
            </a:custGeom>
            <a:solidFill>
              <a:srgbClr val="AB7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86" name="Freeform 6572"/>
            <p:cNvSpPr>
              <a:spLocks/>
            </p:cNvSpPr>
            <p:nvPr/>
          </p:nvSpPr>
          <p:spPr bwMode="auto">
            <a:xfrm>
              <a:off x="2898" y="1008"/>
              <a:ext cx="21" cy="12"/>
            </a:xfrm>
            <a:custGeom>
              <a:avLst/>
              <a:gdLst>
                <a:gd name="T0" fmla="*/ 20 w 22"/>
                <a:gd name="T1" fmla="*/ 0 h 13"/>
                <a:gd name="T2" fmla="*/ 15 w 22"/>
                <a:gd name="T3" fmla="*/ 7 h 13"/>
                <a:gd name="T4" fmla="*/ 1 w 22"/>
                <a:gd name="T5" fmla="*/ 6 h 13"/>
                <a:gd name="T6" fmla="*/ 0 w 22"/>
                <a:gd name="T7" fmla="*/ 6 h 13"/>
                <a:gd name="T8" fmla="*/ 20 w 22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3">
                  <a:moveTo>
                    <a:pt x="22" y="0"/>
                  </a:moveTo>
                  <a:cubicBezTo>
                    <a:pt x="21" y="3"/>
                    <a:pt x="20" y="6"/>
                    <a:pt x="17" y="9"/>
                  </a:cubicBezTo>
                  <a:cubicBezTo>
                    <a:pt x="11" y="13"/>
                    <a:pt x="4" y="12"/>
                    <a:pt x="1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6"/>
                    <a:pt x="14" y="6"/>
                    <a:pt x="22" y="0"/>
                  </a:cubicBezTo>
                  <a:close/>
                </a:path>
              </a:pathLst>
            </a:custGeom>
            <a:solidFill>
              <a:srgbClr val="965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87" name="Freeform 6573"/>
            <p:cNvSpPr>
              <a:spLocks/>
            </p:cNvSpPr>
            <p:nvPr/>
          </p:nvSpPr>
          <p:spPr bwMode="auto">
            <a:xfrm>
              <a:off x="2899" y="1014"/>
              <a:ext cx="5" cy="5"/>
            </a:xfrm>
            <a:custGeom>
              <a:avLst/>
              <a:gdLst>
                <a:gd name="T0" fmla="*/ 0 w 5"/>
                <a:gd name="T1" fmla="*/ 0 h 6"/>
                <a:gd name="T2" fmla="*/ 5 w 5"/>
                <a:gd name="T3" fmla="*/ 3 h 6"/>
                <a:gd name="T4" fmla="*/ 0 w 5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cubicBezTo>
                    <a:pt x="0" y="0"/>
                    <a:pt x="1" y="4"/>
                    <a:pt x="5" y="5"/>
                  </a:cubicBezTo>
                  <a:cubicBezTo>
                    <a:pt x="5" y="5"/>
                    <a:pt x="1" y="6"/>
                    <a:pt x="0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88" name="Freeform 6574"/>
            <p:cNvSpPr>
              <a:spLocks/>
            </p:cNvSpPr>
            <p:nvPr/>
          </p:nvSpPr>
          <p:spPr bwMode="auto">
            <a:xfrm>
              <a:off x="2952" y="994"/>
              <a:ext cx="20" cy="30"/>
            </a:xfrm>
            <a:custGeom>
              <a:avLst/>
              <a:gdLst>
                <a:gd name="T0" fmla="*/ 18 w 22"/>
                <a:gd name="T1" fmla="*/ 23 h 32"/>
                <a:gd name="T2" fmla="*/ 5 w 22"/>
                <a:gd name="T3" fmla="*/ 26 h 32"/>
                <a:gd name="T4" fmla="*/ 5 w 22"/>
                <a:gd name="T5" fmla="*/ 8 h 32"/>
                <a:gd name="T6" fmla="*/ 18 w 22"/>
                <a:gd name="T7" fmla="*/ 3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32">
                  <a:moveTo>
                    <a:pt x="22" y="27"/>
                  </a:moveTo>
                  <a:cubicBezTo>
                    <a:pt x="18" y="31"/>
                    <a:pt x="12" y="32"/>
                    <a:pt x="7" y="30"/>
                  </a:cubicBezTo>
                  <a:cubicBezTo>
                    <a:pt x="1" y="26"/>
                    <a:pt x="0" y="17"/>
                    <a:pt x="5" y="10"/>
                  </a:cubicBezTo>
                  <a:cubicBezTo>
                    <a:pt x="9" y="3"/>
                    <a:pt x="17" y="0"/>
                    <a:pt x="22" y="3"/>
                  </a:cubicBezTo>
                </a:path>
              </a:pathLst>
            </a:custGeom>
            <a:solidFill>
              <a:srgbClr val="AB7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89" name="Freeform 6575"/>
            <p:cNvSpPr>
              <a:spLocks/>
            </p:cNvSpPr>
            <p:nvPr/>
          </p:nvSpPr>
          <p:spPr bwMode="auto">
            <a:xfrm>
              <a:off x="2972" y="997"/>
              <a:ext cx="8" cy="22"/>
            </a:xfrm>
            <a:custGeom>
              <a:avLst/>
              <a:gdLst>
                <a:gd name="T0" fmla="*/ 0 w 8"/>
                <a:gd name="T1" fmla="*/ 0 h 24"/>
                <a:gd name="T2" fmla="*/ 1 w 8"/>
                <a:gd name="T3" fmla="*/ 0 h 24"/>
                <a:gd name="T4" fmla="*/ 3 w 8"/>
                <a:gd name="T5" fmla="*/ 17 h 24"/>
                <a:gd name="T6" fmla="*/ 0 w 8"/>
                <a:gd name="T7" fmla="*/ 2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7" y="4"/>
                    <a:pt x="8" y="12"/>
                    <a:pt x="3" y="20"/>
                  </a:cubicBezTo>
                  <a:cubicBezTo>
                    <a:pt x="3" y="21"/>
                    <a:pt x="1" y="23"/>
                    <a:pt x="0" y="24"/>
                  </a:cubicBezTo>
                </a:path>
              </a:pathLst>
            </a:custGeom>
            <a:solidFill>
              <a:srgbClr val="BB8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90" name="Freeform 6576"/>
            <p:cNvSpPr>
              <a:spLocks/>
            </p:cNvSpPr>
            <p:nvPr/>
          </p:nvSpPr>
          <p:spPr bwMode="auto">
            <a:xfrm>
              <a:off x="2955" y="999"/>
              <a:ext cx="17" cy="24"/>
            </a:xfrm>
            <a:custGeom>
              <a:avLst/>
              <a:gdLst>
                <a:gd name="T0" fmla="*/ 15 w 19"/>
                <a:gd name="T1" fmla="*/ 17 h 26"/>
                <a:gd name="T2" fmla="*/ 4 w 19"/>
                <a:gd name="T3" fmla="*/ 19 h 26"/>
                <a:gd name="T4" fmla="*/ 3 w 19"/>
                <a:gd name="T5" fmla="*/ 6 h 26"/>
                <a:gd name="T6" fmla="*/ 14 w 19"/>
                <a:gd name="T7" fmla="*/ 3 h 26"/>
                <a:gd name="T8" fmla="*/ 15 w 19"/>
                <a:gd name="T9" fmla="*/ 4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26">
                  <a:moveTo>
                    <a:pt x="19" y="19"/>
                  </a:moveTo>
                  <a:cubicBezTo>
                    <a:pt x="16" y="24"/>
                    <a:pt x="9" y="26"/>
                    <a:pt x="5" y="23"/>
                  </a:cubicBezTo>
                  <a:cubicBezTo>
                    <a:pt x="0" y="21"/>
                    <a:pt x="0" y="14"/>
                    <a:pt x="3" y="8"/>
                  </a:cubicBezTo>
                  <a:cubicBezTo>
                    <a:pt x="6" y="3"/>
                    <a:pt x="13" y="0"/>
                    <a:pt x="18" y="3"/>
                  </a:cubicBezTo>
                  <a:cubicBezTo>
                    <a:pt x="18" y="3"/>
                    <a:pt x="19" y="4"/>
                    <a:pt x="19" y="4"/>
                  </a:cubicBezTo>
                </a:path>
              </a:pathLst>
            </a:custGeom>
            <a:solidFill>
              <a:srgbClr val="965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91" name="Freeform 6577"/>
            <p:cNvSpPr>
              <a:spLocks/>
            </p:cNvSpPr>
            <p:nvPr/>
          </p:nvSpPr>
          <p:spPr bwMode="auto">
            <a:xfrm>
              <a:off x="2972" y="1003"/>
              <a:ext cx="4" cy="14"/>
            </a:xfrm>
            <a:custGeom>
              <a:avLst/>
              <a:gdLst>
                <a:gd name="T0" fmla="*/ 0 w 4"/>
                <a:gd name="T1" fmla="*/ 0 h 15"/>
                <a:gd name="T2" fmla="*/ 1 w 4"/>
                <a:gd name="T3" fmla="*/ 12 h 15"/>
                <a:gd name="T4" fmla="*/ 0 w 4"/>
                <a:gd name="T5" fmla="*/ 13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15">
                  <a:moveTo>
                    <a:pt x="0" y="0"/>
                  </a:moveTo>
                  <a:cubicBezTo>
                    <a:pt x="3" y="4"/>
                    <a:pt x="4" y="9"/>
                    <a:pt x="1" y="14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AA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92" name="Freeform 6578"/>
            <p:cNvSpPr>
              <a:spLocks/>
            </p:cNvSpPr>
            <p:nvPr/>
          </p:nvSpPr>
          <p:spPr bwMode="auto">
            <a:xfrm>
              <a:off x="2957" y="993"/>
              <a:ext cx="16" cy="10"/>
            </a:xfrm>
            <a:custGeom>
              <a:avLst/>
              <a:gdLst>
                <a:gd name="T0" fmla="*/ 0 w 17"/>
                <a:gd name="T1" fmla="*/ 9 h 11"/>
                <a:gd name="T2" fmla="*/ 15 w 17"/>
                <a:gd name="T3" fmla="*/ 5 h 11"/>
                <a:gd name="T4" fmla="*/ 0 w 17"/>
                <a:gd name="T5" fmla="*/ 9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1">
                  <a:moveTo>
                    <a:pt x="0" y="11"/>
                  </a:moveTo>
                  <a:cubicBezTo>
                    <a:pt x="0" y="11"/>
                    <a:pt x="8" y="0"/>
                    <a:pt x="17" y="6"/>
                  </a:cubicBezTo>
                  <a:cubicBezTo>
                    <a:pt x="17" y="6"/>
                    <a:pt x="8" y="3"/>
                    <a:pt x="0" y="11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93" name="Freeform 6579"/>
            <p:cNvSpPr>
              <a:spLocks/>
            </p:cNvSpPr>
            <p:nvPr/>
          </p:nvSpPr>
          <p:spPr bwMode="auto">
            <a:xfrm>
              <a:off x="2957" y="1017"/>
              <a:ext cx="8" cy="5"/>
            </a:xfrm>
            <a:custGeom>
              <a:avLst/>
              <a:gdLst>
                <a:gd name="T0" fmla="*/ 0 w 9"/>
                <a:gd name="T1" fmla="*/ 0 h 6"/>
                <a:gd name="T2" fmla="*/ 7 w 9"/>
                <a:gd name="T3" fmla="*/ 3 h 6"/>
                <a:gd name="T4" fmla="*/ 0 w 9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3" y="6"/>
                    <a:pt x="9" y="5"/>
                  </a:cubicBezTo>
                  <a:cubicBezTo>
                    <a:pt x="9" y="5"/>
                    <a:pt x="3" y="5"/>
                    <a:pt x="0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94" name="Freeform 6580"/>
            <p:cNvSpPr>
              <a:spLocks/>
            </p:cNvSpPr>
            <p:nvPr/>
          </p:nvSpPr>
          <p:spPr bwMode="auto">
            <a:xfrm>
              <a:off x="3002" y="992"/>
              <a:ext cx="28" cy="14"/>
            </a:xfrm>
            <a:custGeom>
              <a:avLst/>
              <a:gdLst>
                <a:gd name="T0" fmla="*/ 26 w 30"/>
                <a:gd name="T1" fmla="*/ 5 h 15"/>
                <a:gd name="T2" fmla="*/ 14 w 30"/>
                <a:gd name="T3" fmla="*/ 12 h 15"/>
                <a:gd name="T4" fmla="*/ 0 w 30"/>
                <a:gd name="T5" fmla="*/ 3 h 15"/>
                <a:gd name="T6" fmla="*/ 0 w 30"/>
                <a:gd name="T7" fmla="*/ 0 h 15"/>
                <a:gd name="T8" fmla="*/ 26 w 30"/>
                <a:gd name="T9" fmla="*/ 5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15">
                  <a:moveTo>
                    <a:pt x="30" y="5"/>
                  </a:moveTo>
                  <a:cubicBezTo>
                    <a:pt x="28" y="10"/>
                    <a:pt x="23" y="14"/>
                    <a:pt x="16" y="14"/>
                  </a:cubicBezTo>
                  <a:cubicBezTo>
                    <a:pt x="7" y="15"/>
                    <a:pt x="0" y="9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14" y="13"/>
                    <a:pt x="30" y="5"/>
                  </a:cubicBezTo>
                  <a:close/>
                </a:path>
              </a:pathLst>
            </a:custGeom>
            <a:solidFill>
              <a:srgbClr val="B47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95" name="Freeform 6581"/>
            <p:cNvSpPr>
              <a:spLocks/>
            </p:cNvSpPr>
            <p:nvPr/>
          </p:nvSpPr>
          <p:spPr bwMode="auto">
            <a:xfrm>
              <a:off x="3003" y="993"/>
              <a:ext cx="20" cy="10"/>
            </a:xfrm>
            <a:custGeom>
              <a:avLst/>
              <a:gdLst>
                <a:gd name="T0" fmla="*/ 18 w 22"/>
                <a:gd name="T1" fmla="*/ 5 h 10"/>
                <a:gd name="T2" fmla="*/ 11 w 22"/>
                <a:gd name="T3" fmla="*/ 10 h 10"/>
                <a:gd name="T4" fmla="*/ 0 w 22"/>
                <a:gd name="T5" fmla="*/ 1 h 10"/>
                <a:gd name="T6" fmla="*/ 0 w 22"/>
                <a:gd name="T7" fmla="*/ 0 h 10"/>
                <a:gd name="T8" fmla="*/ 18 w 22"/>
                <a:gd name="T9" fmla="*/ 5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0">
                  <a:moveTo>
                    <a:pt x="22" y="5"/>
                  </a:moveTo>
                  <a:cubicBezTo>
                    <a:pt x="20" y="8"/>
                    <a:pt x="17" y="10"/>
                    <a:pt x="13" y="10"/>
                  </a:cubicBezTo>
                  <a:cubicBezTo>
                    <a:pt x="6" y="10"/>
                    <a:pt x="1" y="6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0" y="7"/>
                    <a:pt x="22" y="5"/>
                  </a:cubicBezTo>
                  <a:close/>
                </a:path>
              </a:pathLst>
            </a:custGeom>
            <a:solidFill>
              <a:srgbClr val="A66F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96" name="Freeform 6582"/>
            <p:cNvSpPr>
              <a:spLocks/>
            </p:cNvSpPr>
            <p:nvPr/>
          </p:nvSpPr>
          <p:spPr bwMode="auto">
            <a:xfrm>
              <a:off x="3003" y="993"/>
              <a:ext cx="3" cy="6"/>
            </a:xfrm>
            <a:custGeom>
              <a:avLst/>
              <a:gdLst>
                <a:gd name="T0" fmla="*/ 1 w 3"/>
                <a:gd name="T1" fmla="*/ 0 h 6"/>
                <a:gd name="T2" fmla="*/ 3 w 3"/>
                <a:gd name="T3" fmla="*/ 6 h 6"/>
                <a:gd name="T4" fmla="*/ 1 w 3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1" y="0"/>
                    <a:pt x="1" y="4"/>
                    <a:pt x="3" y="6"/>
                  </a:cubicBezTo>
                  <a:cubicBezTo>
                    <a:pt x="3" y="6"/>
                    <a:pt x="0" y="3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97" name="Freeform 6583"/>
            <p:cNvSpPr>
              <a:spLocks/>
            </p:cNvSpPr>
            <p:nvPr/>
          </p:nvSpPr>
          <p:spPr bwMode="auto">
            <a:xfrm>
              <a:off x="3160" y="1145"/>
              <a:ext cx="9" cy="24"/>
            </a:xfrm>
            <a:custGeom>
              <a:avLst/>
              <a:gdLst>
                <a:gd name="T0" fmla="*/ 9 w 9"/>
                <a:gd name="T1" fmla="*/ 22 h 26"/>
                <a:gd name="T2" fmla="*/ 1 w 9"/>
                <a:gd name="T3" fmla="*/ 11 h 26"/>
                <a:gd name="T4" fmla="*/ 5 w 9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26">
                  <a:moveTo>
                    <a:pt x="9" y="26"/>
                  </a:moveTo>
                  <a:cubicBezTo>
                    <a:pt x="5" y="24"/>
                    <a:pt x="2" y="19"/>
                    <a:pt x="1" y="13"/>
                  </a:cubicBezTo>
                  <a:cubicBezTo>
                    <a:pt x="0" y="7"/>
                    <a:pt x="2" y="3"/>
                    <a:pt x="5" y="0"/>
                  </a:cubicBezTo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98" name="Freeform 6584"/>
            <p:cNvSpPr>
              <a:spLocks/>
            </p:cNvSpPr>
            <p:nvPr/>
          </p:nvSpPr>
          <p:spPr bwMode="auto">
            <a:xfrm>
              <a:off x="3165" y="1142"/>
              <a:ext cx="14" cy="28"/>
            </a:xfrm>
            <a:custGeom>
              <a:avLst/>
              <a:gdLst>
                <a:gd name="T0" fmla="*/ 13 w 15"/>
                <a:gd name="T1" fmla="*/ 23 h 31"/>
                <a:gd name="T2" fmla="*/ 8 w 15"/>
                <a:gd name="T3" fmla="*/ 25 h 31"/>
                <a:gd name="T4" fmla="*/ 4 w 15"/>
                <a:gd name="T5" fmla="*/ 24 h 31"/>
                <a:gd name="T6" fmla="*/ 0 w 15"/>
                <a:gd name="T7" fmla="*/ 4 h 31"/>
                <a:gd name="T8" fmla="*/ 6 w 15"/>
                <a:gd name="T9" fmla="*/ 0 h 31"/>
                <a:gd name="T10" fmla="*/ 9 w 15"/>
                <a:gd name="T11" fmla="*/ 1 h 31"/>
                <a:gd name="T12" fmla="*/ 13 w 15"/>
                <a:gd name="T13" fmla="*/ 23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31">
                  <a:moveTo>
                    <a:pt x="15" y="28"/>
                  </a:moveTo>
                  <a:cubicBezTo>
                    <a:pt x="14" y="30"/>
                    <a:pt x="12" y="31"/>
                    <a:pt x="10" y="31"/>
                  </a:cubicBezTo>
                  <a:cubicBezTo>
                    <a:pt x="8" y="31"/>
                    <a:pt x="6" y="31"/>
                    <a:pt x="4" y="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4" y="0"/>
                    <a:pt x="6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1" y="1"/>
                    <a:pt x="3" y="14"/>
                    <a:pt x="15" y="28"/>
                  </a:cubicBezTo>
                </a:path>
              </a:pathLst>
            </a:custGeom>
            <a:solidFill>
              <a:srgbClr val="B47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99" name="Freeform 6585"/>
            <p:cNvSpPr>
              <a:spLocks/>
            </p:cNvSpPr>
            <p:nvPr/>
          </p:nvSpPr>
          <p:spPr bwMode="auto">
            <a:xfrm>
              <a:off x="3164" y="1151"/>
              <a:ext cx="5" cy="17"/>
            </a:xfrm>
            <a:custGeom>
              <a:avLst/>
              <a:gdLst>
                <a:gd name="T0" fmla="*/ 5 w 5"/>
                <a:gd name="T1" fmla="*/ 16 h 18"/>
                <a:gd name="T2" fmla="*/ 0 w 5"/>
                <a:gd name="T3" fmla="*/ 8 h 18"/>
                <a:gd name="T4" fmla="*/ 2 w 5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8">
                  <a:moveTo>
                    <a:pt x="5" y="18"/>
                  </a:moveTo>
                  <a:cubicBezTo>
                    <a:pt x="2" y="16"/>
                    <a:pt x="0" y="12"/>
                    <a:pt x="0" y="8"/>
                  </a:cubicBezTo>
                  <a:cubicBezTo>
                    <a:pt x="0" y="5"/>
                    <a:pt x="0" y="2"/>
                    <a:pt x="2" y="0"/>
                  </a:cubicBezTo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00" name="Freeform 6586"/>
            <p:cNvSpPr>
              <a:spLocks/>
            </p:cNvSpPr>
            <p:nvPr/>
          </p:nvSpPr>
          <p:spPr bwMode="auto">
            <a:xfrm>
              <a:off x="3166" y="1146"/>
              <a:ext cx="12" cy="22"/>
            </a:xfrm>
            <a:custGeom>
              <a:avLst/>
              <a:gdLst>
                <a:gd name="T0" fmla="*/ 11 w 13"/>
                <a:gd name="T1" fmla="*/ 18 h 24"/>
                <a:gd name="T2" fmla="*/ 7 w 13"/>
                <a:gd name="T3" fmla="*/ 20 h 24"/>
                <a:gd name="T4" fmla="*/ 3 w 13"/>
                <a:gd name="T5" fmla="*/ 19 h 24"/>
                <a:gd name="T6" fmla="*/ 0 w 13"/>
                <a:gd name="T7" fmla="*/ 5 h 24"/>
                <a:gd name="T8" fmla="*/ 6 w 13"/>
                <a:gd name="T9" fmla="*/ 0 h 24"/>
                <a:gd name="T10" fmla="*/ 6 w 13"/>
                <a:gd name="T11" fmla="*/ 0 h 24"/>
                <a:gd name="T12" fmla="*/ 11 w 13"/>
                <a:gd name="T13" fmla="*/ 18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" h="24">
                  <a:moveTo>
                    <a:pt x="13" y="22"/>
                  </a:moveTo>
                  <a:cubicBezTo>
                    <a:pt x="12" y="23"/>
                    <a:pt x="10" y="24"/>
                    <a:pt x="9" y="24"/>
                  </a:cubicBezTo>
                  <a:cubicBezTo>
                    <a:pt x="7" y="24"/>
                    <a:pt x="5" y="24"/>
                    <a:pt x="3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2"/>
                    <a:pt x="4" y="1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5" y="12"/>
                    <a:pt x="13" y="22"/>
                  </a:cubicBezTo>
                  <a:close/>
                </a:path>
              </a:pathLst>
            </a:custGeom>
            <a:solidFill>
              <a:srgbClr val="A66F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01" name="Freeform 6587"/>
            <p:cNvSpPr>
              <a:spLocks/>
            </p:cNvSpPr>
            <p:nvPr/>
          </p:nvSpPr>
          <p:spPr bwMode="auto">
            <a:xfrm>
              <a:off x="3161" y="1142"/>
              <a:ext cx="10" cy="13"/>
            </a:xfrm>
            <a:custGeom>
              <a:avLst/>
              <a:gdLst>
                <a:gd name="T0" fmla="*/ 0 w 11"/>
                <a:gd name="T1" fmla="*/ 11 h 15"/>
                <a:gd name="T2" fmla="*/ 9 w 11"/>
                <a:gd name="T3" fmla="*/ 0 h 15"/>
                <a:gd name="T4" fmla="*/ 0 w 11"/>
                <a:gd name="T5" fmla="*/ 11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5">
                  <a:moveTo>
                    <a:pt x="0" y="15"/>
                  </a:moveTo>
                  <a:cubicBezTo>
                    <a:pt x="0" y="15"/>
                    <a:pt x="0" y="2"/>
                    <a:pt x="11" y="0"/>
                  </a:cubicBezTo>
                  <a:cubicBezTo>
                    <a:pt x="11" y="0"/>
                    <a:pt x="2" y="4"/>
                    <a:pt x="0" y="15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02" name="Freeform 6588"/>
            <p:cNvSpPr>
              <a:spLocks/>
            </p:cNvSpPr>
            <p:nvPr/>
          </p:nvSpPr>
          <p:spPr bwMode="auto">
            <a:xfrm>
              <a:off x="3170" y="1166"/>
              <a:ext cx="9" cy="4"/>
            </a:xfrm>
            <a:custGeom>
              <a:avLst/>
              <a:gdLst>
                <a:gd name="T0" fmla="*/ 0 w 10"/>
                <a:gd name="T1" fmla="*/ 2 h 5"/>
                <a:gd name="T2" fmla="*/ 8 w 10"/>
                <a:gd name="T3" fmla="*/ 0 h 5"/>
                <a:gd name="T4" fmla="*/ 0 w 10"/>
                <a:gd name="T5" fmla="*/ 2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0" y="2"/>
                    <a:pt x="6" y="5"/>
                    <a:pt x="10" y="0"/>
                  </a:cubicBezTo>
                  <a:cubicBezTo>
                    <a:pt x="10" y="0"/>
                    <a:pt x="5" y="4"/>
                    <a:pt x="0" y="2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03" name="Freeform 6589"/>
            <p:cNvSpPr>
              <a:spLocks/>
            </p:cNvSpPr>
            <p:nvPr/>
          </p:nvSpPr>
          <p:spPr bwMode="auto">
            <a:xfrm>
              <a:off x="3146" y="1253"/>
              <a:ext cx="19" cy="27"/>
            </a:xfrm>
            <a:custGeom>
              <a:avLst/>
              <a:gdLst>
                <a:gd name="T0" fmla="*/ 6 w 21"/>
                <a:gd name="T1" fmla="*/ 24 h 30"/>
                <a:gd name="T2" fmla="*/ 6 w 21"/>
                <a:gd name="T3" fmla="*/ 24 h 30"/>
                <a:gd name="T4" fmla="*/ 5 w 21"/>
                <a:gd name="T5" fmla="*/ 24 h 30"/>
                <a:gd name="T6" fmla="*/ 5 w 21"/>
                <a:gd name="T7" fmla="*/ 8 h 30"/>
                <a:gd name="T8" fmla="*/ 17 w 21"/>
                <a:gd name="T9" fmla="*/ 2 h 30"/>
                <a:gd name="T10" fmla="*/ 6 w 21"/>
                <a:gd name="T11" fmla="*/ 24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30"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1" y="26"/>
                    <a:pt x="0" y="17"/>
                    <a:pt x="5" y="10"/>
                  </a:cubicBezTo>
                  <a:cubicBezTo>
                    <a:pt x="9" y="3"/>
                    <a:pt x="16" y="0"/>
                    <a:pt x="21" y="2"/>
                  </a:cubicBezTo>
                  <a:cubicBezTo>
                    <a:pt x="21" y="2"/>
                    <a:pt x="8" y="17"/>
                    <a:pt x="8" y="30"/>
                  </a:cubicBezTo>
                  <a:close/>
                </a:path>
              </a:pathLst>
            </a:custGeom>
            <a:solidFill>
              <a:srgbClr val="B47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04" name="Freeform 6590"/>
            <p:cNvSpPr>
              <a:spLocks/>
            </p:cNvSpPr>
            <p:nvPr/>
          </p:nvSpPr>
          <p:spPr bwMode="auto">
            <a:xfrm>
              <a:off x="3148" y="1258"/>
              <a:ext cx="13" cy="21"/>
            </a:xfrm>
            <a:custGeom>
              <a:avLst/>
              <a:gdLst>
                <a:gd name="T0" fmla="*/ 5 w 14"/>
                <a:gd name="T1" fmla="*/ 20 h 22"/>
                <a:gd name="T2" fmla="*/ 3 w 14"/>
                <a:gd name="T3" fmla="*/ 7 h 22"/>
                <a:gd name="T4" fmla="*/ 12 w 14"/>
                <a:gd name="T5" fmla="*/ 1 h 22"/>
                <a:gd name="T6" fmla="*/ 5 w 14"/>
                <a:gd name="T7" fmla="*/ 2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2">
                  <a:moveTo>
                    <a:pt x="5" y="22"/>
                  </a:moveTo>
                  <a:cubicBezTo>
                    <a:pt x="0" y="19"/>
                    <a:pt x="0" y="13"/>
                    <a:pt x="3" y="7"/>
                  </a:cubicBezTo>
                  <a:cubicBezTo>
                    <a:pt x="6" y="3"/>
                    <a:pt x="10" y="0"/>
                    <a:pt x="14" y="1"/>
                  </a:cubicBezTo>
                  <a:cubicBezTo>
                    <a:pt x="14" y="1"/>
                    <a:pt x="6" y="12"/>
                    <a:pt x="5" y="22"/>
                  </a:cubicBezTo>
                  <a:close/>
                </a:path>
              </a:pathLst>
            </a:custGeom>
            <a:solidFill>
              <a:srgbClr val="A66F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05" name="Freeform 6591"/>
            <p:cNvSpPr>
              <a:spLocks/>
            </p:cNvSpPr>
            <p:nvPr/>
          </p:nvSpPr>
          <p:spPr bwMode="auto">
            <a:xfrm>
              <a:off x="3151" y="1253"/>
              <a:ext cx="14" cy="8"/>
            </a:xfrm>
            <a:custGeom>
              <a:avLst/>
              <a:gdLst>
                <a:gd name="T0" fmla="*/ 12 w 15"/>
                <a:gd name="T1" fmla="*/ 3 h 9"/>
                <a:gd name="T2" fmla="*/ 0 w 15"/>
                <a:gd name="T3" fmla="*/ 7 h 9"/>
                <a:gd name="T4" fmla="*/ 13 w 15"/>
                <a:gd name="T5" fmla="*/ 3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9">
                  <a:moveTo>
                    <a:pt x="14" y="3"/>
                  </a:moveTo>
                  <a:cubicBezTo>
                    <a:pt x="11" y="3"/>
                    <a:pt x="5" y="4"/>
                    <a:pt x="0" y="9"/>
                  </a:cubicBezTo>
                  <a:cubicBezTo>
                    <a:pt x="0" y="9"/>
                    <a:pt x="6" y="0"/>
                    <a:pt x="15" y="3"/>
                  </a:cubicBezTo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06" name="Freeform 6592"/>
            <p:cNvSpPr>
              <a:spLocks/>
            </p:cNvSpPr>
            <p:nvPr/>
          </p:nvSpPr>
          <p:spPr bwMode="auto">
            <a:xfrm>
              <a:off x="3171" y="1197"/>
              <a:ext cx="8" cy="24"/>
            </a:xfrm>
            <a:custGeom>
              <a:avLst/>
              <a:gdLst>
                <a:gd name="T0" fmla="*/ 4 w 9"/>
                <a:gd name="T1" fmla="*/ 22 h 26"/>
                <a:gd name="T2" fmla="*/ 2 w 9"/>
                <a:gd name="T3" fmla="*/ 8 h 26"/>
                <a:gd name="T4" fmla="*/ 7 w 9"/>
                <a:gd name="T5" fmla="*/ 0 h 26"/>
                <a:gd name="T6" fmla="*/ 4 w 9"/>
                <a:gd name="T7" fmla="*/ 22 h 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26">
                  <a:moveTo>
                    <a:pt x="6" y="26"/>
                  </a:moveTo>
                  <a:cubicBezTo>
                    <a:pt x="2" y="23"/>
                    <a:pt x="1" y="17"/>
                    <a:pt x="2" y="10"/>
                  </a:cubicBezTo>
                  <a:cubicBezTo>
                    <a:pt x="3" y="6"/>
                    <a:pt x="6" y="2"/>
                    <a:pt x="9" y="0"/>
                  </a:cubicBezTo>
                  <a:cubicBezTo>
                    <a:pt x="9" y="0"/>
                    <a:pt x="0" y="12"/>
                    <a:pt x="6" y="26"/>
                  </a:cubicBezTo>
                  <a:close/>
                </a:path>
              </a:pathLst>
            </a:custGeom>
            <a:solidFill>
              <a:srgbClr val="B47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07" name="Freeform 6593"/>
            <p:cNvSpPr>
              <a:spLocks/>
            </p:cNvSpPr>
            <p:nvPr/>
          </p:nvSpPr>
          <p:spPr bwMode="auto">
            <a:xfrm>
              <a:off x="3150" y="1082"/>
              <a:ext cx="12" cy="21"/>
            </a:xfrm>
            <a:custGeom>
              <a:avLst/>
              <a:gdLst>
                <a:gd name="T0" fmla="*/ 11 w 13"/>
                <a:gd name="T1" fmla="*/ 20 h 22"/>
                <a:gd name="T2" fmla="*/ 1 w 13"/>
                <a:gd name="T3" fmla="*/ 9 h 22"/>
                <a:gd name="T4" fmla="*/ 1 w 13"/>
                <a:gd name="T5" fmla="*/ 0 h 22"/>
                <a:gd name="T6" fmla="*/ 11 w 13"/>
                <a:gd name="T7" fmla="*/ 2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2">
                  <a:moveTo>
                    <a:pt x="13" y="22"/>
                  </a:moveTo>
                  <a:cubicBezTo>
                    <a:pt x="7" y="21"/>
                    <a:pt x="3" y="16"/>
                    <a:pt x="1" y="9"/>
                  </a:cubicBezTo>
                  <a:cubicBezTo>
                    <a:pt x="0" y="6"/>
                    <a:pt x="1" y="3"/>
                    <a:pt x="1" y="0"/>
                  </a:cubicBezTo>
                  <a:cubicBezTo>
                    <a:pt x="1" y="0"/>
                    <a:pt x="2" y="12"/>
                    <a:pt x="13" y="22"/>
                  </a:cubicBezTo>
                  <a:close/>
                </a:path>
              </a:pathLst>
            </a:custGeom>
            <a:solidFill>
              <a:srgbClr val="B47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08" name="Freeform 6594"/>
            <p:cNvSpPr>
              <a:spLocks/>
            </p:cNvSpPr>
            <p:nvPr/>
          </p:nvSpPr>
          <p:spPr bwMode="auto">
            <a:xfrm>
              <a:off x="3110" y="1305"/>
              <a:ext cx="24" cy="22"/>
            </a:xfrm>
            <a:custGeom>
              <a:avLst/>
              <a:gdLst>
                <a:gd name="T0" fmla="*/ 23 w 25"/>
                <a:gd name="T1" fmla="*/ 2 h 24"/>
                <a:gd name="T2" fmla="*/ 10 w 25"/>
                <a:gd name="T3" fmla="*/ 5 h 24"/>
                <a:gd name="T4" fmla="*/ 4 w 25"/>
                <a:gd name="T5" fmla="*/ 19 h 24"/>
                <a:gd name="T6" fmla="*/ 4 w 25"/>
                <a:gd name="T7" fmla="*/ 20 h 24"/>
                <a:gd name="T8" fmla="*/ 23 w 25"/>
                <a:gd name="T9" fmla="*/ 2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4">
                  <a:moveTo>
                    <a:pt x="25" y="2"/>
                  </a:moveTo>
                  <a:cubicBezTo>
                    <a:pt x="21" y="0"/>
                    <a:pt x="15" y="1"/>
                    <a:pt x="10" y="5"/>
                  </a:cubicBezTo>
                  <a:cubicBezTo>
                    <a:pt x="3" y="9"/>
                    <a:pt x="0" y="18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12" y="8"/>
                    <a:pt x="25" y="2"/>
                  </a:cubicBezTo>
                  <a:close/>
                </a:path>
              </a:pathLst>
            </a:custGeom>
            <a:solidFill>
              <a:srgbClr val="B47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09" name="Freeform 6595"/>
            <p:cNvSpPr>
              <a:spLocks/>
            </p:cNvSpPr>
            <p:nvPr/>
          </p:nvSpPr>
          <p:spPr bwMode="auto">
            <a:xfrm>
              <a:off x="3113" y="1309"/>
              <a:ext cx="16" cy="16"/>
            </a:xfrm>
            <a:custGeom>
              <a:avLst/>
              <a:gdLst>
                <a:gd name="T0" fmla="*/ 15 w 17"/>
                <a:gd name="T1" fmla="*/ 1 h 17"/>
                <a:gd name="T2" fmla="*/ 7 w 17"/>
                <a:gd name="T3" fmla="*/ 3 h 17"/>
                <a:gd name="T4" fmla="*/ 2 w 17"/>
                <a:gd name="T5" fmla="*/ 15 h 17"/>
                <a:gd name="T6" fmla="*/ 15 w 17"/>
                <a:gd name="T7" fmla="*/ 1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7">
                  <a:moveTo>
                    <a:pt x="17" y="1"/>
                  </a:moveTo>
                  <a:cubicBezTo>
                    <a:pt x="14" y="0"/>
                    <a:pt x="10" y="1"/>
                    <a:pt x="7" y="3"/>
                  </a:cubicBezTo>
                  <a:cubicBezTo>
                    <a:pt x="2" y="7"/>
                    <a:pt x="0" y="13"/>
                    <a:pt x="2" y="17"/>
                  </a:cubicBezTo>
                  <a:cubicBezTo>
                    <a:pt x="2" y="17"/>
                    <a:pt x="8" y="7"/>
                    <a:pt x="17" y="1"/>
                  </a:cubicBezTo>
                  <a:close/>
                </a:path>
              </a:pathLst>
            </a:custGeom>
            <a:solidFill>
              <a:srgbClr val="A66F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10" name="Freeform 6596"/>
            <p:cNvSpPr>
              <a:spLocks/>
            </p:cNvSpPr>
            <p:nvPr/>
          </p:nvSpPr>
          <p:spPr bwMode="auto">
            <a:xfrm>
              <a:off x="3121" y="1305"/>
              <a:ext cx="13" cy="3"/>
            </a:xfrm>
            <a:custGeom>
              <a:avLst/>
              <a:gdLst>
                <a:gd name="T0" fmla="*/ 10 w 14"/>
                <a:gd name="T1" fmla="*/ 2 h 4"/>
                <a:gd name="T2" fmla="*/ 0 w 14"/>
                <a:gd name="T3" fmla="*/ 2 h 4"/>
                <a:gd name="T4" fmla="*/ 12 w 14"/>
                <a:gd name="T5" fmla="*/ 2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4">
                  <a:moveTo>
                    <a:pt x="12" y="3"/>
                  </a:moveTo>
                  <a:cubicBezTo>
                    <a:pt x="9" y="3"/>
                    <a:pt x="5" y="2"/>
                    <a:pt x="0" y="4"/>
                  </a:cubicBezTo>
                  <a:cubicBezTo>
                    <a:pt x="0" y="4"/>
                    <a:pt x="8" y="0"/>
                    <a:pt x="14" y="3"/>
                  </a:cubicBezTo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11" name="Freeform 6597"/>
            <p:cNvSpPr>
              <a:spLocks/>
            </p:cNvSpPr>
            <p:nvPr/>
          </p:nvSpPr>
          <p:spPr bwMode="auto">
            <a:xfrm>
              <a:off x="3044" y="1332"/>
              <a:ext cx="30" cy="24"/>
            </a:xfrm>
            <a:custGeom>
              <a:avLst/>
              <a:gdLst>
                <a:gd name="T0" fmla="*/ 20 w 33"/>
                <a:gd name="T1" fmla="*/ 0 h 26"/>
                <a:gd name="T2" fmla="*/ 25 w 33"/>
                <a:gd name="T3" fmla="*/ 6 h 26"/>
                <a:gd name="T4" fmla="*/ 15 w 33"/>
                <a:gd name="T5" fmla="*/ 19 h 26"/>
                <a:gd name="T6" fmla="*/ 1 w 33"/>
                <a:gd name="T7" fmla="*/ 14 h 26"/>
                <a:gd name="T8" fmla="*/ 3 w 33"/>
                <a:gd name="T9" fmla="*/ 6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26">
                  <a:moveTo>
                    <a:pt x="24" y="0"/>
                  </a:moveTo>
                  <a:cubicBezTo>
                    <a:pt x="27" y="2"/>
                    <a:pt x="30" y="4"/>
                    <a:pt x="31" y="7"/>
                  </a:cubicBezTo>
                  <a:cubicBezTo>
                    <a:pt x="33" y="13"/>
                    <a:pt x="28" y="21"/>
                    <a:pt x="19" y="23"/>
                  </a:cubicBezTo>
                  <a:cubicBezTo>
                    <a:pt x="11" y="26"/>
                    <a:pt x="3" y="23"/>
                    <a:pt x="1" y="16"/>
                  </a:cubicBezTo>
                  <a:cubicBezTo>
                    <a:pt x="0" y="13"/>
                    <a:pt x="1" y="10"/>
                    <a:pt x="3" y="7"/>
                  </a:cubicBezTo>
                </a:path>
              </a:pathLst>
            </a:custGeom>
            <a:solidFill>
              <a:srgbClr val="B47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12" name="Freeform 6598"/>
            <p:cNvSpPr>
              <a:spLocks/>
            </p:cNvSpPr>
            <p:nvPr/>
          </p:nvSpPr>
          <p:spPr bwMode="auto">
            <a:xfrm>
              <a:off x="3046" y="1331"/>
              <a:ext cx="20" cy="8"/>
            </a:xfrm>
            <a:custGeom>
              <a:avLst/>
              <a:gdLst>
                <a:gd name="T0" fmla="*/ 0 w 21"/>
                <a:gd name="T1" fmla="*/ 8 h 8"/>
                <a:gd name="T2" fmla="*/ 9 w 21"/>
                <a:gd name="T3" fmla="*/ 1 h 8"/>
                <a:gd name="T4" fmla="*/ 19 w 21"/>
                <a:gd name="T5" fmla="*/ 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8">
                  <a:moveTo>
                    <a:pt x="0" y="8"/>
                  </a:moveTo>
                  <a:cubicBezTo>
                    <a:pt x="2" y="5"/>
                    <a:pt x="5" y="2"/>
                    <a:pt x="9" y="1"/>
                  </a:cubicBezTo>
                  <a:cubicBezTo>
                    <a:pt x="13" y="0"/>
                    <a:pt x="18" y="0"/>
                    <a:pt x="21" y="1"/>
                  </a:cubicBezTo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13" name="Freeform 6599"/>
            <p:cNvSpPr>
              <a:spLocks/>
            </p:cNvSpPr>
            <p:nvPr/>
          </p:nvSpPr>
          <p:spPr bwMode="auto">
            <a:xfrm>
              <a:off x="3045" y="1333"/>
              <a:ext cx="24" cy="22"/>
            </a:xfrm>
            <a:custGeom>
              <a:avLst/>
              <a:gdLst>
                <a:gd name="T0" fmla="*/ 20 w 26"/>
                <a:gd name="T1" fmla="*/ 8 h 23"/>
                <a:gd name="T2" fmla="*/ 14 w 26"/>
                <a:gd name="T3" fmla="*/ 19 h 23"/>
                <a:gd name="T4" fmla="*/ 2 w 26"/>
                <a:gd name="T5" fmla="*/ 13 h 23"/>
                <a:gd name="T6" fmla="*/ 8 w 26"/>
                <a:gd name="T7" fmla="*/ 2 h 23"/>
                <a:gd name="T8" fmla="*/ 20 w 26"/>
                <a:gd name="T9" fmla="*/ 8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8"/>
                  </a:moveTo>
                  <a:cubicBezTo>
                    <a:pt x="26" y="13"/>
                    <a:pt x="22" y="19"/>
                    <a:pt x="16" y="21"/>
                  </a:cubicBezTo>
                  <a:cubicBezTo>
                    <a:pt x="10" y="23"/>
                    <a:pt x="3" y="20"/>
                    <a:pt x="2" y="15"/>
                  </a:cubicBezTo>
                  <a:cubicBezTo>
                    <a:pt x="0" y="10"/>
                    <a:pt x="4" y="4"/>
                    <a:pt x="10" y="2"/>
                  </a:cubicBezTo>
                  <a:cubicBezTo>
                    <a:pt x="16" y="0"/>
                    <a:pt x="23" y="3"/>
                    <a:pt x="24" y="8"/>
                  </a:cubicBezTo>
                  <a:close/>
                </a:path>
              </a:pathLst>
            </a:custGeom>
            <a:solidFill>
              <a:srgbClr val="A66F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14" name="Freeform 6600"/>
            <p:cNvSpPr>
              <a:spLocks/>
            </p:cNvSpPr>
            <p:nvPr/>
          </p:nvSpPr>
          <p:spPr bwMode="auto">
            <a:xfrm>
              <a:off x="3057" y="1330"/>
              <a:ext cx="14" cy="10"/>
            </a:xfrm>
            <a:custGeom>
              <a:avLst/>
              <a:gdLst>
                <a:gd name="T0" fmla="*/ 0 w 16"/>
                <a:gd name="T1" fmla="*/ 3 h 11"/>
                <a:gd name="T2" fmla="*/ 12 w 16"/>
                <a:gd name="T3" fmla="*/ 9 h 11"/>
                <a:gd name="T4" fmla="*/ 0 w 16"/>
                <a:gd name="T5" fmla="*/ 3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1">
                  <a:moveTo>
                    <a:pt x="0" y="3"/>
                  </a:moveTo>
                  <a:cubicBezTo>
                    <a:pt x="0" y="3"/>
                    <a:pt x="13" y="0"/>
                    <a:pt x="16" y="11"/>
                  </a:cubicBezTo>
                  <a:cubicBezTo>
                    <a:pt x="16" y="11"/>
                    <a:pt x="11" y="2"/>
                    <a:pt x="0" y="3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15" name="Freeform 6601"/>
            <p:cNvSpPr>
              <a:spLocks/>
            </p:cNvSpPr>
            <p:nvPr/>
          </p:nvSpPr>
          <p:spPr bwMode="auto">
            <a:xfrm>
              <a:off x="3045" y="1343"/>
              <a:ext cx="5" cy="8"/>
            </a:xfrm>
            <a:custGeom>
              <a:avLst/>
              <a:gdLst>
                <a:gd name="T0" fmla="*/ 2 w 6"/>
                <a:gd name="T1" fmla="*/ 0 h 9"/>
                <a:gd name="T2" fmla="*/ 4 w 6"/>
                <a:gd name="T3" fmla="*/ 7 h 9"/>
                <a:gd name="T4" fmla="*/ 2 w 6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9">
                  <a:moveTo>
                    <a:pt x="2" y="0"/>
                  </a:moveTo>
                  <a:cubicBezTo>
                    <a:pt x="2" y="0"/>
                    <a:pt x="0" y="6"/>
                    <a:pt x="6" y="9"/>
                  </a:cubicBezTo>
                  <a:cubicBezTo>
                    <a:pt x="6" y="9"/>
                    <a:pt x="1" y="6"/>
                    <a:pt x="2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16" name="Freeform 6602"/>
            <p:cNvSpPr>
              <a:spLocks/>
            </p:cNvSpPr>
            <p:nvPr/>
          </p:nvSpPr>
          <p:spPr bwMode="auto">
            <a:xfrm>
              <a:off x="2984" y="1341"/>
              <a:ext cx="32" cy="27"/>
            </a:xfrm>
            <a:custGeom>
              <a:avLst/>
              <a:gdLst>
                <a:gd name="T0" fmla="*/ 27 w 34"/>
                <a:gd name="T1" fmla="*/ 7 h 29"/>
                <a:gd name="T2" fmla="*/ 19 w 34"/>
                <a:gd name="T3" fmla="*/ 22 h 29"/>
                <a:gd name="T4" fmla="*/ 2 w 34"/>
                <a:gd name="T5" fmla="*/ 18 h 29"/>
                <a:gd name="T6" fmla="*/ 10 w 34"/>
                <a:gd name="T7" fmla="*/ 3 h 29"/>
                <a:gd name="T8" fmla="*/ 27 w 34"/>
                <a:gd name="T9" fmla="*/ 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9">
                  <a:moveTo>
                    <a:pt x="31" y="9"/>
                  </a:moveTo>
                  <a:cubicBezTo>
                    <a:pt x="34" y="15"/>
                    <a:pt x="29" y="23"/>
                    <a:pt x="21" y="26"/>
                  </a:cubicBezTo>
                  <a:cubicBezTo>
                    <a:pt x="13" y="29"/>
                    <a:pt x="5" y="27"/>
                    <a:pt x="2" y="20"/>
                  </a:cubicBezTo>
                  <a:cubicBezTo>
                    <a:pt x="0" y="14"/>
                    <a:pt x="4" y="6"/>
                    <a:pt x="12" y="3"/>
                  </a:cubicBezTo>
                  <a:cubicBezTo>
                    <a:pt x="20" y="0"/>
                    <a:pt x="29" y="3"/>
                    <a:pt x="31" y="9"/>
                  </a:cubicBezTo>
                  <a:close/>
                </a:path>
              </a:pathLst>
            </a:custGeom>
            <a:solidFill>
              <a:srgbClr val="B47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17" name="Freeform 6603"/>
            <p:cNvSpPr>
              <a:spLocks/>
            </p:cNvSpPr>
            <p:nvPr/>
          </p:nvSpPr>
          <p:spPr bwMode="auto">
            <a:xfrm>
              <a:off x="2986" y="1344"/>
              <a:ext cx="24" cy="22"/>
            </a:xfrm>
            <a:custGeom>
              <a:avLst/>
              <a:gdLst>
                <a:gd name="T0" fmla="*/ 20 w 26"/>
                <a:gd name="T1" fmla="*/ 7 h 23"/>
                <a:gd name="T2" fmla="*/ 15 w 26"/>
                <a:gd name="T3" fmla="*/ 19 h 23"/>
                <a:gd name="T4" fmla="*/ 2 w 26"/>
                <a:gd name="T5" fmla="*/ 14 h 23"/>
                <a:gd name="T6" fmla="*/ 7 w 26"/>
                <a:gd name="T7" fmla="*/ 3 h 23"/>
                <a:gd name="T8" fmla="*/ 20 w 26"/>
                <a:gd name="T9" fmla="*/ 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24" y="7"/>
                  </a:moveTo>
                  <a:cubicBezTo>
                    <a:pt x="26" y="12"/>
                    <a:pt x="23" y="18"/>
                    <a:pt x="17" y="21"/>
                  </a:cubicBezTo>
                  <a:cubicBezTo>
                    <a:pt x="11" y="23"/>
                    <a:pt x="4" y="21"/>
                    <a:pt x="2" y="16"/>
                  </a:cubicBezTo>
                  <a:cubicBezTo>
                    <a:pt x="0" y="11"/>
                    <a:pt x="3" y="5"/>
                    <a:pt x="9" y="3"/>
                  </a:cubicBezTo>
                  <a:cubicBezTo>
                    <a:pt x="16" y="0"/>
                    <a:pt x="22" y="2"/>
                    <a:pt x="24" y="7"/>
                  </a:cubicBezTo>
                  <a:close/>
                </a:path>
              </a:pathLst>
            </a:custGeom>
            <a:solidFill>
              <a:srgbClr val="A66F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18" name="Freeform 6604"/>
            <p:cNvSpPr>
              <a:spLocks/>
            </p:cNvSpPr>
            <p:nvPr/>
          </p:nvSpPr>
          <p:spPr bwMode="auto">
            <a:xfrm>
              <a:off x="2997" y="1340"/>
              <a:ext cx="16" cy="9"/>
            </a:xfrm>
            <a:custGeom>
              <a:avLst/>
              <a:gdLst>
                <a:gd name="T0" fmla="*/ 0 w 17"/>
                <a:gd name="T1" fmla="*/ 4 h 10"/>
                <a:gd name="T2" fmla="*/ 15 w 17"/>
                <a:gd name="T3" fmla="*/ 8 h 10"/>
                <a:gd name="T4" fmla="*/ 0 w 17"/>
                <a:gd name="T5" fmla="*/ 4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0" y="4"/>
                    <a:pt x="13" y="0"/>
                    <a:pt x="17" y="10"/>
                  </a:cubicBezTo>
                  <a:cubicBezTo>
                    <a:pt x="17" y="10"/>
                    <a:pt x="11" y="2"/>
                    <a:pt x="0" y="4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19" name="Freeform 6605"/>
            <p:cNvSpPr>
              <a:spLocks/>
            </p:cNvSpPr>
            <p:nvPr/>
          </p:nvSpPr>
          <p:spPr bwMode="auto">
            <a:xfrm>
              <a:off x="2987" y="1355"/>
              <a:ext cx="5" cy="8"/>
            </a:xfrm>
            <a:custGeom>
              <a:avLst/>
              <a:gdLst>
                <a:gd name="T0" fmla="*/ 1 w 5"/>
                <a:gd name="T1" fmla="*/ 0 h 9"/>
                <a:gd name="T2" fmla="*/ 5 w 5"/>
                <a:gd name="T3" fmla="*/ 7 h 9"/>
                <a:gd name="T4" fmla="*/ 1 w 5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9">
                  <a:moveTo>
                    <a:pt x="1" y="0"/>
                  </a:moveTo>
                  <a:cubicBezTo>
                    <a:pt x="1" y="0"/>
                    <a:pt x="0" y="6"/>
                    <a:pt x="5" y="9"/>
                  </a:cubicBezTo>
                  <a:cubicBezTo>
                    <a:pt x="5" y="9"/>
                    <a:pt x="1" y="6"/>
                    <a:pt x="1" y="0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20" name="Freeform 6606"/>
            <p:cNvSpPr>
              <a:spLocks/>
            </p:cNvSpPr>
            <p:nvPr/>
          </p:nvSpPr>
          <p:spPr bwMode="auto">
            <a:xfrm>
              <a:off x="2927" y="1334"/>
              <a:ext cx="30" cy="27"/>
            </a:xfrm>
            <a:custGeom>
              <a:avLst/>
              <a:gdLst>
                <a:gd name="T0" fmla="*/ 4 w 33"/>
                <a:gd name="T1" fmla="*/ 6 h 29"/>
                <a:gd name="T2" fmla="*/ 19 w 33"/>
                <a:gd name="T3" fmla="*/ 4 h 29"/>
                <a:gd name="T4" fmla="*/ 25 w 33"/>
                <a:gd name="T5" fmla="*/ 20 h 29"/>
                <a:gd name="T6" fmla="*/ 8 w 33"/>
                <a:gd name="T7" fmla="*/ 21 h 29"/>
                <a:gd name="T8" fmla="*/ 4 w 33"/>
                <a:gd name="T9" fmla="*/ 6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29">
                  <a:moveTo>
                    <a:pt x="4" y="6"/>
                  </a:moveTo>
                  <a:cubicBezTo>
                    <a:pt x="7" y="1"/>
                    <a:pt x="16" y="0"/>
                    <a:pt x="23" y="4"/>
                  </a:cubicBezTo>
                  <a:cubicBezTo>
                    <a:pt x="31" y="9"/>
                    <a:pt x="33" y="17"/>
                    <a:pt x="30" y="23"/>
                  </a:cubicBezTo>
                  <a:cubicBezTo>
                    <a:pt x="26" y="29"/>
                    <a:pt x="17" y="29"/>
                    <a:pt x="10" y="25"/>
                  </a:cubicBezTo>
                  <a:cubicBezTo>
                    <a:pt x="3" y="20"/>
                    <a:pt x="0" y="12"/>
                    <a:pt x="4" y="6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21" name="Freeform 6607"/>
            <p:cNvSpPr>
              <a:spLocks/>
            </p:cNvSpPr>
            <p:nvPr/>
          </p:nvSpPr>
          <p:spPr bwMode="auto">
            <a:xfrm>
              <a:off x="2932" y="1338"/>
              <a:ext cx="25" cy="21"/>
            </a:xfrm>
            <a:custGeom>
              <a:avLst/>
              <a:gdLst>
                <a:gd name="T0" fmla="*/ 3 w 26"/>
                <a:gd name="T1" fmla="*/ 5 h 23"/>
                <a:gd name="T2" fmla="*/ 16 w 26"/>
                <a:gd name="T3" fmla="*/ 3 h 23"/>
                <a:gd name="T4" fmla="*/ 21 w 26"/>
                <a:gd name="T5" fmla="*/ 15 h 23"/>
                <a:gd name="T6" fmla="*/ 7 w 26"/>
                <a:gd name="T7" fmla="*/ 16 h 23"/>
                <a:gd name="T8" fmla="*/ 3 w 26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3">
                  <a:moveTo>
                    <a:pt x="3" y="5"/>
                  </a:moveTo>
                  <a:cubicBezTo>
                    <a:pt x="5" y="0"/>
                    <a:pt x="12" y="0"/>
                    <a:pt x="18" y="3"/>
                  </a:cubicBezTo>
                  <a:cubicBezTo>
                    <a:pt x="23" y="7"/>
                    <a:pt x="26" y="13"/>
                    <a:pt x="23" y="18"/>
                  </a:cubicBezTo>
                  <a:cubicBezTo>
                    <a:pt x="20" y="22"/>
                    <a:pt x="13" y="23"/>
                    <a:pt x="7" y="20"/>
                  </a:cubicBezTo>
                  <a:cubicBezTo>
                    <a:pt x="2" y="16"/>
                    <a:pt x="0" y="10"/>
                    <a:pt x="3" y="5"/>
                  </a:cubicBezTo>
                  <a:close/>
                </a:path>
              </a:pathLst>
            </a:custGeom>
            <a:solidFill>
              <a:srgbClr val="965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22" name="Freeform 6608"/>
            <p:cNvSpPr>
              <a:spLocks/>
            </p:cNvSpPr>
            <p:nvPr/>
          </p:nvSpPr>
          <p:spPr bwMode="auto">
            <a:xfrm>
              <a:off x="2926" y="1340"/>
              <a:ext cx="10" cy="16"/>
            </a:xfrm>
            <a:custGeom>
              <a:avLst/>
              <a:gdLst>
                <a:gd name="T0" fmla="*/ 9 w 11"/>
                <a:gd name="T1" fmla="*/ 14 h 18"/>
                <a:gd name="T2" fmla="*/ 5 w 11"/>
                <a:gd name="T3" fmla="*/ 0 h 18"/>
                <a:gd name="T4" fmla="*/ 9 w 11"/>
                <a:gd name="T5" fmla="*/ 14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8">
                  <a:moveTo>
                    <a:pt x="11" y="18"/>
                  </a:moveTo>
                  <a:cubicBezTo>
                    <a:pt x="11" y="18"/>
                    <a:pt x="0" y="10"/>
                    <a:pt x="5" y="0"/>
                  </a:cubicBezTo>
                  <a:cubicBezTo>
                    <a:pt x="5" y="0"/>
                    <a:pt x="2" y="9"/>
                    <a:pt x="11" y="18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23" name="Freeform 6609"/>
            <p:cNvSpPr>
              <a:spLocks/>
            </p:cNvSpPr>
            <p:nvPr/>
          </p:nvSpPr>
          <p:spPr bwMode="auto">
            <a:xfrm>
              <a:off x="2950" y="1349"/>
              <a:ext cx="5" cy="8"/>
            </a:xfrm>
            <a:custGeom>
              <a:avLst/>
              <a:gdLst>
                <a:gd name="T0" fmla="*/ 0 w 5"/>
                <a:gd name="T1" fmla="*/ 7 h 9"/>
                <a:gd name="T2" fmla="*/ 4 w 5"/>
                <a:gd name="T3" fmla="*/ 0 h 9"/>
                <a:gd name="T4" fmla="*/ 0 w 5"/>
                <a:gd name="T5" fmla="*/ 7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9"/>
                    <a:pt x="5" y="6"/>
                    <a:pt x="4" y="0"/>
                  </a:cubicBezTo>
                  <a:cubicBezTo>
                    <a:pt x="4" y="0"/>
                    <a:pt x="4" y="6"/>
                    <a:pt x="0" y="9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24" name="Freeform 6610"/>
            <p:cNvSpPr>
              <a:spLocks/>
            </p:cNvSpPr>
            <p:nvPr/>
          </p:nvSpPr>
          <p:spPr bwMode="auto">
            <a:xfrm>
              <a:off x="2867" y="1213"/>
              <a:ext cx="26" cy="31"/>
            </a:xfrm>
            <a:custGeom>
              <a:avLst/>
              <a:gdLst>
                <a:gd name="T0" fmla="*/ 7 w 28"/>
                <a:gd name="T1" fmla="*/ 2 h 34"/>
                <a:gd name="T2" fmla="*/ 22 w 28"/>
                <a:gd name="T3" fmla="*/ 11 h 34"/>
                <a:gd name="T4" fmla="*/ 17 w 28"/>
                <a:gd name="T5" fmla="*/ 26 h 34"/>
                <a:gd name="T6" fmla="*/ 2 w 28"/>
                <a:gd name="T7" fmla="*/ 17 h 34"/>
                <a:gd name="T8" fmla="*/ 7 w 28"/>
                <a:gd name="T9" fmla="*/ 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34">
                  <a:moveTo>
                    <a:pt x="9" y="2"/>
                  </a:moveTo>
                  <a:cubicBezTo>
                    <a:pt x="16" y="0"/>
                    <a:pt x="23" y="5"/>
                    <a:pt x="26" y="13"/>
                  </a:cubicBezTo>
                  <a:cubicBezTo>
                    <a:pt x="28" y="21"/>
                    <a:pt x="25" y="30"/>
                    <a:pt x="19" y="32"/>
                  </a:cubicBezTo>
                  <a:cubicBezTo>
                    <a:pt x="12" y="34"/>
                    <a:pt x="5" y="29"/>
                    <a:pt x="2" y="21"/>
                  </a:cubicBezTo>
                  <a:cubicBezTo>
                    <a:pt x="0" y="12"/>
                    <a:pt x="3" y="4"/>
                    <a:pt x="9" y="2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25" name="Freeform 6611"/>
            <p:cNvSpPr>
              <a:spLocks/>
            </p:cNvSpPr>
            <p:nvPr/>
          </p:nvSpPr>
          <p:spPr bwMode="auto">
            <a:xfrm>
              <a:off x="2870" y="1218"/>
              <a:ext cx="21" cy="25"/>
            </a:xfrm>
            <a:custGeom>
              <a:avLst/>
              <a:gdLst>
                <a:gd name="T0" fmla="*/ 7 w 22"/>
                <a:gd name="T1" fmla="*/ 1 h 26"/>
                <a:gd name="T2" fmla="*/ 18 w 22"/>
                <a:gd name="T3" fmla="*/ 10 h 26"/>
                <a:gd name="T4" fmla="*/ 13 w 22"/>
                <a:gd name="T5" fmla="*/ 22 h 26"/>
                <a:gd name="T6" fmla="*/ 2 w 22"/>
                <a:gd name="T7" fmla="*/ 14 h 26"/>
                <a:gd name="T8" fmla="*/ 7 w 22"/>
                <a:gd name="T9" fmla="*/ 1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6">
                  <a:moveTo>
                    <a:pt x="7" y="1"/>
                  </a:moveTo>
                  <a:cubicBezTo>
                    <a:pt x="12" y="0"/>
                    <a:pt x="18" y="3"/>
                    <a:pt x="20" y="10"/>
                  </a:cubicBezTo>
                  <a:cubicBezTo>
                    <a:pt x="22" y="16"/>
                    <a:pt x="20" y="22"/>
                    <a:pt x="15" y="24"/>
                  </a:cubicBezTo>
                  <a:cubicBezTo>
                    <a:pt x="10" y="26"/>
                    <a:pt x="4" y="22"/>
                    <a:pt x="2" y="16"/>
                  </a:cubicBezTo>
                  <a:cubicBezTo>
                    <a:pt x="0" y="9"/>
                    <a:pt x="2" y="3"/>
                    <a:pt x="7" y="1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26" name="Freeform 6612"/>
            <p:cNvSpPr>
              <a:spLocks/>
            </p:cNvSpPr>
            <p:nvPr/>
          </p:nvSpPr>
          <p:spPr bwMode="auto">
            <a:xfrm>
              <a:off x="2866" y="1215"/>
              <a:ext cx="10" cy="15"/>
            </a:xfrm>
            <a:custGeom>
              <a:avLst/>
              <a:gdLst>
                <a:gd name="T0" fmla="*/ 4 w 11"/>
                <a:gd name="T1" fmla="*/ 13 h 17"/>
                <a:gd name="T2" fmla="*/ 9 w 11"/>
                <a:gd name="T3" fmla="*/ 0 h 17"/>
                <a:gd name="T4" fmla="*/ 4 w 11"/>
                <a:gd name="T5" fmla="*/ 1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7">
                  <a:moveTo>
                    <a:pt x="4" y="17"/>
                  </a:moveTo>
                  <a:cubicBezTo>
                    <a:pt x="4" y="17"/>
                    <a:pt x="0" y="4"/>
                    <a:pt x="11" y="0"/>
                  </a:cubicBezTo>
                  <a:cubicBezTo>
                    <a:pt x="11" y="0"/>
                    <a:pt x="2" y="5"/>
                    <a:pt x="4" y="17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27" name="Freeform 6613"/>
            <p:cNvSpPr>
              <a:spLocks/>
            </p:cNvSpPr>
            <p:nvPr/>
          </p:nvSpPr>
          <p:spPr bwMode="auto">
            <a:xfrm>
              <a:off x="2880" y="1237"/>
              <a:ext cx="8" cy="5"/>
            </a:xfrm>
            <a:custGeom>
              <a:avLst/>
              <a:gdLst>
                <a:gd name="T0" fmla="*/ 0 w 9"/>
                <a:gd name="T1" fmla="*/ 4 h 5"/>
                <a:gd name="T2" fmla="*/ 7 w 9"/>
                <a:gd name="T3" fmla="*/ 0 h 5"/>
                <a:gd name="T4" fmla="*/ 0 w 9"/>
                <a:gd name="T5" fmla="*/ 4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5">
                  <a:moveTo>
                    <a:pt x="0" y="4"/>
                  </a:moveTo>
                  <a:cubicBezTo>
                    <a:pt x="0" y="4"/>
                    <a:pt x="6" y="5"/>
                    <a:pt x="9" y="0"/>
                  </a:cubicBezTo>
                  <a:cubicBezTo>
                    <a:pt x="9" y="0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28" name="Freeform 6614"/>
            <p:cNvSpPr>
              <a:spLocks/>
            </p:cNvSpPr>
            <p:nvPr/>
          </p:nvSpPr>
          <p:spPr bwMode="auto">
            <a:xfrm>
              <a:off x="2894" y="1261"/>
              <a:ext cx="27" cy="31"/>
            </a:xfrm>
            <a:custGeom>
              <a:avLst/>
              <a:gdLst>
                <a:gd name="T0" fmla="*/ 5 w 30"/>
                <a:gd name="T1" fmla="*/ 3 h 33"/>
                <a:gd name="T2" fmla="*/ 21 w 30"/>
                <a:gd name="T3" fmla="*/ 8 h 33"/>
                <a:gd name="T4" fmla="*/ 20 w 30"/>
                <a:gd name="T5" fmla="*/ 25 h 33"/>
                <a:gd name="T6" fmla="*/ 5 w 30"/>
                <a:gd name="T7" fmla="*/ 21 h 33"/>
                <a:gd name="T8" fmla="*/ 5 w 30"/>
                <a:gd name="T9" fmla="*/ 3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3">
                  <a:moveTo>
                    <a:pt x="6" y="3"/>
                  </a:moveTo>
                  <a:cubicBezTo>
                    <a:pt x="12" y="0"/>
                    <a:pt x="20" y="2"/>
                    <a:pt x="25" y="9"/>
                  </a:cubicBezTo>
                  <a:cubicBezTo>
                    <a:pt x="30" y="17"/>
                    <a:pt x="29" y="25"/>
                    <a:pt x="24" y="29"/>
                  </a:cubicBezTo>
                  <a:cubicBezTo>
                    <a:pt x="18" y="33"/>
                    <a:pt x="10" y="30"/>
                    <a:pt x="5" y="23"/>
                  </a:cubicBezTo>
                  <a:cubicBezTo>
                    <a:pt x="0" y="16"/>
                    <a:pt x="1" y="7"/>
                    <a:pt x="6" y="3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29" name="Freeform 6615"/>
            <p:cNvSpPr>
              <a:spLocks/>
            </p:cNvSpPr>
            <p:nvPr/>
          </p:nvSpPr>
          <p:spPr bwMode="auto">
            <a:xfrm>
              <a:off x="2898" y="1266"/>
              <a:ext cx="21" cy="24"/>
            </a:xfrm>
            <a:custGeom>
              <a:avLst/>
              <a:gdLst>
                <a:gd name="T0" fmla="*/ 5 w 23"/>
                <a:gd name="T1" fmla="*/ 3 h 26"/>
                <a:gd name="T2" fmla="*/ 16 w 23"/>
                <a:gd name="T3" fmla="*/ 6 h 26"/>
                <a:gd name="T4" fmla="*/ 15 w 23"/>
                <a:gd name="T5" fmla="*/ 19 h 26"/>
                <a:gd name="T6" fmla="*/ 3 w 23"/>
                <a:gd name="T7" fmla="*/ 16 h 26"/>
                <a:gd name="T8" fmla="*/ 5 w 23"/>
                <a:gd name="T9" fmla="*/ 3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6">
                  <a:moveTo>
                    <a:pt x="5" y="3"/>
                  </a:moveTo>
                  <a:cubicBezTo>
                    <a:pt x="9" y="0"/>
                    <a:pt x="16" y="2"/>
                    <a:pt x="20" y="7"/>
                  </a:cubicBezTo>
                  <a:cubicBezTo>
                    <a:pt x="23" y="13"/>
                    <a:pt x="23" y="20"/>
                    <a:pt x="18" y="23"/>
                  </a:cubicBezTo>
                  <a:cubicBezTo>
                    <a:pt x="14" y="26"/>
                    <a:pt x="7" y="23"/>
                    <a:pt x="3" y="18"/>
                  </a:cubicBezTo>
                  <a:cubicBezTo>
                    <a:pt x="0" y="12"/>
                    <a:pt x="0" y="6"/>
                    <a:pt x="5" y="3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30" name="Freeform 6616"/>
            <p:cNvSpPr>
              <a:spLocks/>
            </p:cNvSpPr>
            <p:nvPr/>
          </p:nvSpPr>
          <p:spPr bwMode="auto">
            <a:xfrm>
              <a:off x="2892" y="1264"/>
              <a:ext cx="8" cy="16"/>
            </a:xfrm>
            <a:custGeom>
              <a:avLst/>
              <a:gdLst>
                <a:gd name="T0" fmla="*/ 5 w 9"/>
                <a:gd name="T1" fmla="*/ 14 h 18"/>
                <a:gd name="T2" fmla="*/ 7 w 9"/>
                <a:gd name="T3" fmla="*/ 0 h 18"/>
                <a:gd name="T4" fmla="*/ 5 w 9"/>
                <a:gd name="T5" fmla="*/ 14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cubicBezTo>
                    <a:pt x="7" y="18"/>
                    <a:pt x="0" y="7"/>
                    <a:pt x="9" y="0"/>
                  </a:cubicBezTo>
                  <a:cubicBezTo>
                    <a:pt x="9" y="0"/>
                    <a:pt x="2" y="8"/>
                    <a:pt x="7" y="18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31" name="Freeform 6617"/>
            <p:cNvSpPr>
              <a:spLocks/>
            </p:cNvSpPr>
            <p:nvPr/>
          </p:nvSpPr>
          <p:spPr bwMode="auto">
            <a:xfrm>
              <a:off x="2910" y="1281"/>
              <a:ext cx="8" cy="7"/>
            </a:xfrm>
            <a:custGeom>
              <a:avLst/>
              <a:gdLst>
                <a:gd name="T0" fmla="*/ 0 w 8"/>
                <a:gd name="T1" fmla="*/ 6 h 7"/>
                <a:gd name="T2" fmla="*/ 8 w 8"/>
                <a:gd name="T3" fmla="*/ 0 h 7"/>
                <a:gd name="T4" fmla="*/ 0 w 8"/>
                <a:gd name="T5" fmla="*/ 6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">
                  <a:moveTo>
                    <a:pt x="0" y="6"/>
                  </a:moveTo>
                  <a:cubicBezTo>
                    <a:pt x="0" y="6"/>
                    <a:pt x="6" y="7"/>
                    <a:pt x="8" y="0"/>
                  </a:cubicBezTo>
                  <a:cubicBezTo>
                    <a:pt x="8" y="0"/>
                    <a:pt x="6" y="6"/>
                    <a:pt x="0" y="6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32" name="Freeform 6618"/>
            <p:cNvSpPr>
              <a:spLocks/>
            </p:cNvSpPr>
            <p:nvPr/>
          </p:nvSpPr>
          <p:spPr bwMode="auto">
            <a:xfrm>
              <a:off x="2933" y="1292"/>
              <a:ext cx="29" cy="29"/>
            </a:xfrm>
            <a:custGeom>
              <a:avLst/>
              <a:gdLst>
                <a:gd name="T0" fmla="*/ 5 w 31"/>
                <a:gd name="T1" fmla="*/ 4 h 32"/>
                <a:gd name="T2" fmla="*/ 21 w 31"/>
                <a:gd name="T3" fmla="*/ 5 h 32"/>
                <a:gd name="T4" fmla="*/ 22 w 31"/>
                <a:gd name="T5" fmla="*/ 22 h 32"/>
                <a:gd name="T6" fmla="*/ 6 w 31"/>
                <a:gd name="T7" fmla="*/ 20 h 32"/>
                <a:gd name="T8" fmla="*/ 5 w 31"/>
                <a:gd name="T9" fmla="*/ 4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2">
                  <a:moveTo>
                    <a:pt x="5" y="4"/>
                  </a:moveTo>
                  <a:cubicBezTo>
                    <a:pt x="10" y="0"/>
                    <a:pt x="18" y="1"/>
                    <a:pt x="24" y="7"/>
                  </a:cubicBezTo>
                  <a:cubicBezTo>
                    <a:pt x="30" y="14"/>
                    <a:pt x="31" y="23"/>
                    <a:pt x="26" y="27"/>
                  </a:cubicBezTo>
                  <a:cubicBezTo>
                    <a:pt x="21" y="32"/>
                    <a:pt x="12" y="30"/>
                    <a:pt x="6" y="24"/>
                  </a:cubicBezTo>
                  <a:cubicBezTo>
                    <a:pt x="1" y="18"/>
                    <a:pt x="0" y="9"/>
                    <a:pt x="5" y="4"/>
                  </a:cubicBezTo>
                  <a:close/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33" name="Freeform 6619"/>
            <p:cNvSpPr>
              <a:spLocks/>
            </p:cNvSpPr>
            <p:nvPr/>
          </p:nvSpPr>
          <p:spPr bwMode="auto">
            <a:xfrm>
              <a:off x="2938" y="1296"/>
              <a:ext cx="22" cy="22"/>
            </a:xfrm>
            <a:custGeom>
              <a:avLst/>
              <a:gdLst>
                <a:gd name="T0" fmla="*/ 4 w 24"/>
                <a:gd name="T1" fmla="*/ 3 h 24"/>
                <a:gd name="T2" fmla="*/ 16 w 24"/>
                <a:gd name="T3" fmla="*/ 5 h 24"/>
                <a:gd name="T4" fmla="*/ 17 w 24"/>
                <a:gd name="T5" fmla="*/ 17 h 24"/>
                <a:gd name="T6" fmla="*/ 5 w 24"/>
                <a:gd name="T7" fmla="*/ 16 h 24"/>
                <a:gd name="T8" fmla="*/ 4 w 24"/>
                <a:gd name="T9" fmla="*/ 3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4" y="3"/>
                  </a:moveTo>
                  <a:cubicBezTo>
                    <a:pt x="8" y="0"/>
                    <a:pt x="15" y="1"/>
                    <a:pt x="19" y="5"/>
                  </a:cubicBezTo>
                  <a:cubicBezTo>
                    <a:pt x="24" y="10"/>
                    <a:pt x="24" y="17"/>
                    <a:pt x="20" y="21"/>
                  </a:cubicBezTo>
                  <a:cubicBezTo>
                    <a:pt x="16" y="24"/>
                    <a:pt x="9" y="23"/>
                    <a:pt x="5" y="19"/>
                  </a:cubicBezTo>
                  <a:cubicBezTo>
                    <a:pt x="0" y="14"/>
                    <a:pt x="0" y="7"/>
                    <a:pt x="4" y="3"/>
                  </a:cubicBezTo>
                  <a:close/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34" name="Freeform 6620"/>
            <p:cNvSpPr>
              <a:spLocks/>
            </p:cNvSpPr>
            <p:nvPr/>
          </p:nvSpPr>
          <p:spPr bwMode="auto">
            <a:xfrm>
              <a:off x="2931" y="1296"/>
              <a:ext cx="8" cy="17"/>
            </a:xfrm>
            <a:custGeom>
              <a:avLst/>
              <a:gdLst>
                <a:gd name="T0" fmla="*/ 7 w 9"/>
                <a:gd name="T1" fmla="*/ 16 h 18"/>
                <a:gd name="T2" fmla="*/ 6 w 9"/>
                <a:gd name="T3" fmla="*/ 0 h 18"/>
                <a:gd name="T4" fmla="*/ 7 w 9"/>
                <a:gd name="T5" fmla="*/ 16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8">
                  <a:moveTo>
                    <a:pt x="9" y="18"/>
                  </a:moveTo>
                  <a:cubicBezTo>
                    <a:pt x="9" y="18"/>
                    <a:pt x="0" y="7"/>
                    <a:pt x="8" y="0"/>
                  </a:cubicBezTo>
                  <a:cubicBezTo>
                    <a:pt x="8" y="0"/>
                    <a:pt x="3" y="8"/>
                    <a:pt x="9" y="18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35" name="Freeform 6621"/>
            <p:cNvSpPr>
              <a:spLocks/>
            </p:cNvSpPr>
            <p:nvPr/>
          </p:nvSpPr>
          <p:spPr bwMode="auto">
            <a:xfrm>
              <a:off x="2952" y="1310"/>
              <a:ext cx="6" cy="7"/>
            </a:xfrm>
            <a:custGeom>
              <a:avLst/>
              <a:gdLst>
                <a:gd name="T0" fmla="*/ 0 w 7"/>
                <a:gd name="T1" fmla="*/ 7 h 7"/>
                <a:gd name="T2" fmla="*/ 5 w 7"/>
                <a:gd name="T3" fmla="*/ 0 h 7"/>
                <a:gd name="T4" fmla="*/ 0 w 7"/>
                <a:gd name="T5" fmla="*/ 7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cubicBezTo>
                    <a:pt x="0" y="7"/>
                    <a:pt x="7" y="7"/>
                    <a:pt x="7" y="0"/>
                  </a:cubicBezTo>
                  <a:cubicBezTo>
                    <a:pt x="7" y="0"/>
                    <a:pt x="6" y="6"/>
                    <a:pt x="0" y="7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36" name="Freeform 6622"/>
            <p:cNvSpPr>
              <a:spLocks/>
            </p:cNvSpPr>
            <p:nvPr/>
          </p:nvSpPr>
          <p:spPr bwMode="auto">
            <a:xfrm>
              <a:off x="2895" y="1299"/>
              <a:ext cx="27" cy="26"/>
            </a:xfrm>
            <a:custGeom>
              <a:avLst/>
              <a:gdLst>
                <a:gd name="T0" fmla="*/ 25 w 29"/>
                <a:gd name="T1" fmla="*/ 16 h 28"/>
                <a:gd name="T2" fmla="*/ 22 w 29"/>
                <a:gd name="T3" fmla="*/ 20 h 28"/>
                <a:gd name="T4" fmla="*/ 6 w 29"/>
                <a:gd name="T5" fmla="*/ 19 h 28"/>
                <a:gd name="T6" fmla="*/ 4 w 29"/>
                <a:gd name="T7" fmla="*/ 1 h 28"/>
                <a:gd name="T8" fmla="*/ 6 w 29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28">
                  <a:moveTo>
                    <a:pt x="29" y="18"/>
                  </a:moveTo>
                  <a:cubicBezTo>
                    <a:pt x="28" y="20"/>
                    <a:pt x="27" y="22"/>
                    <a:pt x="26" y="24"/>
                  </a:cubicBezTo>
                  <a:cubicBezTo>
                    <a:pt x="21" y="28"/>
                    <a:pt x="12" y="27"/>
                    <a:pt x="6" y="21"/>
                  </a:cubicBezTo>
                  <a:cubicBezTo>
                    <a:pt x="0" y="15"/>
                    <a:pt x="0" y="6"/>
                    <a:pt x="4" y="1"/>
                  </a:cubicBezTo>
                  <a:cubicBezTo>
                    <a:pt x="5" y="1"/>
                    <a:pt x="5" y="0"/>
                    <a:pt x="6" y="0"/>
                  </a:cubicBezTo>
                </a:path>
              </a:pathLst>
            </a:custGeom>
            <a:solidFill>
              <a:srgbClr val="AD7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37" name="Freeform 6623"/>
            <p:cNvSpPr>
              <a:spLocks/>
            </p:cNvSpPr>
            <p:nvPr/>
          </p:nvSpPr>
          <p:spPr bwMode="auto">
            <a:xfrm>
              <a:off x="2901" y="1296"/>
              <a:ext cx="21" cy="20"/>
            </a:xfrm>
            <a:custGeom>
              <a:avLst/>
              <a:gdLst>
                <a:gd name="T0" fmla="*/ 0 w 23"/>
                <a:gd name="T1" fmla="*/ 3 h 21"/>
                <a:gd name="T2" fmla="*/ 15 w 23"/>
                <a:gd name="T3" fmla="*/ 7 h 21"/>
                <a:gd name="T4" fmla="*/ 19 w 23"/>
                <a:gd name="T5" fmla="*/ 19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1">
                  <a:moveTo>
                    <a:pt x="0" y="3"/>
                  </a:moveTo>
                  <a:cubicBezTo>
                    <a:pt x="5" y="0"/>
                    <a:pt x="13" y="2"/>
                    <a:pt x="18" y="7"/>
                  </a:cubicBezTo>
                  <a:cubicBezTo>
                    <a:pt x="22" y="11"/>
                    <a:pt x="23" y="17"/>
                    <a:pt x="23" y="21"/>
                  </a:cubicBezTo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38" name="Freeform 6624"/>
            <p:cNvSpPr>
              <a:spLocks/>
            </p:cNvSpPr>
            <p:nvPr/>
          </p:nvSpPr>
          <p:spPr bwMode="auto">
            <a:xfrm>
              <a:off x="2900" y="1303"/>
              <a:ext cx="20" cy="20"/>
            </a:xfrm>
            <a:custGeom>
              <a:avLst/>
              <a:gdLst>
                <a:gd name="T0" fmla="*/ 18 w 22"/>
                <a:gd name="T1" fmla="*/ 11 h 22"/>
                <a:gd name="T2" fmla="*/ 16 w 22"/>
                <a:gd name="T3" fmla="*/ 15 h 22"/>
                <a:gd name="T4" fmla="*/ 5 w 22"/>
                <a:gd name="T5" fmla="*/ 14 h 22"/>
                <a:gd name="T6" fmla="*/ 3 w 22"/>
                <a:gd name="T7" fmla="*/ 1 h 22"/>
                <a:gd name="T8" fmla="*/ 5 w 22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2">
                  <a:moveTo>
                    <a:pt x="22" y="13"/>
                  </a:moveTo>
                  <a:cubicBezTo>
                    <a:pt x="22" y="15"/>
                    <a:pt x="21" y="17"/>
                    <a:pt x="20" y="18"/>
                  </a:cubicBezTo>
                  <a:cubicBezTo>
                    <a:pt x="16" y="22"/>
                    <a:pt x="9" y="21"/>
                    <a:pt x="5" y="16"/>
                  </a:cubicBezTo>
                  <a:cubicBezTo>
                    <a:pt x="0" y="12"/>
                    <a:pt x="0" y="5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</a:path>
              </a:pathLst>
            </a:custGeom>
            <a:solidFill>
              <a:srgbClr val="965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39" name="Freeform 6625"/>
            <p:cNvSpPr>
              <a:spLocks/>
            </p:cNvSpPr>
            <p:nvPr/>
          </p:nvSpPr>
          <p:spPr bwMode="auto">
            <a:xfrm>
              <a:off x="2906" y="1301"/>
              <a:ext cx="15" cy="14"/>
            </a:xfrm>
            <a:custGeom>
              <a:avLst/>
              <a:gdLst>
                <a:gd name="T0" fmla="*/ 0 w 17"/>
                <a:gd name="T1" fmla="*/ 2 h 15"/>
                <a:gd name="T2" fmla="*/ 10 w 17"/>
                <a:gd name="T3" fmla="*/ 5 h 15"/>
                <a:gd name="T4" fmla="*/ 12 w 17"/>
                <a:gd name="T5" fmla="*/ 13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5">
                  <a:moveTo>
                    <a:pt x="0" y="2"/>
                  </a:moveTo>
                  <a:cubicBezTo>
                    <a:pt x="4" y="0"/>
                    <a:pt x="9" y="1"/>
                    <a:pt x="13" y="5"/>
                  </a:cubicBezTo>
                  <a:cubicBezTo>
                    <a:pt x="16" y="8"/>
                    <a:pt x="17" y="12"/>
                    <a:pt x="16" y="15"/>
                  </a:cubicBezTo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40" name="Freeform 6626"/>
            <p:cNvSpPr>
              <a:spLocks/>
            </p:cNvSpPr>
            <p:nvPr/>
          </p:nvSpPr>
          <p:spPr bwMode="auto">
            <a:xfrm>
              <a:off x="2893" y="1300"/>
              <a:ext cx="8" cy="17"/>
            </a:xfrm>
            <a:custGeom>
              <a:avLst/>
              <a:gdLst>
                <a:gd name="T0" fmla="*/ 7 w 9"/>
                <a:gd name="T1" fmla="*/ 16 h 18"/>
                <a:gd name="T2" fmla="*/ 6 w 9"/>
                <a:gd name="T3" fmla="*/ 0 h 18"/>
                <a:gd name="T4" fmla="*/ 7 w 9"/>
                <a:gd name="T5" fmla="*/ 16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8">
                  <a:moveTo>
                    <a:pt x="9" y="18"/>
                  </a:moveTo>
                  <a:cubicBezTo>
                    <a:pt x="9" y="18"/>
                    <a:pt x="0" y="8"/>
                    <a:pt x="8" y="0"/>
                  </a:cubicBezTo>
                  <a:cubicBezTo>
                    <a:pt x="8" y="0"/>
                    <a:pt x="3" y="8"/>
                    <a:pt x="9" y="18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41" name="Freeform 6627"/>
            <p:cNvSpPr>
              <a:spLocks/>
            </p:cNvSpPr>
            <p:nvPr/>
          </p:nvSpPr>
          <p:spPr bwMode="auto">
            <a:xfrm>
              <a:off x="2914" y="1315"/>
              <a:ext cx="6" cy="6"/>
            </a:xfrm>
            <a:custGeom>
              <a:avLst/>
              <a:gdLst>
                <a:gd name="T0" fmla="*/ 0 w 7"/>
                <a:gd name="T1" fmla="*/ 5 h 7"/>
                <a:gd name="T2" fmla="*/ 5 w 7"/>
                <a:gd name="T3" fmla="*/ 0 h 7"/>
                <a:gd name="T4" fmla="*/ 0 w 7"/>
                <a:gd name="T5" fmla="*/ 5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cubicBezTo>
                    <a:pt x="0" y="7"/>
                    <a:pt x="6" y="6"/>
                    <a:pt x="7" y="0"/>
                  </a:cubicBezTo>
                  <a:cubicBezTo>
                    <a:pt x="7" y="0"/>
                    <a:pt x="6" y="5"/>
                    <a:pt x="0" y="7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42" name="Freeform 6628"/>
            <p:cNvSpPr>
              <a:spLocks/>
            </p:cNvSpPr>
            <p:nvPr/>
          </p:nvSpPr>
          <p:spPr bwMode="auto">
            <a:xfrm>
              <a:off x="2855" y="1255"/>
              <a:ext cx="26" cy="28"/>
            </a:xfrm>
            <a:custGeom>
              <a:avLst/>
              <a:gdLst>
                <a:gd name="T0" fmla="*/ 24 w 28"/>
                <a:gd name="T1" fmla="*/ 20 h 30"/>
                <a:gd name="T2" fmla="*/ 22 w 28"/>
                <a:gd name="T3" fmla="*/ 21 h 30"/>
                <a:gd name="T4" fmla="*/ 6 w 28"/>
                <a:gd name="T5" fmla="*/ 20 h 30"/>
                <a:gd name="T6" fmla="*/ 4 w 28"/>
                <a:gd name="T7" fmla="*/ 3 h 30"/>
                <a:gd name="T8" fmla="*/ 13 w 28"/>
                <a:gd name="T9" fmla="*/ 1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30">
                  <a:moveTo>
                    <a:pt x="28" y="22"/>
                  </a:moveTo>
                  <a:cubicBezTo>
                    <a:pt x="28" y="23"/>
                    <a:pt x="27" y="24"/>
                    <a:pt x="26" y="25"/>
                  </a:cubicBezTo>
                  <a:cubicBezTo>
                    <a:pt x="21" y="30"/>
                    <a:pt x="12" y="29"/>
                    <a:pt x="6" y="22"/>
                  </a:cubicBezTo>
                  <a:cubicBezTo>
                    <a:pt x="0" y="16"/>
                    <a:pt x="0" y="7"/>
                    <a:pt x="4" y="3"/>
                  </a:cubicBezTo>
                  <a:cubicBezTo>
                    <a:pt x="7" y="0"/>
                    <a:pt x="11" y="0"/>
                    <a:pt x="15" y="1"/>
                  </a:cubicBezTo>
                </a:path>
              </a:pathLst>
            </a:custGeom>
            <a:solidFill>
              <a:srgbClr val="B07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43" name="Freeform 6629"/>
            <p:cNvSpPr>
              <a:spLocks/>
            </p:cNvSpPr>
            <p:nvPr/>
          </p:nvSpPr>
          <p:spPr bwMode="auto">
            <a:xfrm>
              <a:off x="2869" y="1256"/>
              <a:ext cx="13" cy="20"/>
            </a:xfrm>
            <a:custGeom>
              <a:avLst/>
              <a:gdLst>
                <a:gd name="T0" fmla="*/ 0 w 15"/>
                <a:gd name="T1" fmla="*/ 0 h 21"/>
                <a:gd name="T2" fmla="*/ 7 w 15"/>
                <a:gd name="T3" fmla="*/ 5 h 21"/>
                <a:gd name="T4" fmla="*/ 10 w 15"/>
                <a:gd name="T5" fmla="*/ 19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21">
                  <a:moveTo>
                    <a:pt x="0" y="0"/>
                  </a:moveTo>
                  <a:cubicBezTo>
                    <a:pt x="3" y="0"/>
                    <a:pt x="6" y="2"/>
                    <a:pt x="9" y="5"/>
                  </a:cubicBezTo>
                  <a:cubicBezTo>
                    <a:pt x="13" y="10"/>
                    <a:pt x="15" y="16"/>
                    <a:pt x="13" y="21"/>
                  </a:cubicBezTo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44" name="Freeform 6630"/>
            <p:cNvSpPr>
              <a:spLocks/>
            </p:cNvSpPr>
            <p:nvPr/>
          </p:nvSpPr>
          <p:spPr bwMode="auto">
            <a:xfrm>
              <a:off x="2859" y="1259"/>
              <a:ext cx="21" cy="22"/>
            </a:xfrm>
            <a:custGeom>
              <a:avLst/>
              <a:gdLst>
                <a:gd name="T0" fmla="*/ 20 w 22"/>
                <a:gd name="T1" fmla="*/ 14 h 24"/>
                <a:gd name="T2" fmla="*/ 18 w 22"/>
                <a:gd name="T3" fmla="*/ 17 h 24"/>
                <a:gd name="T4" fmla="*/ 5 w 22"/>
                <a:gd name="T5" fmla="*/ 16 h 24"/>
                <a:gd name="T6" fmla="*/ 3 w 22"/>
                <a:gd name="T7" fmla="*/ 3 h 24"/>
                <a:gd name="T8" fmla="*/ 11 w 22"/>
                <a:gd name="T9" fmla="*/ 1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4">
                  <a:moveTo>
                    <a:pt x="22" y="16"/>
                  </a:moveTo>
                  <a:cubicBezTo>
                    <a:pt x="22" y="18"/>
                    <a:pt x="21" y="19"/>
                    <a:pt x="20" y="20"/>
                  </a:cubicBezTo>
                  <a:cubicBezTo>
                    <a:pt x="16" y="24"/>
                    <a:pt x="9" y="23"/>
                    <a:pt x="5" y="18"/>
                  </a:cubicBezTo>
                  <a:cubicBezTo>
                    <a:pt x="0" y="13"/>
                    <a:pt x="0" y="6"/>
                    <a:pt x="3" y="3"/>
                  </a:cubicBezTo>
                  <a:cubicBezTo>
                    <a:pt x="6" y="0"/>
                    <a:pt x="9" y="0"/>
                    <a:pt x="13" y="1"/>
                  </a:cubicBezTo>
                </a:path>
              </a:pathLst>
            </a:custGeom>
            <a:solidFill>
              <a:srgbClr val="965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45" name="Freeform 6631"/>
            <p:cNvSpPr>
              <a:spLocks/>
            </p:cNvSpPr>
            <p:nvPr/>
          </p:nvSpPr>
          <p:spPr bwMode="auto">
            <a:xfrm>
              <a:off x="2871" y="1260"/>
              <a:ext cx="10" cy="14"/>
            </a:xfrm>
            <a:custGeom>
              <a:avLst/>
              <a:gdLst>
                <a:gd name="T0" fmla="*/ 0 w 10"/>
                <a:gd name="T1" fmla="*/ 0 h 15"/>
                <a:gd name="T2" fmla="*/ 6 w 10"/>
                <a:gd name="T3" fmla="*/ 4 h 15"/>
                <a:gd name="T4" fmla="*/ 9 w 10"/>
                <a:gd name="T5" fmla="*/ 13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15">
                  <a:moveTo>
                    <a:pt x="0" y="0"/>
                  </a:moveTo>
                  <a:cubicBezTo>
                    <a:pt x="2" y="1"/>
                    <a:pt x="4" y="2"/>
                    <a:pt x="6" y="4"/>
                  </a:cubicBezTo>
                  <a:cubicBezTo>
                    <a:pt x="9" y="7"/>
                    <a:pt x="10" y="12"/>
                    <a:pt x="9" y="15"/>
                  </a:cubicBezTo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46" name="Freeform 6632"/>
            <p:cNvSpPr>
              <a:spLocks/>
            </p:cNvSpPr>
            <p:nvPr/>
          </p:nvSpPr>
          <p:spPr bwMode="auto">
            <a:xfrm>
              <a:off x="2852" y="1258"/>
              <a:ext cx="8" cy="17"/>
            </a:xfrm>
            <a:custGeom>
              <a:avLst/>
              <a:gdLst>
                <a:gd name="T0" fmla="*/ 7 w 9"/>
                <a:gd name="T1" fmla="*/ 16 h 18"/>
                <a:gd name="T2" fmla="*/ 6 w 9"/>
                <a:gd name="T3" fmla="*/ 0 h 18"/>
                <a:gd name="T4" fmla="*/ 7 w 9"/>
                <a:gd name="T5" fmla="*/ 16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8">
                  <a:moveTo>
                    <a:pt x="9" y="18"/>
                  </a:moveTo>
                  <a:cubicBezTo>
                    <a:pt x="9" y="18"/>
                    <a:pt x="0" y="8"/>
                    <a:pt x="8" y="0"/>
                  </a:cubicBezTo>
                  <a:cubicBezTo>
                    <a:pt x="8" y="0"/>
                    <a:pt x="3" y="8"/>
                    <a:pt x="9" y="18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47" name="Freeform 6633"/>
            <p:cNvSpPr>
              <a:spLocks/>
            </p:cNvSpPr>
            <p:nvPr/>
          </p:nvSpPr>
          <p:spPr bwMode="auto">
            <a:xfrm>
              <a:off x="2873" y="1273"/>
              <a:ext cx="7" cy="7"/>
            </a:xfrm>
            <a:custGeom>
              <a:avLst/>
              <a:gdLst>
                <a:gd name="T0" fmla="*/ 0 w 7"/>
                <a:gd name="T1" fmla="*/ 7 h 7"/>
                <a:gd name="T2" fmla="*/ 7 w 7"/>
                <a:gd name="T3" fmla="*/ 0 h 7"/>
                <a:gd name="T4" fmla="*/ 0 w 7"/>
                <a:gd name="T5" fmla="*/ 7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cubicBezTo>
                    <a:pt x="0" y="7"/>
                    <a:pt x="6" y="6"/>
                    <a:pt x="7" y="0"/>
                  </a:cubicBezTo>
                  <a:cubicBezTo>
                    <a:pt x="7" y="0"/>
                    <a:pt x="6" y="5"/>
                    <a:pt x="0" y="7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48" name="Freeform 6634"/>
            <p:cNvSpPr>
              <a:spLocks/>
            </p:cNvSpPr>
            <p:nvPr/>
          </p:nvSpPr>
          <p:spPr bwMode="auto">
            <a:xfrm>
              <a:off x="2835" y="1171"/>
              <a:ext cx="17" cy="30"/>
            </a:xfrm>
            <a:custGeom>
              <a:avLst/>
              <a:gdLst>
                <a:gd name="T0" fmla="*/ 16 w 18"/>
                <a:gd name="T1" fmla="*/ 26 h 32"/>
                <a:gd name="T2" fmla="*/ 12 w 18"/>
                <a:gd name="T3" fmla="*/ 28 h 32"/>
                <a:gd name="T4" fmla="*/ 1 w 18"/>
                <a:gd name="T5" fmla="*/ 15 h 32"/>
                <a:gd name="T6" fmla="*/ 10 w 18"/>
                <a:gd name="T7" fmla="*/ 1 h 32"/>
                <a:gd name="T8" fmla="*/ 16 w 18"/>
                <a:gd name="T9" fmla="*/ 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32">
                  <a:moveTo>
                    <a:pt x="18" y="30"/>
                  </a:moveTo>
                  <a:cubicBezTo>
                    <a:pt x="17" y="31"/>
                    <a:pt x="16" y="31"/>
                    <a:pt x="14" y="32"/>
                  </a:cubicBezTo>
                  <a:cubicBezTo>
                    <a:pt x="8" y="32"/>
                    <a:pt x="2" y="26"/>
                    <a:pt x="1" y="17"/>
                  </a:cubicBezTo>
                  <a:cubicBezTo>
                    <a:pt x="0" y="8"/>
                    <a:pt x="5" y="1"/>
                    <a:pt x="12" y="1"/>
                  </a:cubicBezTo>
                  <a:cubicBezTo>
                    <a:pt x="14" y="0"/>
                    <a:pt x="16" y="1"/>
                    <a:pt x="18" y="2"/>
                  </a:cubicBezTo>
                </a:path>
              </a:pathLst>
            </a:custGeom>
            <a:solidFill>
              <a:srgbClr val="A86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49" name="Freeform 6635"/>
            <p:cNvSpPr>
              <a:spLocks/>
            </p:cNvSpPr>
            <p:nvPr/>
          </p:nvSpPr>
          <p:spPr bwMode="auto">
            <a:xfrm>
              <a:off x="2852" y="1173"/>
              <a:ext cx="7" cy="26"/>
            </a:xfrm>
            <a:custGeom>
              <a:avLst/>
              <a:gdLst>
                <a:gd name="T0" fmla="*/ 0 w 8"/>
                <a:gd name="T1" fmla="*/ 0 h 28"/>
                <a:gd name="T2" fmla="*/ 5 w 8"/>
                <a:gd name="T3" fmla="*/ 11 h 28"/>
                <a:gd name="T4" fmla="*/ 0 w 8"/>
                <a:gd name="T5" fmla="*/ 24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28">
                  <a:moveTo>
                    <a:pt x="0" y="0"/>
                  </a:moveTo>
                  <a:cubicBezTo>
                    <a:pt x="4" y="2"/>
                    <a:pt x="7" y="7"/>
                    <a:pt x="7" y="13"/>
                  </a:cubicBezTo>
                  <a:cubicBezTo>
                    <a:pt x="8" y="20"/>
                    <a:pt x="5" y="26"/>
                    <a:pt x="0" y="28"/>
                  </a:cubicBezTo>
                </a:path>
              </a:pathLst>
            </a:custGeom>
            <a:solidFill>
              <a:srgbClr val="A261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50" name="Freeform 6636"/>
            <p:cNvSpPr>
              <a:spLocks/>
            </p:cNvSpPr>
            <p:nvPr/>
          </p:nvSpPr>
          <p:spPr bwMode="auto">
            <a:xfrm>
              <a:off x="2839" y="1177"/>
              <a:ext cx="13" cy="22"/>
            </a:xfrm>
            <a:custGeom>
              <a:avLst/>
              <a:gdLst>
                <a:gd name="T0" fmla="*/ 12 w 14"/>
                <a:gd name="T1" fmla="*/ 19 h 24"/>
                <a:gd name="T2" fmla="*/ 9 w 14"/>
                <a:gd name="T3" fmla="*/ 20 h 24"/>
                <a:gd name="T4" fmla="*/ 0 w 14"/>
                <a:gd name="T5" fmla="*/ 11 h 24"/>
                <a:gd name="T6" fmla="*/ 7 w 14"/>
                <a:gd name="T7" fmla="*/ 0 h 24"/>
                <a:gd name="T8" fmla="*/ 12 w 14"/>
                <a:gd name="T9" fmla="*/ 1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24">
                  <a:moveTo>
                    <a:pt x="14" y="23"/>
                  </a:moveTo>
                  <a:cubicBezTo>
                    <a:pt x="13" y="23"/>
                    <a:pt x="12" y="24"/>
                    <a:pt x="11" y="24"/>
                  </a:cubicBezTo>
                  <a:cubicBezTo>
                    <a:pt x="5" y="24"/>
                    <a:pt x="1" y="19"/>
                    <a:pt x="0" y="13"/>
                  </a:cubicBezTo>
                  <a:cubicBezTo>
                    <a:pt x="0" y="6"/>
                    <a:pt x="3" y="0"/>
                    <a:pt x="9" y="0"/>
                  </a:cubicBezTo>
                  <a:cubicBezTo>
                    <a:pt x="11" y="0"/>
                    <a:pt x="12" y="0"/>
                    <a:pt x="14" y="1"/>
                  </a:cubicBezTo>
                </a:path>
              </a:pathLst>
            </a:custGeom>
            <a:solidFill>
              <a:srgbClr val="965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51" name="Freeform 6637"/>
            <p:cNvSpPr>
              <a:spLocks/>
            </p:cNvSpPr>
            <p:nvPr/>
          </p:nvSpPr>
          <p:spPr bwMode="auto">
            <a:xfrm>
              <a:off x="2852" y="1178"/>
              <a:ext cx="5" cy="20"/>
            </a:xfrm>
            <a:custGeom>
              <a:avLst/>
              <a:gdLst>
                <a:gd name="T0" fmla="*/ 0 w 6"/>
                <a:gd name="T1" fmla="*/ 0 h 22"/>
                <a:gd name="T2" fmla="*/ 3 w 6"/>
                <a:gd name="T3" fmla="*/ 8 h 22"/>
                <a:gd name="T4" fmla="*/ 0 w 6"/>
                <a:gd name="T5" fmla="*/ 18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22">
                  <a:moveTo>
                    <a:pt x="0" y="0"/>
                  </a:moveTo>
                  <a:cubicBezTo>
                    <a:pt x="3" y="2"/>
                    <a:pt x="5" y="6"/>
                    <a:pt x="5" y="10"/>
                  </a:cubicBezTo>
                  <a:cubicBezTo>
                    <a:pt x="6" y="15"/>
                    <a:pt x="4" y="20"/>
                    <a:pt x="0" y="22"/>
                  </a:cubicBezTo>
                </a:path>
              </a:pathLst>
            </a:custGeom>
            <a:solidFill>
              <a:srgbClr val="8B4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52" name="Freeform 6638"/>
            <p:cNvSpPr>
              <a:spLocks/>
            </p:cNvSpPr>
            <p:nvPr/>
          </p:nvSpPr>
          <p:spPr bwMode="auto">
            <a:xfrm>
              <a:off x="2836" y="1172"/>
              <a:ext cx="11" cy="14"/>
            </a:xfrm>
            <a:custGeom>
              <a:avLst/>
              <a:gdLst>
                <a:gd name="T0" fmla="*/ 1 w 12"/>
                <a:gd name="T1" fmla="*/ 13 h 15"/>
                <a:gd name="T2" fmla="*/ 10 w 12"/>
                <a:gd name="T3" fmla="*/ 0 h 15"/>
                <a:gd name="T4" fmla="*/ 1 w 12"/>
                <a:gd name="T5" fmla="*/ 13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5">
                  <a:moveTo>
                    <a:pt x="1" y="15"/>
                  </a:moveTo>
                  <a:cubicBezTo>
                    <a:pt x="1" y="15"/>
                    <a:pt x="0" y="1"/>
                    <a:pt x="12" y="0"/>
                  </a:cubicBezTo>
                  <a:cubicBezTo>
                    <a:pt x="12" y="0"/>
                    <a:pt x="2" y="3"/>
                    <a:pt x="1" y="15"/>
                  </a:cubicBezTo>
                  <a:close/>
                </a:path>
              </a:pathLst>
            </a:custGeom>
            <a:solidFill>
              <a:srgbClr val="CA9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53" name="Freeform 6639"/>
            <p:cNvSpPr>
              <a:spLocks/>
            </p:cNvSpPr>
            <p:nvPr/>
          </p:nvSpPr>
          <p:spPr bwMode="auto">
            <a:xfrm>
              <a:off x="2844" y="1196"/>
              <a:ext cx="10" cy="5"/>
            </a:xfrm>
            <a:custGeom>
              <a:avLst/>
              <a:gdLst>
                <a:gd name="T0" fmla="*/ 0 w 10"/>
                <a:gd name="T1" fmla="*/ 1 h 5"/>
                <a:gd name="T2" fmla="*/ 10 w 10"/>
                <a:gd name="T3" fmla="*/ 0 h 5"/>
                <a:gd name="T4" fmla="*/ 0 w 10"/>
                <a:gd name="T5" fmla="*/ 1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5">
                  <a:moveTo>
                    <a:pt x="0" y="1"/>
                  </a:moveTo>
                  <a:cubicBezTo>
                    <a:pt x="0" y="1"/>
                    <a:pt x="5" y="5"/>
                    <a:pt x="10" y="0"/>
                  </a:cubicBezTo>
                  <a:cubicBezTo>
                    <a:pt x="10" y="0"/>
                    <a:pt x="5" y="3"/>
                    <a:pt x="0" y="1"/>
                  </a:cubicBezTo>
                  <a:close/>
                </a:path>
              </a:pathLst>
            </a:custGeom>
            <a:solidFill>
              <a:srgbClr val="722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54" name="Freeform 6640"/>
            <p:cNvSpPr>
              <a:spLocks/>
            </p:cNvSpPr>
            <p:nvPr/>
          </p:nvSpPr>
          <p:spPr bwMode="auto">
            <a:xfrm>
              <a:off x="2966" y="876"/>
              <a:ext cx="150" cy="157"/>
            </a:xfrm>
            <a:custGeom>
              <a:avLst/>
              <a:gdLst>
                <a:gd name="T0" fmla="*/ 134 w 162"/>
                <a:gd name="T1" fmla="*/ 145 h 170"/>
                <a:gd name="T2" fmla="*/ 64 w 162"/>
                <a:gd name="T3" fmla="*/ 113 h 170"/>
                <a:gd name="T4" fmla="*/ 29 w 162"/>
                <a:gd name="T5" fmla="*/ 88 h 170"/>
                <a:gd name="T6" fmla="*/ 16 w 162"/>
                <a:gd name="T7" fmla="*/ 48 h 170"/>
                <a:gd name="T8" fmla="*/ 9 w 162"/>
                <a:gd name="T9" fmla="*/ 24 h 170"/>
                <a:gd name="T10" fmla="*/ 62 w 162"/>
                <a:gd name="T11" fmla="*/ 66 h 170"/>
                <a:gd name="T12" fmla="*/ 28 w 162"/>
                <a:gd name="T13" fmla="*/ 54 h 170"/>
                <a:gd name="T14" fmla="*/ 134 w 162"/>
                <a:gd name="T15" fmla="*/ 145 h 1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2" h="170">
                  <a:moveTo>
                    <a:pt x="157" y="170"/>
                  </a:moveTo>
                  <a:cubicBezTo>
                    <a:pt x="157" y="170"/>
                    <a:pt x="108" y="164"/>
                    <a:pt x="75" y="132"/>
                  </a:cubicBezTo>
                  <a:cubicBezTo>
                    <a:pt x="64" y="122"/>
                    <a:pt x="42" y="96"/>
                    <a:pt x="34" y="103"/>
                  </a:cubicBezTo>
                  <a:cubicBezTo>
                    <a:pt x="9" y="128"/>
                    <a:pt x="0" y="87"/>
                    <a:pt x="18" y="56"/>
                  </a:cubicBezTo>
                  <a:cubicBezTo>
                    <a:pt x="37" y="22"/>
                    <a:pt x="1" y="56"/>
                    <a:pt x="11" y="28"/>
                  </a:cubicBezTo>
                  <a:cubicBezTo>
                    <a:pt x="21" y="0"/>
                    <a:pt x="82" y="66"/>
                    <a:pt x="72" y="78"/>
                  </a:cubicBezTo>
                  <a:cubicBezTo>
                    <a:pt x="61" y="90"/>
                    <a:pt x="42" y="46"/>
                    <a:pt x="32" y="64"/>
                  </a:cubicBezTo>
                  <a:cubicBezTo>
                    <a:pt x="22" y="81"/>
                    <a:pt x="162" y="124"/>
                    <a:pt x="157" y="170"/>
                  </a:cubicBezTo>
                  <a:close/>
                </a:path>
              </a:pathLst>
            </a:custGeom>
            <a:noFill/>
            <a:ln w="4763" cap="flat">
              <a:solidFill>
                <a:srgbClr val="DEBD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55" name="Freeform 6641"/>
            <p:cNvSpPr>
              <a:spLocks/>
            </p:cNvSpPr>
            <p:nvPr/>
          </p:nvSpPr>
          <p:spPr bwMode="auto">
            <a:xfrm>
              <a:off x="2972" y="743"/>
              <a:ext cx="114" cy="207"/>
            </a:xfrm>
            <a:custGeom>
              <a:avLst/>
              <a:gdLst>
                <a:gd name="T0" fmla="*/ 0 w 123"/>
                <a:gd name="T1" fmla="*/ 109 h 223"/>
                <a:gd name="T2" fmla="*/ 100 w 123"/>
                <a:gd name="T3" fmla="*/ 179 h 223"/>
                <a:gd name="T4" fmla="*/ 23 w 123"/>
                <a:gd name="T5" fmla="*/ 100 h 223"/>
                <a:gd name="T6" fmla="*/ 37 w 123"/>
                <a:gd name="T7" fmla="*/ 90 h 223"/>
                <a:gd name="T8" fmla="*/ 9 w 123"/>
                <a:gd name="T9" fmla="*/ 50 h 223"/>
                <a:gd name="T10" fmla="*/ 70 w 123"/>
                <a:gd name="T11" fmla="*/ 59 h 223"/>
                <a:gd name="T12" fmla="*/ 0 w 123"/>
                <a:gd name="T13" fmla="*/ 3 h 2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3" h="223">
                  <a:moveTo>
                    <a:pt x="0" y="126"/>
                  </a:moveTo>
                  <a:cubicBezTo>
                    <a:pt x="0" y="126"/>
                    <a:pt x="110" y="223"/>
                    <a:pt x="117" y="208"/>
                  </a:cubicBezTo>
                  <a:cubicBezTo>
                    <a:pt x="123" y="193"/>
                    <a:pt x="23" y="138"/>
                    <a:pt x="27" y="116"/>
                  </a:cubicBezTo>
                  <a:cubicBezTo>
                    <a:pt x="31" y="93"/>
                    <a:pt x="41" y="114"/>
                    <a:pt x="43" y="104"/>
                  </a:cubicBezTo>
                  <a:cubicBezTo>
                    <a:pt x="44" y="93"/>
                    <a:pt x="1" y="83"/>
                    <a:pt x="11" y="58"/>
                  </a:cubicBezTo>
                  <a:cubicBezTo>
                    <a:pt x="21" y="34"/>
                    <a:pt x="82" y="69"/>
                    <a:pt x="82" y="69"/>
                  </a:cubicBezTo>
                  <a:cubicBezTo>
                    <a:pt x="82" y="69"/>
                    <a:pt x="24" y="0"/>
                    <a:pt x="0" y="3"/>
                  </a:cubicBezTo>
                </a:path>
              </a:pathLst>
            </a:custGeom>
            <a:noFill/>
            <a:ln w="4763" cap="flat">
              <a:solidFill>
                <a:srgbClr val="DEBD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56" name="Freeform 6642"/>
            <p:cNvSpPr>
              <a:spLocks/>
            </p:cNvSpPr>
            <p:nvPr/>
          </p:nvSpPr>
          <p:spPr bwMode="auto">
            <a:xfrm>
              <a:off x="2965" y="1537"/>
              <a:ext cx="51" cy="131"/>
            </a:xfrm>
            <a:custGeom>
              <a:avLst/>
              <a:gdLst>
                <a:gd name="T0" fmla="*/ 6 w 55"/>
                <a:gd name="T1" fmla="*/ 121 h 142"/>
                <a:gd name="T2" fmla="*/ 23 w 55"/>
                <a:gd name="T3" fmla="*/ 94 h 142"/>
                <a:gd name="T4" fmla="*/ 25 w 55"/>
                <a:gd name="T5" fmla="*/ 76 h 142"/>
                <a:gd name="T6" fmla="*/ 23 w 55"/>
                <a:gd name="T7" fmla="*/ 44 h 142"/>
                <a:gd name="T8" fmla="*/ 6 w 55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142">
                  <a:moveTo>
                    <a:pt x="8" y="142"/>
                  </a:moveTo>
                  <a:cubicBezTo>
                    <a:pt x="8" y="142"/>
                    <a:pt x="55" y="126"/>
                    <a:pt x="27" y="111"/>
                  </a:cubicBezTo>
                  <a:cubicBezTo>
                    <a:pt x="0" y="96"/>
                    <a:pt x="47" y="104"/>
                    <a:pt x="29" y="89"/>
                  </a:cubicBezTo>
                  <a:cubicBezTo>
                    <a:pt x="11" y="73"/>
                    <a:pt x="53" y="65"/>
                    <a:pt x="27" y="52"/>
                  </a:cubicBezTo>
                  <a:cubicBezTo>
                    <a:pt x="1" y="39"/>
                    <a:pt x="36" y="16"/>
                    <a:pt x="7" y="0"/>
                  </a:cubicBezTo>
                </a:path>
              </a:pathLst>
            </a:custGeom>
            <a:solidFill>
              <a:srgbClr val="6347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57" name="Freeform 6643"/>
            <p:cNvSpPr>
              <a:spLocks/>
            </p:cNvSpPr>
            <p:nvPr/>
          </p:nvSpPr>
          <p:spPr bwMode="auto">
            <a:xfrm>
              <a:off x="2932" y="1518"/>
              <a:ext cx="50" cy="150"/>
            </a:xfrm>
            <a:custGeom>
              <a:avLst/>
              <a:gdLst>
                <a:gd name="T0" fmla="*/ 36 w 54"/>
                <a:gd name="T1" fmla="*/ 17 h 163"/>
                <a:gd name="T2" fmla="*/ 18 w 54"/>
                <a:gd name="T3" fmla="*/ 10 h 163"/>
                <a:gd name="T4" fmla="*/ 1 w 54"/>
                <a:gd name="T5" fmla="*/ 19 h 163"/>
                <a:gd name="T6" fmla="*/ 13 w 54"/>
                <a:gd name="T7" fmla="*/ 32 h 163"/>
                <a:gd name="T8" fmla="*/ 25 w 54"/>
                <a:gd name="T9" fmla="*/ 65 h 163"/>
                <a:gd name="T10" fmla="*/ 30 w 54"/>
                <a:gd name="T11" fmla="*/ 91 h 163"/>
                <a:gd name="T12" fmla="*/ 33 w 54"/>
                <a:gd name="T13" fmla="*/ 133 h 163"/>
                <a:gd name="T14" fmla="*/ 37 w 54"/>
                <a:gd name="T15" fmla="*/ 138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163">
                  <a:moveTo>
                    <a:pt x="42" y="21"/>
                  </a:moveTo>
                  <a:cubicBezTo>
                    <a:pt x="42" y="21"/>
                    <a:pt x="17" y="24"/>
                    <a:pt x="21" y="12"/>
                  </a:cubicBezTo>
                  <a:cubicBezTo>
                    <a:pt x="25" y="0"/>
                    <a:pt x="2" y="9"/>
                    <a:pt x="1" y="23"/>
                  </a:cubicBezTo>
                  <a:cubicBezTo>
                    <a:pt x="0" y="37"/>
                    <a:pt x="27" y="20"/>
                    <a:pt x="15" y="38"/>
                  </a:cubicBezTo>
                  <a:cubicBezTo>
                    <a:pt x="3" y="56"/>
                    <a:pt x="54" y="51"/>
                    <a:pt x="29" y="77"/>
                  </a:cubicBezTo>
                  <a:cubicBezTo>
                    <a:pt x="4" y="102"/>
                    <a:pt x="48" y="85"/>
                    <a:pt x="35" y="108"/>
                  </a:cubicBezTo>
                  <a:cubicBezTo>
                    <a:pt x="22" y="131"/>
                    <a:pt x="53" y="121"/>
                    <a:pt x="39" y="157"/>
                  </a:cubicBezTo>
                  <a:cubicBezTo>
                    <a:pt x="37" y="162"/>
                    <a:pt x="43" y="163"/>
                    <a:pt x="43" y="163"/>
                  </a:cubicBezTo>
                </a:path>
              </a:pathLst>
            </a:custGeom>
            <a:solidFill>
              <a:srgbClr val="543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58" name="Freeform 6644"/>
            <p:cNvSpPr>
              <a:spLocks/>
            </p:cNvSpPr>
            <p:nvPr/>
          </p:nvSpPr>
          <p:spPr bwMode="auto">
            <a:xfrm>
              <a:off x="2730" y="1456"/>
              <a:ext cx="117" cy="112"/>
            </a:xfrm>
            <a:custGeom>
              <a:avLst/>
              <a:gdLst>
                <a:gd name="T0" fmla="*/ 11 w 126"/>
                <a:gd name="T1" fmla="*/ 20 h 120"/>
                <a:gd name="T2" fmla="*/ 27 w 126"/>
                <a:gd name="T3" fmla="*/ 35 h 120"/>
                <a:gd name="T4" fmla="*/ 51 w 126"/>
                <a:gd name="T5" fmla="*/ 47 h 120"/>
                <a:gd name="T6" fmla="*/ 71 w 126"/>
                <a:gd name="T7" fmla="*/ 72 h 120"/>
                <a:gd name="T8" fmla="*/ 92 w 126"/>
                <a:gd name="T9" fmla="*/ 91 h 120"/>
                <a:gd name="T10" fmla="*/ 102 w 126"/>
                <a:gd name="T11" fmla="*/ 88 h 120"/>
                <a:gd name="T12" fmla="*/ 83 w 126"/>
                <a:gd name="T13" fmla="*/ 73 h 120"/>
                <a:gd name="T14" fmla="*/ 74 w 126"/>
                <a:gd name="T15" fmla="*/ 44 h 120"/>
                <a:gd name="T16" fmla="*/ 47 w 126"/>
                <a:gd name="T17" fmla="*/ 26 h 120"/>
                <a:gd name="T18" fmla="*/ 11 w 126"/>
                <a:gd name="T19" fmla="*/ 20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6" h="120">
                  <a:moveTo>
                    <a:pt x="13" y="23"/>
                  </a:moveTo>
                  <a:cubicBezTo>
                    <a:pt x="0" y="32"/>
                    <a:pt x="36" y="26"/>
                    <a:pt x="31" y="40"/>
                  </a:cubicBezTo>
                  <a:cubicBezTo>
                    <a:pt x="27" y="55"/>
                    <a:pt x="70" y="35"/>
                    <a:pt x="59" y="54"/>
                  </a:cubicBezTo>
                  <a:cubicBezTo>
                    <a:pt x="48" y="74"/>
                    <a:pt x="107" y="50"/>
                    <a:pt x="82" y="83"/>
                  </a:cubicBezTo>
                  <a:cubicBezTo>
                    <a:pt x="66" y="104"/>
                    <a:pt x="126" y="75"/>
                    <a:pt x="107" y="105"/>
                  </a:cubicBezTo>
                  <a:cubicBezTo>
                    <a:pt x="97" y="120"/>
                    <a:pt x="119" y="112"/>
                    <a:pt x="118" y="101"/>
                  </a:cubicBezTo>
                  <a:cubicBezTo>
                    <a:pt x="118" y="89"/>
                    <a:pt x="109" y="72"/>
                    <a:pt x="96" y="84"/>
                  </a:cubicBezTo>
                  <a:cubicBezTo>
                    <a:pt x="84" y="95"/>
                    <a:pt x="108" y="34"/>
                    <a:pt x="86" y="50"/>
                  </a:cubicBezTo>
                  <a:cubicBezTo>
                    <a:pt x="64" y="66"/>
                    <a:pt x="78" y="18"/>
                    <a:pt x="55" y="30"/>
                  </a:cubicBezTo>
                  <a:cubicBezTo>
                    <a:pt x="32" y="43"/>
                    <a:pt x="45" y="0"/>
                    <a:pt x="13" y="23"/>
                  </a:cubicBezTo>
                  <a:close/>
                </a:path>
              </a:pathLst>
            </a:custGeom>
            <a:solidFill>
              <a:srgbClr val="543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59" name="Freeform 6645"/>
            <p:cNvSpPr>
              <a:spLocks/>
            </p:cNvSpPr>
            <p:nvPr/>
          </p:nvSpPr>
          <p:spPr bwMode="auto">
            <a:xfrm>
              <a:off x="2597" y="727"/>
              <a:ext cx="375" cy="849"/>
            </a:xfrm>
            <a:custGeom>
              <a:avLst/>
              <a:gdLst>
                <a:gd name="T0" fmla="*/ 219 w 405"/>
                <a:gd name="T1" fmla="*/ 238 h 917"/>
                <a:gd name="T2" fmla="*/ 204 w 405"/>
                <a:gd name="T3" fmla="*/ 267 h 917"/>
                <a:gd name="T4" fmla="*/ 254 w 405"/>
                <a:gd name="T5" fmla="*/ 278 h 917"/>
                <a:gd name="T6" fmla="*/ 256 w 405"/>
                <a:gd name="T7" fmla="*/ 279 h 917"/>
                <a:gd name="T8" fmla="*/ 200 w 405"/>
                <a:gd name="T9" fmla="*/ 393 h 917"/>
                <a:gd name="T10" fmla="*/ 217 w 405"/>
                <a:gd name="T11" fmla="*/ 396 h 917"/>
                <a:gd name="T12" fmla="*/ 244 w 405"/>
                <a:gd name="T13" fmla="*/ 501 h 917"/>
                <a:gd name="T14" fmla="*/ 284 w 405"/>
                <a:gd name="T15" fmla="*/ 603 h 917"/>
                <a:gd name="T16" fmla="*/ 238 w 405"/>
                <a:gd name="T17" fmla="*/ 589 h 917"/>
                <a:gd name="T18" fmla="*/ 269 w 405"/>
                <a:gd name="T19" fmla="*/ 765 h 917"/>
                <a:gd name="T20" fmla="*/ 232 w 405"/>
                <a:gd name="T21" fmla="*/ 716 h 917"/>
                <a:gd name="T22" fmla="*/ 200 w 405"/>
                <a:gd name="T23" fmla="*/ 642 h 917"/>
                <a:gd name="T24" fmla="*/ 182 w 405"/>
                <a:gd name="T25" fmla="*/ 658 h 917"/>
                <a:gd name="T26" fmla="*/ 149 w 405"/>
                <a:gd name="T27" fmla="*/ 618 h 917"/>
                <a:gd name="T28" fmla="*/ 137 w 405"/>
                <a:gd name="T29" fmla="*/ 624 h 917"/>
                <a:gd name="T30" fmla="*/ 126 w 405"/>
                <a:gd name="T31" fmla="*/ 589 h 917"/>
                <a:gd name="T32" fmla="*/ 108 w 405"/>
                <a:gd name="T33" fmla="*/ 685 h 917"/>
                <a:gd name="T34" fmla="*/ 94 w 405"/>
                <a:gd name="T35" fmla="*/ 676 h 917"/>
                <a:gd name="T36" fmla="*/ 83 w 405"/>
                <a:gd name="T37" fmla="*/ 661 h 917"/>
                <a:gd name="T38" fmla="*/ 69 w 405"/>
                <a:gd name="T39" fmla="*/ 682 h 917"/>
                <a:gd name="T40" fmla="*/ 15 w 405"/>
                <a:gd name="T41" fmla="*/ 602 h 917"/>
                <a:gd name="T42" fmla="*/ 172 w 405"/>
                <a:gd name="T43" fmla="*/ 236 h 917"/>
                <a:gd name="T44" fmla="*/ 347 w 405"/>
                <a:gd name="T45" fmla="*/ 19 h 917"/>
                <a:gd name="T46" fmla="*/ 347 w 405"/>
                <a:gd name="T47" fmla="*/ 124 h 917"/>
                <a:gd name="T48" fmla="*/ 248 w 405"/>
                <a:gd name="T49" fmla="*/ 258 h 917"/>
                <a:gd name="T50" fmla="*/ 219 w 405"/>
                <a:gd name="T51" fmla="*/ 238 h 9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5" h="917">
                  <a:moveTo>
                    <a:pt x="256" y="278"/>
                  </a:moveTo>
                  <a:cubicBezTo>
                    <a:pt x="250" y="288"/>
                    <a:pt x="244" y="299"/>
                    <a:pt x="238" y="311"/>
                  </a:cubicBezTo>
                  <a:cubicBezTo>
                    <a:pt x="270" y="310"/>
                    <a:pt x="296" y="324"/>
                    <a:pt x="296" y="324"/>
                  </a:cubicBezTo>
                  <a:cubicBezTo>
                    <a:pt x="297" y="324"/>
                    <a:pt x="298" y="325"/>
                    <a:pt x="299" y="325"/>
                  </a:cubicBezTo>
                  <a:cubicBezTo>
                    <a:pt x="324" y="339"/>
                    <a:pt x="246" y="414"/>
                    <a:pt x="233" y="459"/>
                  </a:cubicBezTo>
                  <a:cubicBezTo>
                    <a:pt x="240" y="452"/>
                    <a:pt x="253" y="462"/>
                    <a:pt x="253" y="462"/>
                  </a:cubicBezTo>
                  <a:cubicBezTo>
                    <a:pt x="272" y="472"/>
                    <a:pt x="260" y="542"/>
                    <a:pt x="284" y="584"/>
                  </a:cubicBezTo>
                  <a:cubicBezTo>
                    <a:pt x="308" y="627"/>
                    <a:pt x="349" y="697"/>
                    <a:pt x="332" y="703"/>
                  </a:cubicBezTo>
                  <a:cubicBezTo>
                    <a:pt x="332" y="703"/>
                    <a:pt x="304" y="708"/>
                    <a:pt x="278" y="687"/>
                  </a:cubicBezTo>
                  <a:cubicBezTo>
                    <a:pt x="315" y="774"/>
                    <a:pt x="357" y="873"/>
                    <a:pt x="313" y="892"/>
                  </a:cubicBezTo>
                  <a:cubicBezTo>
                    <a:pt x="313" y="892"/>
                    <a:pt x="291" y="917"/>
                    <a:pt x="271" y="835"/>
                  </a:cubicBezTo>
                  <a:cubicBezTo>
                    <a:pt x="252" y="753"/>
                    <a:pt x="233" y="749"/>
                    <a:pt x="233" y="749"/>
                  </a:cubicBezTo>
                  <a:cubicBezTo>
                    <a:pt x="232" y="763"/>
                    <a:pt x="227" y="771"/>
                    <a:pt x="213" y="768"/>
                  </a:cubicBezTo>
                  <a:cubicBezTo>
                    <a:pt x="213" y="768"/>
                    <a:pt x="174" y="747"/>
                    <a:pt x="174" y="721"/>
                  </a:cubicBezTo>
                  <a:cubicBezTo>
                    <a:pt x="171" y="726"/>
                    <a:pt x="167" y="729"/>
                    <a:pt x="160" y="728"/>
                  </a:cubicBezTo>
                  <a:cubicBezTo>
                    <a:pt x="146" y="725"/>
                    <a:pt x="168" y="684"/>
                    <a:pt x="147" y="687"/>
                  </a:cubicBezTo>
                  <a:cubicBezTo>
                    <a:pt x="127" y="689"/>
                    <a:pt x="162" y="804"/>
                    <a:pt x="126" y="799"/>
                  </a:cubicBezTo>
                  <a:cubicBezTo>
                    <a:pt x="113" y="797"/>
                    <a:pt x="110" y="793"/>
                    <a:pt x="110" y="788"/>
                  </a:cubicBezTo>
                  <a:cubicBezTo>
                    <a:pt x="97" y="771"/>
                    <a:pt x="97" y="771"/>
                    <a:pt x="97" y="771"/>
                  </a:cubicBezTo>
                  <a:cubicBezTo>
                    <a:pt x="93" y="782"/>
                    <a:pt x="105" y="804"/>
                    <a:pt x="81" y="796"/>
                  </a:cubicBezTo>
                  <a:cubicBezTo>
                    <a:pt x="81" y="796"/>
                    <a:pt x="34" y="812"/>
                    <a:pt x="17" y="702"/>
                  </a:cubicBezTo>
                  <a:cubicBezTo>
                    <a:pt x="0" y="592"/>
                    <a:pt x="99" y="246"/>
                    <a:pt x="201" y="275"/>
                  </a:cubicBezTo>
                  <a:cubicBezTo>
                    <a:pt x="217" y="280"/>
                    <a:pt x="395" y="0"/>
                    <a:pt x="405" y="22"/>
                  </a:cubicBezTo>
                  <a:cubicBezTo>
                    <a:pt x="405" y="145"/>
                    <a:pt x="405" y="145"/>
                    <a:pt x="405" y="145"/>
                  </a:cubicBezTo>
                  <a:cubicBezTo>
                    <a:pt x="405" y="145"/>
                    <a:pt x="308" y="324"/>
                    <a:pt x="289" y="301"/>
                  </a:cubicBezTo>
                  <a:cubicBezTo>
                    <a:pt x="289" y="301"/>
                    <a:pt x="261" y="294"/>
                    <a:pt x="256" y="278"/>
                  </a:cubicBezTo>
                  <a:close/>
                </a:path>
              </a:pathLst>
            </a:custGeom>
            <a:solidFill>
              <a:srgbClr val="B03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60" name="Freeform 6646"/>
            <p:cNvSpPr>
              <a:spLocks/>
            </p:cNvSpPr>
            <p:nvPr/>
          </p:nvSpPr>
          <p:spPr bwMode="auto">
            <a:xfrm>
              <a:off x="2641" y="726"/>
              <a:ext cx="331" cy="839"/>
            </a:xfrm>
            <a:custGeom>
              <a:avLst/>
              <a:gdLst>
                <a:gd name="T0" fmla="*/ 307 w 357"/>
                <a:gd name="T1" fmla="*/ 124 h 906"/>
                <a:gd name="T2" fmla="*/ 207 w 357"/>
                <a:gd name="T3" fmla="*/ 258 h 906"/>
                <a:gd name="T4" fmla="*/ 216 w 357"/>
                <a:gd name="T5" fmla="*/ 201 h 906"/>
                <a:gd name="T6" fmla="*/ 125 w 357"/>
                <a:gd name="T7" fmla="*/ 376 h 906"/>
                <a:gd name="T8" fmla="*/ 217 w 357"/>
                <a:gd name="T9" fmla="*/ 279 h 906"/>
                <a:gd name="T10" fmla="*/ 171 w 357"/>
                <a:gd name="T11" fmla="*/ 420 h 906"/>
                <a:gd name="T12" fmla="*/ 176 w 357"/>
                <a:gd name="T13" fmla="*/ 397 h 906"/>
                <a:gd name="T14" fmla="*/ 204 w 357"/>
                <a:gd name="T15" fmla="*/ 504 h 906"/>
                <a:gd name="T16" fmla="*/ 244 w 357"/>
                <a:gd name="T17" fmla="*/ 603 h 906"/>
                <a:gd name="T18" fmla="*/ 166 w 357"/>
                <a:gd name="T19" fmla="*/ 471 h 906"/>
                <a:gd name="T20" fmla="*/ 228 w 357"/>
                <a:gd name="T21" fmla="*/ 766 h 906"/>
                <a:gd name="T22" fmla="*/ 148 w 357"/>
                <a:gd name="T23" fmla="*/ 547 h 906"/>
                <a:gd name="T24" fmla="*/ 142 w 357"/>
                <a:gd name="T25" fmla="*/ 659 h 906"/>
                <a:gd name="T26" fmla="*/ 121 w 357"/>
                <a:gd name="T27" fmla="*/ 533 h 906"/>
                <a:gd name="T28" fmla="*/ 96 w 357"/>
                <a:gd name="T29" fmla="*/ 625 h 906"/>
                <a:gd name="T30" fmla="*/ 86 w 357"/>
                <a:gd name="T31" fmla="*/ 589 h 906"/>
                <a:gd name="T32" fmla="*/ 67 w 357"/>
                <a:gd name="T33" fmla="*/ 685 h 906"/>
                <a:gd name="T34" fmla="*/ 52 w 357"/>
                <a:gd name="T35" fmla="*/ 657 h 906"/>
                <a:gd name="T36" fmla="*/ 29 w 357"/>
                <a:gd name="T37" fmla="*/ 682 h 906"/>
                <a:gd name="T38" fmla="*/ 55 w 357"/>
                <a:gd name="T39" fmla="*/ 499 h 906"/>
                <a:gd name="T40" fmla="*/ 53 w 357"/>
                <a:gd name="T41" fmla="*/ 603 h 906"/>
                <a:gd name="T42" fmla="*/ 90 w 357"/>
                <a:gd name="T43" fmla="*/ 437 h 906"/>
                <a:gd name="T44" fmla="*/ 62 w 357"/>
                <a:gd name="T45" fmla="*/ 457 h 906"/>
                <a:gd name="T46" fmla="*/ 132 w 357"/>
                <a:gd name="T47" fmla="*/ 236 h 906"/>
                <a:gd name="T48" fmla="*/ 307 w 357"/>
                <a:gd name="T49" fmla="*/ 19 h 90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57" h="906">
                  <a:moveTo>
                    <a:pt x="357" y="145"/>
                  </a:moveTo>
                  <a:cubicBezTo>
                    <a:pt x="357" y="145"/>
                    <a:pt x="260" y="324"/>
                    <a:pt x="241" y="301"/>
                  </a:cubicBezTo>
                  <a:cubicBezTo>
                    <a:pt x="223" y="278"/>
                    <a:pt x="274" y="250"/>
                    <a:pt x="251" y="234"/>
                  </a:cubicBezTo>
                  <a:cubicBezTo>
                    <a:pt x="227" y="217"/>
                    <a:pt x="120" y="438"/>
                    <a:pt x="146" y="438"/>
                  </a:cubicBezTo>
                  <a:cubicBezTo>
                    <a:pt x="172" y="438"/>
                    <a:pt x="219" y="307"/>
                    <a:pt x="252" y="325"/>
                  </a:cubicBezTo>
                  <a:cubicBezTo>
                    <a:pt x="284" y="343"/>
                    <a:pt x="139" y="467"/>
                    <a:pt x="198" y="490"/>
                  </a:cubicBezTo>
                  <a:cubicBezTo>
                    <a:pt x="219" y="498"/>
                    <a:pt x="187" y="454"/>
                    <a:pt x="205" y="463"/>
                  </a:cubicBezTo>
                  <a:cubicBezTo>
                    <a:pt x="224" y="473"/>
                    <a:pt x="213" y="545"/>
                    <a:pt x="237" y="587"/>
                  </a:cubicBezTo>
                  <a:cubicBezTo>
                    <a:pt x="261" y="630"/>
                    <a:pt x="302" y="697"/>
                    <a:pt x="284" y="703"/>
                  </a:cubicBezTo>
                  <a:cubicBezTo>
                    <a:pt x="248" y="715"/>
                    <a:pt x="221" y="541"/>
                    <a:pt x="193" y="550"/>
                  </a:cubicBezTo>
                  <a:cubicBezTo>
                    <a:pt x="147" y="566"/>
                    <a:pt x="343" y="859"/>
                    <a:pt x="265" y="893"/>
                  </a:cubicBezTo>
                  <a:cubicBezTo>
                    <a:pt x="235" y="906"/>
                    <a:pt x="227" y="607"/>
                    <a:pt x="173" y="638"/>
                  </a:cubicBezTo>
                  <a:cubicBezTo>
                    <a:pt x="157" y="647"/>
                    <a:pt x="213" y="779"/>
                    <a:pt x="165" y="769"/>
                  </a:cubicBezTo>
                  <a:cubicBezTo>
                    <a:pt x="131" y="761"/>
                    <a:pt x="186" y="629"/>
                    <a:pt x="140" y="622"/>
                  </a:cubicBezTo>
                  <a:cubicBezTo>
                    <a:pt x="112" y="618"/>
                    <a:pt x="152" y="733"/>
                    <a:pt x="112" y="729"/>
                  </a:cubicBezTo>
                  <a:cubicBezTo>
                    <a:pt x="98" y="725"/>
                    <a:pt x="120" y="685"/>
                    <a:pt x="100" y="687"/>
                  </a:cubicBezTo>
                  <a:cubicBezTo>
                    <a:pt x="79" y="689"/>
                    <a:pt x="114" y="804"/>
                    <a:pt x="78" y="799"/>
                  </a:cubicBezTo>
                  <a:cubicBezTo>
                    <a:pt x="41" y="795"/>
                    <a:pt x="85" y="769"/>
                    <a:pt x="60" y="767"/>
                  </a:cubicBezTo>
                  <a:cubicBezTo>
                    <a:pt x="34" y="764"/>
                    <a:pt x="65" y="807"/>
                    <a:pt x="33" y="796"/>
                  </a:cubicBezTo>
                  <a:cubicBezTo>
                    <a:pt x="0" y="785"/>
                    <a:pt x="45" y="582"/>
                    <a:pt x="64" y="582"/>
                  </a:cubicBezTo>
                  <a:cubicBezTo>
                    <a:pt x="83" y="582"/>
                    <a:pt x="40" y="695"/>
                    <a:pt x="62" y="703"/>
                  </a:cubicBezTo>
                  <a:cubicBezTo>
                    <a:pt x="84" y="711"/>
                    <a:pt x="127" y="515"/>
                    <a:pt x="105" y="510"/>
                  </a:cubicBezTo>
                  <a:cubicBezTo>
                    <a:pt x="83" y="505"/>
                    <a:pt x="96" y="543"/>
                    <a:pt x="72" y="533"/>
                  </a:cubicBezTo>
                  <a:cubicBezTo>
                    <a:pt x="48" y="523"/>
                    <a:pt x="166" y="285"/>
                    <a:pt x="153" y="275"/>
                  </a:cubicBezTo>
                  <a:cubicBezTo>
                    <a:pt x="140" y="265"/>
                    <a:pt x="347" y="0"/>
                    <a:pt x="357" y="22"/>
                  </a:cubicBezTo>
                </a:path>
              </a:pathLst>
            </a:custGeom>
            <a:noFill/>
            <a:ln w="4763" cap="rnd">
              <a:solidFill>
                <a:srgbClr val="E3C5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61" name="Freeform 6647"/>
            <p:cNvSpPr>
              <a:spLocks/>
            </p:cNvSpPr>
            <p:nvPr/>
          </p:nvSpPr>
          <p:spPr bwMode="auto">
            <a:xfrm>
              <a:off x="2977" y="1137"/>
              <a:ext cx="402" cy="471"/>
            </a:xfrm>
            <a:custGeom>
              <a:avLst/>
              <a:gdLst>
                <a:gd name="T0" fmla="*/ 268 w 434"/>
                <a:gd name="T1" fmla="*/ 47 h 509"/>
                <a:gd name="T2" fmla="*/ 300 w 434"/>
                <a:gd name="T3" fmla="*/ 3 h 509"/>
                <a:gd name="T4" fmla="*/ 293 w 434"/>
                <a:gd name="T5" fmla="*/ 87 h 509"/>
                <a:gd name="T6" fmla="*/ 290 w 434"/>
                <a:gd name="T7" fmla="*/ 156 h 509"/>
                <a:gd name="T8" fmla="*/ 333 w 434"/>
                <a:gd name="T9" fmla="*/ 110 h 509"/>
                <a:gd name="T10" fmla="*/ 331 w 434"/>
                <a:gd name="T11" fmla="*/ 198 h 509"/>
                <a:gd name="T12" fmla="*/ 323 w 434"/>
                <a:gd name="T13" fmla="*/ 255 h 509"/>
                <a:gd name="T14" fmla="*/ 303 w 434"/>
                <a:gd name="T15" fmla="*/ 341 h 509"/>
                <a:gd name="T16" fmla="*/ 271 w 434"/>
                <a:gd name="T17" fmla="*/ 378 h 509"/>
                <a:gd name="T18" fmla="*/ 258 w 434"/>
                <a:gd name="T19" fmla="*/ 343 h 509"/>
                <a:gd name="T20" fmla="*/ 250 w 434"/>
                <a:gd name="T21" fmla="*/ 295 h 509"/>
                <a:gd name="T22" fmla="*/ 205 w 434"/>
                <a:gd name="T23" fmla="*/ 362 h 509"/>
                <a:gd name="T24" fmla="*/ 122 w 434"/>
                <a:gd name="T25" fmla="*/ 403 h 509"/>
                <a:gd name="T26" fmla="*/ 67 w 434"/>
                <a:gd name="T27" fmla="*/ 402 h 509"/>
                <a:gd name="T28" fmla="*/ 57 w 434"/>
                <a:gd name="T29" fmla="*/ 376 h 509"/>
                <a:gd name="T30" fmla="*/ 25 w 434"/>
                <a:gd name="T31" fmla="*/ 357 h 509"/>
                <a:gd name="T32" fmla="*/ 52 w 434"/>
                <a:gd name="T33" fmla="*/ 298 h 509"/>
                <a:gd name="T34" fmla="*/ 19 w 434"/>
                <a:gd name="T35" fmla="*/ 279 h 509"/>
                <a:gd name="T36" fmla="*/ 150 w 434"/>
                <a:gd name="T37" fmla="*/ 138 h 509"/>
                <a:gd name="T38" fmla="*/ 159 w 434"/>
                <a:gd name="T39" fmla="*/ 134 h 509"/>
                <a:gd name="T40" fmla="*/ 160 w 434"/>
                <a:gd name="T41" fmla="*/ 137 h 509"/>
                <a:gd name="T42" fmla="*/ 210 w 434"/>
                <a:gd name="T43" fmla="*/ 78 h 509"/>
                <a:gd name="T44" fmla="*/ 241 w 434"/>
                <a:gd name="T45" fmla="*/ 32 h 509"/>
                <a:gd name="T46" fmla="*/ 268 w 434"/>
                <a:gd name="T47" fmla="*/ 47 h 50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34" h="509">
                  <a:moveTo>
                    <a:pt x="312" y="55"/>
                  </a:moveTo>
                  <a:cubicBezTo>
                    <a:pt x="322" y="28"/>
                    <a:pt x="333" y="0"/>
                    <a:pt x="350" y="3"/>
                  </a:cubicBezTo>
                  <a:cubicBezTo>
                    <a:pt x="350" y="3"/>
                    <a:pt x="383" y="27"/>
                    <a:pt x="341" y="102"/>
                  </a:cubicBezTo>
                  <a:cubicBezTo>
                    <a:pt x="298" y="177"/>
                    <a:pt x="376" y="118"/>
                    <a:pt x="338" y="183"/>
                  </a:cubicBezTo>
                  <a:cubicBezTo>
                    <a:pt x="387" y="205"/>
                    <a:pt x="354" y="113"/>
                    <a:pt x="389" y="129"/>
                  </a:cubicBezTo>
                  <a:cubicBezTo>
                    <a:pt x="389" y="129"/>
                    <a:pt x="434" y="181"/>
                    <a:pt x="385" y="231"/>
                  </a:cubicBezTo>
                  <a:cubicBezTo>
                    <a:pt x="335" y="282"/>
                    <a:pt x="406" y="250"/>
                    <a:pt x="377" y="298"/>
                  </a:cubicBezTo>
                  <a:cubicBezTo>
                    <a:pt x="347" y="346"/>
                    <a:pt x="404" y="341"/>
                    <a:pt x="353" y="399"/>
                  </a:cubicBezTo>
                  <a:cubicBezTo>
                    <a:pt x="336" y="419"/>
                    <a:pt x="316" y="441"/>
                    <a:pt x="316" y="441"/>
                  </a:cubicBezTo>
                  <a:cubicBezTo>
                    <a:pt x="316" y="441"/>
                    <a:pt x="316" y="423"/>
                    <a:pt x="301" y="401"/>
                  </a:cubicBezTo>
                  <a:cubicBezTo>
                    <a:pt x="291" y="385"/>
                    <a:pt x="290" y="370"/>
                    <a:pt x="291" y="345"/>
                  </a:cubicBezTo>
                  <a:cubicBezTo>
                    <a:pt x="280" y="323"/>
                    <a:pt x="239" y="423"/>
                    <a:pt x="239" y="423"/>
                  </a:cubicBezTo>
                  <a:cubicBezTo>
                    <a:pt x="185" y="509"/>
                    <a:pt x="177" y="434"/>
                    <a:pt x="143" y="470"/>
                  </a:cubicBezTo>
                  <a:cubicBezTo>
                    <a:pt x="110" y="506"/>
                    <a:pt x="78" y="469"/>
                    <a:pt x="78" y="469"/>
                  </a:cubicBezTo>
                  <a:cubicBezTo>
                    <a:pt x="68" y="459"/>
                    <a:pt x="65" y="444"/>
                    <a:pt x="67" y="439"/>
                  </a:cubicBezTo>
                  <a:cubicBezTo>
                    <a:pt x="31" y="440"/>
                    <a:pt x="29" y="417"/>
                    <a:pt x="29" y="417"/>
                  </a:cubicBezTo>
                  <a:cubicBezTo>
                    <a:pt x="11" y="388"/>
                    <a:pt x="30" y="366"/>
                    <a:pt x="60" y="348"/>
                  </a:cubicBezTo>
                  <a:cubicBezTo>
                    <a:pt x="16" y="351"/>
                    <a:pt x="23" y="325"/>
                    <a:pt x="23" y="325"/>
                  </a:cubicBezTo>
                  <a:cubicBezTo>
                    <a:pt x="0" y="287"/>
                    <a:pt x="140" y="223"/>
                    <a:pt x="175" y="161"/>
                  </a:cubicBezTo>
                  <a:cubicBezTo>
                    <a:pt x="180" y="153"/>
                    <a:pt x="183" y="150"/>
                    <a:pt x="186" y="157"/>
                  </a:cubicBezTo>
                  <a:cubicBezTo>
                    <a:pt x="187" y="159"/>
                    <a:pt x="187" y="160"/>
                    <a:pt x="187" y="160"/>
                  </a:cubicBezTo>
                  <a:cubicBezTo>
                    <a:pt x="187" y="160"/>
                    <a:pt x="196" y="209"/>
                    <a:pt x="245" y="91"/>
                  </a:cubicBezTo>
                  <a:cubicBezTo>
                    <a:pt x="252" y="75"/>
                    <a:pt x="258" y="35"/>
                    <a:pt x="281" y="38"/>
                  </a:cubicBezTo>
                  <a:cubicBezTo>
                    <a:pt x="281" y="38"/>
                    <a:pt x="317" y="34"/>
                    <a:pt x="312" y="55"/>
                  </a:cubicBezTo>
                  <a:close/>
                </a:path>
              </a:pathLst>
            </a:custGeom>
            <a:solidFill>
              <a:srgbClr val="EC7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62" name="Freeform 6648"/>
            <p:cNvSpPr>
              <a:spLocks/>
            </p:cNvSpPr>
            <p:nvPr/>
          </p:nvSpPr>
          <p:spPr bwMode="auto">
            <a:xfrm>
              <a:off x="2964" y="1134"/>
              <a:ext cx="409" cy="486"/>
            </a:xfrm>
            <a:custGeom>
              <a:avLst/>
              <a:gdLst>
                <a:gd name="T0" fmla="*/ 283 w 441"/>
                <a:gd name="T1" fmla="*/ 380 h 525"/>
                <a:gd name="T2" fmla="*/ 271 w 441"/>
                <a:gd name="T3" fmla="*/ 346 h 525"/>
                <a:gd name="T4" fmla="*/ 290 w 441"/>
                <a:gd name="T5" fmla="*/ 177 h 525"/>
                <a:gd name="T6" fmla="*/ 241 w 441"/>
                <a:gd name="T7" fmla="*/ 274 h 525"/>
                <a:gd name="T8" fmla="*/ 267 w 441"/>
                <a:gd name="T9" fmla="*/ 182 h 525"/>
                <a:gd name="T10" fmla="*/ 78 w 441"/>
                <a:gd name="T11" fmla="*/ 405 h 525"/>
                <a:gd name="T12" fmla="*/ 134 w 441"/>
                <a:gd name="T13" fmla="*/ 305 h 525"/>
                <a:gd name="T14" fmla="*/ 36 w 441"/>
                <a:gd name="T15" fmla="*/ 360 h 525"/>
                <a:gd name="T16" fmla="*/ 167 w 441"/>
                <a:gd name="T17" fmla="*/ 247 h 525"/>
                <a:gd name="T18" fmla="*/ 249 w 441"/>
                <a:gd name="T19" fmla="*/ 103 h 525"/>
                <a:gd name="T20" fmla="*/ 109 w 441"/>
                <a:gd name="T21" fmla="*/ 251 h 525"/>
                <a:gd name="T22" fmla="*/ 136 w 441"/>
                <a:gd name="T23" fmla="*/ 214 h 525"/>
                <a:gd name="T24" fmla="*/ 32 w 441"/>
                <a:gd name="T25" fmla="*/ 281 h 525"/>
                <a:gd name="T26" fmla="*/ 164 w 441"/>
                <a:gd name="T27" fmla="*/ 138 h 525"/>
                <a:gd name="T28" fmla="*/ 173 w 441"/>
                <a:gd name="T29" fmla="*/ 140 h 525"/>
                <a:gd name="T30" fmla="*/ 223 w 441"/>
                <a:gd name="T31" fmla="*/ 81 h 525"/>
                <a:gd name="T32" fmla="*/ 254 w 441"/>
                <a:gd name="T33" fmla="*/ 35 h 525"/>
                <a:gd name="T34" fmla="*/ 250 w 441"/>
                <a:gd name="T35" fmla="*/ 90 h 525"/>
                <a:gd name="T36" fmla="*/ 313 w 441"/>
                <a:gd name="T37" fmla="*/ 6 h 525"/>
                <a:gd name="T38" fmla="*/ 288 w 441"/>
                <a:gd name="T39" fmla="*/ 151 h 525"/>
                <a:gd name="T40" fmla="*/ 347 w 441"/>
                <a:gd name="T41" fmla="*/ 113 h 525"/>
                <a:gd name="T42" fmla="*/ 293 w 441"/>
                <a:gd name="T43" fmla="*/ 268 h 525"/>
                <a:gd name="T44" fmla="*/ 315 w 441"/>
                <a:gd name="T45" fmla="*/ 308 h 525"/>
                <a:gd name="T46" fmla="*/ 283 w 441"/>
                <a:gd name="T47" fmla="*/ 380 h 5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41" h="525">
                  <a:moveTo>
                    <a:pt x="329" y="444"/>
                  </a:moveTo>
                  <a:cubicBezTo>
                    <a:pt x="329" y="444"/>
                    <a:pt x="329" y="426"/>
                    <a:pt x="315" y="404"/>
                  </a:cubicBezTo>
                  <a:cubicBezTo>
                    <a:pt x="276" y="341"/>
                    <a:pt x="361" y="219"/>
                    <a:pt x="338" y="206"/>
                  </a:cubicBezTo>
                  <a:cubicBezTo>
                    <a:pt x="316" y="192"/>
                    <a:pt x="325" y="343"/>
                    <a:pt x="280" y="320"/>
                  </a:cubicBezTo>
                  <a:cubicBezTo>
                    <a:pt x="235" y="298"/>
                    <a:pt x="344" y="241"/>
                    <a:pt x="310" y="213"/>
                  </a:cubicBezTo>
                  <a:cubicBezTo>
                    <a:pt x="275" y="185"/>
                    <a:pt x="141" y="525"/>
                    <a:pt x="91" y="472"/>
                  </a:cubicBezTo>
                  <a:cubicBezTo>
                    <a:pt x="42" y="419"/>
                    <a:pt x="170" y="375"/>
                    <a:pt x="155" y="357"/>
                  </a:cubicBezTo>
                  <a:cubicBezTo>
                    <a:pt x="125" y="323"/>
                    <a:pt x="61" y="449"/>
                    <a:pt x="42" y="420"/>
                  </a:cubicBezTo>
                  <a:cubicBezTo>
                    <a:pt x="0" y="351"/>
                    <a:pt x="170" y="320"/>
                    <a:pt x="194" y="288"/>
                  </a:cubicBezTo>
                  <a:cubicBezTo>
                    <a:pt x="217" y="255"/>
                    <a:pt x="323" y="145"/>
                    <a:pt x="289" y="120"/>
                  </a:cubicBezTo>
                  <a:cubicBezTo>
                    <a:pt x="255" y="94"/>
                    <a:pt x="146" y="316"/>
                    <a:pt x="126" y="293"/>
                  </a:cubicBezTo>
                  <a:cubicBezTo>
                    <a:pt x="107" y="269"/>
                    <a:pt x="170" y="266"/>
                    <a:pt x="159" y="250"/>
                  </a:cubicBezTo>
                  <a:cubicBezTo>
                    <a:pt x="133" y="212"/>
                    <a:pt x="61" y="366"/>
                    <a:pt x="37" y="328"/>
                  </a:cubicBezTo>
                  <a:cubicBezTo>
                    <a:pt x="14" y="290"/>
                    <a:pt x="160" y="220"/>
                    <a:pt x="191" y="161"/>
                  </a:cubicBezTo>
                  <a:cubicBezTo>
                    <a:pt x="197" y="149"/>
                    <a:pt x="201" y="163"/>
                    <a:pt x="201" y="163"/>
                  </a:cubicBezTo>
                  <a:cubicBezTo>
                    <a:pt x="201" y="163"/>
                    <a:pt x="210" y="211"/>
                    <a:pt x="259" y="94"/>
                  </a:cubicBezTo>
                  <a:cubicBezTo>
                    <a:pt x="265" y="78"/>
                    <a:pt x="272" y="38"/>
                    <a:pt x="295" y="41"/>
                  </a:cubicBezTo>
                  <a:cubicBezTo>
                    <a:pt x="317" y="44"/>
                    <a:pt x="261" y="94"/>
                    <a:pt x="291" y="105"/>
                  </a:cubicBezTo>
                  <a:cubicBezTo>
                    <a:pt x="320" y="116"/>
                    <a:pt x="331" y="0"/>
                    <a:pt x="364" y="6"/>
                  </a:cubicBezTo>
                  <a:cubicBezTo>
                    <a:pt x="397" y="13"/>
                    <a:pt x="261" y="125"/>
                    <a:pt x="335" y="176"/>
                  </a:cubicBezTo>
                  <a:cubicBezTo>
                    <a:pt x="408" y="226"/>
                    <a:pt x="364" y="114"/>
                    <a:pt x="403" y="132"/>
                  </a:cubicBezTo>
                  <a:cubicBezTo>
                    <a:pt x="441" y="149"/>
                    <a:pt x="303" y="286"/>
                    <a:pt x="341" y="312"/>
                  </a:cubicBezTo>
                  <a:cubicBezTo>
                    <a:pt x="380" y="337"/>
                    <a:pt x="329" y="340"/>
                    <a:pt x="367" y="360"/>
                  </a:cubicBezTo>
                  <a:cubicBezTo>
                    <a:pt x="404" y="380"/>
                    <a:pt x="329" y="444"/>
                    <a:pt x="329" y="444"/>
                  </a:cubicBezTo>
                  <a:close/>
                </a:path>
              </a:pathLst>
            </a:custGeom>
            <a:noFill/>
            <a:ln w="4763" cap="flat">
              <a:solidFill>
                <a:srgbClr val="F9DC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63" name="Freeform 6649"/>
            <p:cNvSpPr>
              <a:spLocks noEditPoints="1"/>
            </p:cNvSpPr>
            <p:nvPr/>
          </p:nvSpPr>
          <p:spPr bwMode="auto">
            <a:xfrm>
              <a:off x="1528" y="-274"/>
              <a:ext cx="2644" cy="2454"/>
            </a:xfrm>
            <a:custGeom>
              <a:avLst/>
              <a:gdLst>
                <a:gd name="T0" fmla="*/ 2222 w 2854"/>
                <a:gd name="T1" fmla="*/ 1190 h 2651"/>
                <a:gd name="T2" fmla="*/ 2373 w 2854"/>
                <a:gd name="T3" fmla="*/ 1723 h 2651"/>
                <a:gd name="T4" fmla="*/ 1580 w 2854"/>
                <a:gd name="T5" fmla="*/ 300 h 2651"/>
                <a:gd name="T6" fmla="*/ 1923 w 2854"/>
                <a:gd name="T7" fmla="*/ 1638 h 2651"/>
                <a:gd name="T8" fmla="*/ 2373 w 2854"/>
                <a:gd name="T9" fmla="*/ 1723 h 2651"/>
                <a:gd name="T10" fmla="*/ 2140 w 2854"/>
                <a:gd name="T11" fmla="*/ 1492 h 2651"/>
                <a:gd name="T12" fmla="*/ 1973 w 2854"/>
                <a:gd name="T13" fmla="*/ 1555 h 2651"/>
                <a:gd name="T14" fmla="*/ 1740 w 2854"/>
                <a:gd name="T15" fmla="*/ 1227 h 2651"/>
                <a:gd name="T16" fmla="*/ 2222 w 2854"/>
                <a:gd name="T17" fmla="*/ 1190 h 2651"/>
                <a:gd name="T18" fmla="*/ 2138 w 2854"/>
                <a:gd name="T19" fmla="*/ 953 h 2651"/>
                <a:gd name="T20" fmla="*/ 1613 w 2854"/>
                <a:gd name="T21" fmla="*/ 1152 h 2651"/>
                <a:gd name="T22" fmla="*/ 1755 w 2854"/>
                <a:gd name="T23" fmla="*/ 738 h 2651"/>
                <a:gd name="T24" fmla="*/ 1657 w 2854"/>
                <a:gd name="T25" fmla="*/ 932 h 2651"/>
                <a:gd name="T26" fmla="*/ 1625 w 2854"/>
                <a:gd name="T27" fmla="*/ 812 h 2651"/>
                <a:gd name="T28" fmla="*/ 1446 w 2854"/>
                <a:gd name="T29" fmla="*/ 812 h 2651"/>
                <a:gd name="T30" fmla="*/ 1547 w 2854"/>
                <a:gd name="T31" fmla="*/ 335 h 2651"/>
                <a:gd name="T32" fmla="*/ 1382 w 2854"/>
                <a:gd name="T33" fmla="*/ 658 h 2651"/>
                <a:gd name="T34" fmla="*/ 1304 w 2854"/>
                <a:gd name="T35" fmla="*/ 357 h 2651"/>
                <a:gd name="T36" fmla="*/ 888 w 2854"/>
                <a:gd name="T37" fmla="*/ 466 h 2651"/>
                <a:gd name="T38" fmla="*/ 1327 w 2854"/>
                <a:gd name="T39" fmla="*/ 856 h 2651"/>
                <a:gd name="T40" fmla="*/ 888 w 2854"/>
                <a:gd name="T41" fmla="*/ 1031 h 2651"/>
                <a:gd name="T42" fmla="*/ 927 w 2854"/>
                <a:gd name="T43" fmla="*/ 972 h 2651"/>
                <a:gd name="T44" fmla="*/ 321 w 2854"/>
                <a:gd name="T45" fmla="*/ 733 h 2651"/>
                <a:gd name="T46" fmla="*/ 456 w 2854"/>
                <a:gd name="T47" fmla="*/ 1016 h 2651"/>
                <a:gd name="T48" fmla="*/ 851 w 2854"/>
                <a:gd name="T49" fmla="*/ 1243 h 2651"/>
                <a:gd name="T50" fmla="*/ 710 w 2854"/>
                <a:gd name="T51" fmla="*/ 1302 h 2651"/>
                <a:gd name="T52" fmla="*/ 872 w 2854"/>
                <a:gd name="T53" fmla="*/ 1402 h 2651"/>
                <a:gd name="T54" fmla="*/ 670 w 2854"/>
                <a:gd name="T55" fmla="*/ 1389 h 2651"/>
                <a:gd name="T56" fmla="*/ 550 w 2854"/>
                <a:gd name="T57" fmla="*/ 1562 h 2651"/>
                <a:gd name="T58" fmla="*/ 751 w 2854"/>
                <a:gd name="T59" fmla="*/ 1630 h 2651"/>
                <a:gd name="T60" fmla="*/ 62 w 2854"/>
                <a:gd name="T61" fmla="*/ 2224 h 2651"/>
                <a:gd name="T62" fmla="*/ 747 w 2854"/>
                <a:gd name="T63" fmla="*/ 1943 h 2651"/>
                <a:gd name="T64" fmla="*/ 823 w 2854"/>
                <a:gd name="T65" fmla="*/ 1940 h 2651"/>
                <a:gd name="T66" fmla="*/ 1281 w 2854"/>
                <a:gd name="T67" fmla="*/ 1995 h 2651"/>
                <a:gd name="T68" fmla="*/ 1442 w 2854"/>
                <a:gd name="T69" fmla="*/ 1886 h 2651"/>
                <a:gd name="T70" fmla="*/ 1885 w 2854"/>
                <a:gd name="T71" fmla="*/ 1695 h 2651"/>
                <a:gd name="T72" fmla="*/ 2312 w 2854"/>
                <a:gd name="T73" fmla="*/ 1946 h 2651"/>
                <a:gd name="T74" fmla="*/ 2327 w 2854"/>
                <a:gd name="T75" fmla="*/ 1916 h 2651"/>
                <a:gd name="T76" fmla="*/ 1180 w 2854"/>
                <a:gd name="T77" fmla="*/ 1713 h 2651"/>
                <a:gd name="T78" fmla="*/ 1127 w 2854"/>
                <a:gd name="T79" fmla="*/ 1196 h 2651"/>
                <a:gd name="T80" fmla="*/ 1530 w 2854"/>
                <a:gd name="T81" fmla="*/ 1162 h 2651"/>
                <a:gd name="T82" fmla="*/ 1561 w 2854"/>
                <a:gd name="T83" fmla="*/ 1687 h 2651"/>
                <a:gd name="T84" fmla="*/ 1338 w 2854"/>
                <a:gd name="T85" fmla="*/ 1994 h 265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854" h="2651">
                  <a:moveTo>
                    <a:pt x="2589" y="1388"/>
                  </a:moveTo>
                  <a:cubicBezTo>
                    <a:pt x="2593" y="1395"/>
                    <a:pt x="2596" y="1403"/>
                    <a:pt x="2599" y="1411"/>
                  </a:cubicBezTo>
                  <a:cubicBezTo>
                    <a:pt x="2599" y="1411"/>
                    <a:pt x="2598" y="1401"/>
                    <a:pt x="2589" y="1388"/>
                  </a:cubicBezTo>
                  <a:close/>
                  <a:moveTo>
                    <a:pt x="2764" y="2010"/>
                  </a:moveTo>
                  <a:cubicBezTo>
                    <a:pt x="2765" y="2011"/>
                    <a:pt x="2766" y="2012"/>
                    <a:pt x="2767" y="2014"/>
                  </a:cubicBezTo>
                  <a:cubicBezTo>
                    <a:pt x="2767" y="2014"/>
                    <a:pt x="2766" y="2012"/>
                    <a:pt x="2764" y="2010"/>
                  </a:cubicBezTo>
                  <a:close/>
                  <a:moveTo>
                    <a:pt x="1842" y="350"/>
                  </a:moveTo>
                  <a:cubicBezTo>
                    <a:pt x="1842" y="351"/>
                    <a:pt x="1843" y="351"/>
                    <a:pt x="1843" y="351"/>
                  </a:cubicBezTo>
                  <a:cubicBezTo>
                    <a:pt x="1843" y="351"/>
                    <a:pt x="1843" y="351"/>
                    <a:pt x="1842" y="350"/>
                  </a:cubicBezTo>
                  <a:close/>
                  <a:moveTo>
                    <a:pt x="2711" y="2236"/>
                  </a:moveTo>
                  <a:cubicBezTo>
                    <a:pt x="2634" y="1769"/>
                    <a:pt x="2458" y="2484"/>
                    <a:pt x="2398" y="2238"/>
                  </a:cubicBezTo>
                  <a:cubicBezTo>
                    <a:pt x="2355" y="2063"/>
                    <a:pt x="2293" y="1966"/>
                    <a:pt x="2241" y="1912"/>
                  </a:cubicBezTo>
                  <a:cubicBezTo>
                    <a:pt x="2317" y="1904"/>
                    <a:pt x="2339" y="1885"/>
                    <a:pt x="2395" y="1968"/>
                  </a:cubicBezTo>
                  <a:cubicBezTo>
                    <a:pt x="2466" y="2072"/>
                    <a:pt x="2565" y="2011"/>
                    <a:pt x="2648" y="1987"/>
                  </a:cubicBezTo>
                  <a:cubicBezTo>
                    <a:pt x="2717" y="1967"/>
                    <a:pt x="2754" y="1999"/>
                    <a:pt x="2764" y="2010"/>
                  </a:cubicBezTo>
                  <a:cubicBezTo>
                    <a:pt x="2691" y="1923"/>
                    <a:pt x="2645" y="1965"/>
                    <a:pt x="2599" y="1972"/>
                  </a:cubicBezTo>
                  <a:cubicBezTo>
                    <a:pt x="2553" y="1980"/>
                    <a:pt x="2531" y="1967"/>
                    <a:pt x="2531" y="1967"/>
                  </a:cubicBezTo>
                  <a:cubicBezTo>
                    <a:pt x="2371" y="1927"/>
                    <a:pt x="2465" y="1841"/>
                    <a:pt x="2493" y="1741"/>
                  </a:cubicBezTo>
                  <a:cubicBezTo>
                    <a:pt x="2555" y="1520"/>
                    <a:pt x="2699" y="1505"/>
                    <a:pt x="2699" y="1505"/>
                  </a:cubicBezTo>
                  <a:cubicBezTo>
                    <a:pt x="2561" y="1481"/>
                    <a:pt x="2501" y="1629"/>
                    <a:pt x="2457" y="1701"/>
                  </a:cubicBezTo>
                  <a:cubicBezTo>
                    <a:pt x="2413" y="1773"/>
                    <a:pt x="2402" y="1851"/>
                    <a:pt x="2299" y="1815"/>
                  </a:cubicBezTo>
                  <a:cubicBezTo>
                    <a:pt x="2153" y="1765"/>
                    <a:pt x="2206" y="1786"/>
                    <a:pt x="2100" y="1774"/>
                  </a:cubicBezTo>
                  <a:cubicBezTo>
                    <a:pt x="1994" y="1762"/>
                    <a:pt x="2053" y="1701"/>
                    <a:pt x="1989" y="1603"/>
                  </a:cubicBezTo>
                  <a:cubicBezTo>
                    <a:pt x="1925" y="1505"/>
                    <a:pt x="1985" y="1469"/>
                    <a:pt x="2027" y="1431"/>
                  </a:cubicBezTo>
                  <a:cubicBezTo>
                    <a:pt x="2069" y="1393"/>
                    <a:pt x="2075" y="1369"/>
                    <a:pt x="2075" y="1369"/>
                  </a:cubicBezTo>
                  <a:cubicBezTo>
                    <a:pt x="2191" y="1221"/>
                    <a:pt x="2251" y="1343"/>
                    <a:pt x="2343" y="1331"/>
                  </a:cubicBezTo>
                  <a:cubicBezTo>
                    <a:pt x="2511" y="1309"/>
                    <a:pt x="2569" y="1357"/>
                    <a:pt x="2589" y="1388"/>
                  </a:cubicBezTo>
                  <a:cubicBezTo>
                    <a:pt x="2559" y="1326"/>
                    <a:pt x="2512" y="1304"/>
                    <a:pt x="2435" y="1305"/>
                  </a:cubicBezTo>
                  <a:cubicBezTo>
                    <a:pt x="2349" y="1307"/>
                    <a:pt x="2295" y="1279"/>
                    <a:pt x="2369" y="1251"/>
                  </a:cubicBezTo>
                  <a:cubicBezTo>
                    <a:pt x="2443" y="1223"/>
                    <a:pt x="2491" y="1113"/>
                    <a:pt x="2491" y="1113"/>
                  </a:cubicBezTo>
                  <a:cubicBezTo>
                    <a:pt x="2451" y="1197"/>
                    <a:pt x="2341" y="1263"/>
                    <a:pt x="2220" y="1239"/>
                  </a:cubicBezTo>
                  <a:cubicBezTo>
                    <a:pt x="2100" y="1216"/>
                    <a:pt x="2072" y="1197"/>
                    <a:pt x="2039" y="1260"/>
                  </a:cubicBezTo>
                  <a:cubicBezTo>
                    <a:pt x="2006" y="1322"/>
                    <a:pt x="1932" y="1351"/>
                    <a:pt x="1879" y="1344"/>
                  </a:cubicBezTo>
                  <a:cubicBezTo>
                    <a:pt x="1826" y="1338"/>
                    <a:pt x="1803" y="1294"/>
                    <a:pt x="1803" y="1294"/>
                  </a:cubicBezTo>
                  <a:cubicBezTo>
                    <a:pt x="1771" y="1210"/>
                    <a:pt x="1787" y="1186"/>
                    <a:pt x="1939" y="1116"/>
                  </a:cubicBezTo>
                  <a:cubicBezTo>
                    <a:pt x="2090" y="1045"/>
                    <a:pt x="1959" y="889"/>
                    <a:pt x="2044" y="861"/>
                  </a:cubicBezTo>
                  <a:cubicBezTo>
                    <a:pt x="2128" y="832"/>
                    <a:pt x="2120" y="790"/>
                    <a:pt x="2120" y="790"/>
                  </a:cubicBezTo>
                  <a:cubicBezTo>
                    <a:pt x="2108" y="865"/>
                    <a:pt x="1972" y="803"/>
                    <a:pt x="1986" y="951"/>
                  </a:cubicBezTo>
                  <a:cubicBezTo>
                    <a:pt x="2000" y="1100"/>
                    <a:pt x="1931" y="1088"/>
                    <a:pt x="1931" y="1088"/>
                  </a:cubicBezTo>
                  <a:cubicBezTo>
                    <a:pt x="1981" y="1022"/>
                    <a:pt x="1925" y="951"/>
                    <a:pt x="1885" y="886"/>
                  </a:cubicBezTo>
                  <a:cubicBezTo>
                    <a:pt x="1846" y="821"/>
                    <a:pt x="1902" y="764"/>
                    <a:pt x="1902" y="764"/>
                  </a:cubicBezTo>
                  <a:cubicBezTo>
                    <a:pt x="1902" y="764"/>
                    <a:pt x="1793" y="778"/>
                    <a:pt x="1893" y="947"/>
                  </a:cubicBezTo>
                  <a:cubicBezTo>
                    <a:pt x="1993" y="1116"/>
                    <a:pt x="1824" y="1090"/>
                    <a:pt x="1780" y="1181"/>
                  </a:cubicBezTo>
                  <a:cubicBezTo>
                    <a:pt x="1737" y="1273"/>
                    <a:pt x="1746" y="1220"/>
                    <a:pt x="1681" y="1134"/>
                  </a:cubicBezTo>
                  <a:cubicBezTo>
                    <a:pt x="1615" y="1047"/>
                    <a:pt x="1681" y="1051"/>
                    <a:pt x="1685" y="947"/>
                  </a:cubicBezTo>
                  <a:cubicBezTo>
                    <a:pt x="1688" y="878"/>
                    <a:pt x="1666" y="835"/>
                    <a:pt x="1638" y="799"/>
                  </a:cubicBezTo>
                  <a:cubicBezTo>
                    <a:pt x="1631" y="741"/>
                    <a:pt x="1629" y="627"/>
                    <a:pt x="1719" y="651"/>
                  </a:cubicBezTo>
                  <a:cubicBezTo>
                    <a:pt x="1839" y="683"/>
                    <a:pt x="1795" y="459"/>
                    <a:pt x="1803" y="391"/>
                  </a:cubicBezTo>
                  <a:cubicBezTo>
                    <a:pt x="1810" y="332"/>
                    <a:pt x="1835" y="346"/>
                    <a:pt x="1842" y="350"/>
                  </a:cubicBezTo>
                  <a:cubicBezTo>
                    <a:pt x="1704" y="242"/>
                    <a:pt x="1827" y="651"/>
                    <a:pt x="1699" y="595"/>
                  </a:cubicBezTo>
                  <a:cubicBezTo>
                    <a:pt x="1598" y="551"/>
                    <a:pt x="1604" y="703"/>
                    <a:pt x="1611" y="768"/>
                  </a:cubicBezTo>
                  <a:cubicBezTo>
                    <a:pt x="1552" y="701"/>
                    <a:pt x="1488" y="640"/>
                    <a:pt x="1559" y="439"/>
                  </a:cubicBezTo>
                  <a:cubicBezTo>
                    <a:pt x="1677" y="104"/>
                    <a:pt x="1615" y="0"/>
                    <a:pt x="1615" y="0"/>
                  </a:cubicBezTo>
                  <a:cubicBezTo>
                    <a:pt x="1615" y="0"/>
                    <a:pt x="1650" y="152"/>
                    <a:pt x="1520" y="417"/>
                  </a:cubicBezTo>
                  <a:cubicBezTo>
                    <a:pt x="1488" y="483"/>
                    <a:pt x="1481" y="545"/>
                    <a:pt x="1487" y="604"/>
                  </a:cubicBezTo>
                  <a:cubicBezTo>
                    <a:pt x="1359" y="471"/>
                    <a:pt x="1352" y="741"/>
                    <a:pt x="1179" y="507"/>
                  </a:cubicBezTo>
                  <a:cubicBezTo>
                    <a:pt x="1056" y="341"/>
                    <a:pt x="1035" y="543"/>
                    <a:pt x="1035" y="543"/>
                  </a:cubicBezTo>
                  <a:cubicBezTo>
                    <a:pt x="1095" y="335"/>
                    <a:pt x="1203" y="719"/>
                    <a:pt x="1335" y="651"/>
                  </a:cubicBezTo>
                  <a:cubicBezTo>
                    <a:pt x="1404" y="616"/>
                    <a:pt x="1462" y="647"/>
                    <a:pt x="1502" y="685"/>
                  </a:cubicBezTo>
                  <a:cubicBezTo>
                    <a:pt x="1541" y="826"/>
                    <a:pt x="1626" y="938"/>
                    <a:pt x="1546" y="999"/>
                  </a:cubicBezTo>
                  <a:cubicBezTo>
                    <a:pt x="1420" y="1095"/>
                    <a:pt x="1377" y="1398"/>
                    <a:pt x="1212" y="1359"/>
                  </a:cubicBezTo>
                  <a:cubicBezTo>
                    <a:pt x="1154" y="1346"/>
                    <a:pt x="1116" y="1385"/>
                    <a:pt x="1038" y="1385"/>
                  </a:cubicBezTo>
                  <a:cubicBezTo>
                    <a:pt x="960" y="1385"/>
                    <a:pt x="960" y="1264"/>
                    <a:pt x="1034" y="1203"/>
                  </a:cubicBezTo>
                  <a:cubicBezTo>
                    <a:pt x="1107" y="1142"/>
                    <a:pt x="1264" y="1160"/>
                    <a:pt x="1125" y="1008"/>
                  </a:cubicBezTo>
                  <a:cubicBezTo>
                    <a:pt x="986" y="856"/>
                    <a:pt x="1047" y="799"/>
                    <a:pt x="1047" y="799"/>
                  </a:cubicBezTo>
                  <a:cubicBezTo>
                    <a:pt x="925" y="877"/>
                    <a:pt x="1238" y="1086"/>
                    <a:pt x="1081" y="1134"/>
                  </a:cubicBezTo>
                  <a:cubicBezTo>
                    <a:pt x="925" y="1181"/>
                    <a:pt x="951" y="1372"/>
                    <a:pt x="951" y="1372"/>
                  </a:cubicBezTo>
                  <a:cubicBezTo>
                    <a:pt x="691" y="1338"/>
                    <a:pt x="934" y="1077"/>
                    <a:pt x="625" y="1034"/>
                  </a:cubicBezTo>
                  <a:cubicBezTo>
                    <a:pt x="317" y="990"/>
                    <a:pt x="374" y="856"/>
                    <a:pt x="374" y="856"/>
                  </a:cubicBezTo>
                  <a:cubicBezTo>
                    <a:pt x="324" y="910"/>
                    <a:pt x="405" y="1063"/>
                    <a:pt x="571" y="1060"/>
                  </a:cubicBezTo>
                  <a:cubicBezTo>
                    <a:pt x="738" y="1057"/>
                    <a:pt x="768" y="1186"/>
                    <a:pt x="768" y="1186"/>
                  </a:cubicBezTo>
                  <a:cubicBezTo>
                    <a:pt x="719" y="1101"/>
                    <a:pt x="696" y="1294"/>
                    <a:pt x="531" y="1186"/>
                  </a:cubicBezTo>
                  <a:cubicBezTo>
                    <a:pt x="424" y="1117"/>
                    <a:pt x="433" y="1252"/>
                    <a:pt x="433" y="1252"/>
                  </a:cubicBezTo>
                  <a:cubicBezTo>
                    <a:pt x="453" y="1087"/>
                    <a:pt x="635" y="1342"/>
                    <a:pt x="694" y="1238"/>
                  </a:cubicBezTo>
                  <a:cubicBezTo>
                    <a:pt x="754" y="1133"/>
                    <a:pt x="769" y="1448"/>
                    <a:pt x="992" y="1451"/>
                  </a:cubicBezTo>
                  <a:cubicBezTo>
                    <a:pt x="1145" y="1453"/>
                    <a:pt x="1221" y="1419"/>
                    <a:pt x="1195" y="1543"/>
                  </a:cubicBezTo>
                  <a:cubicBezTo>
                    <a:pt x="1168" y="1668"/>
                    <a:pt x="1089" y="1629"/>
                    <a:pt x="1023" y="1523"/>
                  </a:cubicBezTo>
                  <a:cubicBezTo>
                    <a:pt x="958" y="1417"/>
                    <a:pt x="816" y="1562"/>
                    <a:pt x="827" y="1520"/>
                  </a:cubicBezTo>
                  <a:cubicBezTo>
                    <a:pt x="838" y="1478"/>
                    <a:pt x="805" y="1464"/>
                    <a:pt x="805" y="1464"/>
                  </a:cubicBezTo>
                  <a:cubicBezTo>
                    <a:pt x="822" y="1521"/>
                    <a:pt x="741" y="1595"/>
                    <a:pt x="900" y="1534"/>
                  </a:cubicBezTo>
                  <a:cubicBezTo>
                    <a:pt x="1059" y="1473"/>
                    <a:pt x="1074" y="1739"/>
                    <a:pt x="1016" y="1637"/>
                  </a:cubicBezTo>
                  <a:cubicBezTo>
                    <a:pt x="958" y="1535"/>
                    <a:pt x="826" y="1741"/>
                    <a:pt x="783" y="1578"/>
                  </a:cubicBezTo>
                  <a:cubicBezTo>
                    <a:pt x="753" y="1468"/>
                    <a:pt x="678" y="1610"/>
                    <a:pt x="678" y="1610"/>
                  </a:cubicBezTo>
                  <a:cubicBezTo>
                    <a:pt x="678" y="1610"/>
                    <a:pt x="741" y="1493"/>
                    <a:pt x="780" y="1622"/>
                  </a:cubicBezTo>
                  <a:cubicBezTo>
                    <a:pt x="819" y="1751"/>
                    <a:pt x="967" y="1574"/>
                    <a:pt x="1006" y="1664"/>
                  </a:cubicBezTo>
                  <a:cubicBezTo>
                    <a:pt x="1045" y="1754"/>
                    <a:pt x="1232" y="1588"/>
                    <a:pt x="1096" y="1865"/>
                  </a:cubicBezTo>
                  <a:cubicBezTo>
                    <a:pt x="1004" y="2053"/>
                    <a:pt x="800" y="1586"/>
                    <a:pt x="641" y="1822"/>
                  </a:cubicBezTo>
                  <a:cubicBezTo>
                    <a:pt x="572" y="1925"/>
                    <a:pt x="444" y="1829"/>
                    <a:pt x="444" y="1829"/>
                  </a:cubicBezTo>
                  <a:cubicBezTo>
                    <a:pt x="486" y="1885"/>
                    <a:pt x="534" y="1953"/>
                    <a:pt x="675" y="1846"/>
                  </a:cubicBezTo>
                  <a:cubicBezTo>
                    <a:pt x="817" y="1739"/>
                    <a:pt x="797" y="1865"/>
                    <a:pt x="875" y="1902"/>
                  </a:cubicBezTo>
                  <a:cubicBezTo>
                    <a:pt x="953" y="1938"/>
                    <a:pt x="1065" y="1994"/>
                    <a:pt x="836" y="2019"/>
                  </a:cubicBezTo>
                  <a:cubicBezTo>
                    <a:pt x="607" y="2043"/>
                    <a:pt x="729" y="2415"/>
                    <a:pt x="286" y="2466"/>
                  </a:cubicBezTo>
                  <a:cubicBezTo>
                    <a:pt x="0" y="2499"/>
                    <a:pt x="72" y="2595"/>
                    <a:pt x="72" y="2595"/>
                  </a:cubicBezTo>
                  <a:cubicBezTo>
                    <a:pt x="72" y="2595"/>
                    <a:pt x="33" y="2503"/>
                    <a:pt x="289" y="2510"/>
                  </a:cubicBezTo>
                  <a:cubicBezTo>
                    <a:pt x="544" y="2517"/>
                    <a:pt x="639" y="2320"/>
                    <a:pt x="724" y="2194"/>
                  </a:cubicBezTo>
                  <a:cubicBezTo>
                    <a:pt x="809" y="2067"/>
                    <a:pt x="744" y="2242"/>
                    <a:pt x="870" y="2267"/>
                  </a:cubicBezTo>
                  <a:cubicBezTo>
                    <a:pt x="997" y="2291"/>
                    <a:pt x="931" y="2342"/>
                    <a:pt x="921" y="2459"/>
                  </a:cubicBezTo>
                  <a:cubicBezTo>
                    <a:pt x="911" y="2576"/>
                    <a:pt x="1021" y="2573"/>
                    <a:pt x="1021" y="2573"/>
                  </a:cubicBezTo>
                  <a:cubicBezTo>
                    <a:pt x="846" y="2488"/>
                    <a:pt x="1067" y="2298"/>
                    <a:pt x="958" y="2264"/>
                  </a:cubicBezTo>
                  <a:cubicBezTo>
                    <a:pt x="848" y="2230"/>
                    <a:pt x="826" y="2111"/>
                    <a:pt x="897" y="2096"/>
                  </a:cubicBezTo>
                  <a:cubicBezTo>
                    <a:pt x="967" y="2082"/>
                    <a:pt x="1011" y="2019"/>
                    <a:pt x="1157" y="1965"/>
                  </a:cubicBezTo>
                  <a:cubicBezTo>
                    <a:pt x="1303" y="1912"/>
                    <a:pt x="1454" y="2245"/>
                    <a:pt x="1493" y="2328"/>
                  </a:cubicBezTo>
                  <a:cubicBezTo>
                    <a:pt x="1532" y="2410"/>
                    <a:pt x="1522" y="2602"/>
                    <a:pt x="1522" y="2602"/>
                  </a:cubicBezTo>
                  <a:cubicBezTo>
                    <a:pt x="1549" y="2651"/>
                    <a:pt x="1595" y="2615"/>
                    <a:pt x="1595" y="2615"/>
                  </a:cubicBezTo>
                  <a:cubicBezTo>
                    <a:pt x="1585" y="2539"/>
                    <a:pt x="1622" y="2235"/>
                    <a:pt x="1680" y="2201"/>
                  </a:cubicBezTo>
                  <a:cubicBezTo>
                    <a:pt x="1738" y="2167"/>
                    <a:pt x="1797" y="2109"/>
                    <a:pt x="1870" y="2028"/>
                  </a:cubicBezTo>
                  <a:cubicBezTo>
                    <a:pt x="1934" y="1958"/>
                    <a:pt x="2009" y="1918"/>
                    <a:pt x="2119" y="1914"/>
                  </a:cubicBezTo>
                  <a:cubicBezTo>
                    <a:pt x="2147" y="1931"/>
                    <a:pt x="2172" y="1960"/>
                    <a:pt x="2197" y="1978"/>
                  </a:cubicBezTo>
                  <a:cubicBezTo>
                    <a:pt x="2277" y="2036"/>
                    <a:pt x="2350" y="2441"/>
                    <a:pt x="2466" y="2395"/>
                  </a:cubicBezTo>
                  <a:cubicBezTo>
                    <a:pt x="2530" y="2370"/>
                    <a:pt x="2560" y="2219"/>
                    <a:pt x="2594" y="2165"/>
                  </a:cubicBezTo>
                  <a:cubicBezTo>
                    <a:pt x="2661" y="2055"/>
                    <a:pt x="2679" y="2212"/>
                    <a:pt x="2694" y="2271"/>
                  </a:cubicBezTo>
                  <a:cubicBezTo>
                    <a:pt x="2704" y="2311"/>
                    <a:pt x="2731" y="2481"/>
                    <a:pt x="2792" y="2472"/>
                  </a:cubicBezTo>
                  <a:cubicBezTo>
                    <a:pt x="2823" y="2467"/>
                    <a:pt x="2853" y="2396"/>
                    <a:pt x="2854" y="2369"/>
                  </a:cubicBezTo>
                  <a:cubicBezTo>
                    <a:pt x="2854" y="2369"/>
                    <a:pt x="2774" y="2614"/>
                    <a:pt x="2711" y="2236"/>
                  </a:cubicBezTo>
                  <a:close/>
                  <a:moveTo>
                    <a:pt x="1559" y="2327"/>
                  </a:moveTo>
                  <a:cubicBezTo>
                    <a:pt x="1553" y="2326"/>
                    <a:pt x="1546" y="2328"/>
                    <a:pt x="1541" y="2333"/>
                  </a:cubicBezTo>
                  <a:cubicBezTo>
                    <a:pt x="1541" y="2333"/>
                    <a:pt x="1503" y="2074"/>
                    <a:pt x="1375" y="1999"/>
                  </a:cubicBezTo>
                  <a:cubicBezTo>
                    <a:pt x="1247" y="1924"/>
                    <a:pt x="1127" y="1904"/>
                    <a:pt x="1213" y="1729"/>
                  </a:cubicBezTo>
                  <a:cubicBezTo>
                    <a:pt x="1242" y="1668"/>
                    <a:pt x="1225" y="1640"/>
                    <a:pt x="1255" y="1591"/>
                  </a:cubicBezTo>
                  <a:cubicBezTo>
                    <a:pt x="1285" y="1543"/>
                    <a:pt x="1209" y="1446"/>
                    <a:pt x="1313" y="1396"/>
                  </a:cubicBezTo>
                  <a:cubicBezTo>
                    <a:pt x="1477" y="1318"/>
                    <a:pt x="1486" y="1125"/>
                    <a:pt x="1559" y="1129"/>
                  </a:cubicBezTo>
                  <a:cubicBezTo>
                    <a:pt x="1644" y="1135"/>
                    <a:pt x="1628" y="1216"/>
                    <a:pt x="1680" y="1271"/>
                  </a:cubicBezTo>
                  <a:cubicBezTo>
                    <a:pt x="1700" y="1293"/>
                    <a:pt x="1739" y="1301"/>
                    <a:pt x="1783" y="1356"/>
                  </a:cubicBezTo>
                  <a:cubicBezTo>
                    <a:pt x="1826" y="1410"/>
                    <a:pt x="1942" y="1378"/>
                    <a:pt x="1920" y="1540"/>
                  </a:cubicBezTo>
                  <a:cubicBezTo>
                    <a:pt x="1898" y="1702"/>
                    <a:pt x="2086" y="1799"/>
                    <a:pt x="1953" y="1887"/>
                  </a:cubicBezTo>
                  <a:cubicBezTo>
                    <a:pt x="1908" y="1916"/>
                    <a:pt x="1843" y="1918"/>
                    <a:pt x="1819" y="1968"/>
                  </a:cubicBezTo>
                  <a:cubicBezTo>
                    <a:pt x="1786" y="2033"/>
                    <a:pt x="1720" y="2065"/>
                    <a:pt x="1647" y="2135"/>
                  </a:cubicBezTo>
                  <a:cubicBezTo>
                    <a:pt x="1573" y="2205"/>
                    <a:pt x="1581" y="2333"/>
                    <a:pt x="1581" y="2333"/>
                  </a:cubicBezTo>
                  <a:cubicBezTo>
                    <a:pt x="1581" y="2333"/>
                    <a:pt x="1571" y="2327"/>
                    <a:pt x="1559" y="2327"/>
                  </a:cubicBezTo>
                </a:path>
              </a:pathLst>
            </a:custGeom>
            <a:solidFill>
              <a:srgbClr val="F7E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64" name="Freeform 6650"/>
            <p:cNvSpPr>
              <a:spLocks noEditPoints="1"/>
            </p:cNvSpPr>
            <p:nvPr/>
          </p:nvSpPr>
          <p:spPr bwMode="auto">
            <a:xfrm>
              <a:off x="2553" y="741"/>
              <a:ext cx="929" cy="1170"/>
            </a:xfrm>
            <a:custGeom>
              <a:avLst/>
              <a:gdLst>
                <a:gd name="T0" fmla="*/ 389 w 1003"/>
                <a:gd name="T1" fmla="*/ 1054 h 1264"/>
                <a:gd name="T2" fmla="*/ 373 w 1003"/>
                <a:gd name="T3" fmla="*/ 1060 h 1264"/>
                <a:gd name="T4" fmla="*/ 231 w 1003"/>
                <a:gd name="T5" fmla="*/ 774 h 1264"/>
                <a:gd name="T6" fmla="*/ 92 w 1003"/>
                <a:gd name="T7" fmla="*/ 542 h 1264"/>
                <a:gd name="T8" fmla="*/ 128 w 1003"/>
                <a:gd name="T9" fmla="*/ 425 h 1264"/>
                <a:gd name="T10" fmla="*/ 178 w 1003"/>
                <a:gd name="T11" fmla="*/ 257 h 1264"/>
                <a:gd name="T12" fmla="*/ 389 w 1003"/>
                <a:gd name="T13" fmla="*/ 29 h 1264"/>
                <a:gd name="T14" fmla="*/ 389 w 1003"/>
                <a:gd name="T15" fmla="*/ 5 h 1264"/>
                <a:gd name="T16" fmla="*/ 388 w 1003"/>
                <a:gd name="T17" fmla="*/ 5 h 1264"/>
                <a:gd name="T18" fmla="*/ 167 w 1003"/>
                <a:gd name="T19" fmla="*/ 244 h 1264"/>
                <a:gd name="T20" fmla="*/ 114 w 1003"/>
                <a:gd name="T21" fmla="*/ 419 h 1264"/>
                <a:gd name="T22" fmla="*/ 76 w 1003"/>
                <a:gd name="T23" fmla="*/ 542 h 1264"/>
                <a:gd name="T24" fmla="*/ 222 w 1003"/>
                <a:gd name="T25" fmla="*/ 785 h 1264"/>
                <a:gd name="T26" fmla="*/ 366 w 1003"/>
                <a:gd name="T27" fmla="*/ 1083 h 1264"/>
                <a:gd name="T28" fmla="*/ 389 w 1003"/>
                <a:gd name="T29" fmla="*/ 1071 h 1264"/>
                <a:gd name="T30" fmla="*/ 389 w 1003"/>
                <a:gd name="T31" fmla="*/ 1054 h 1264"/>
                <a:gd name="T32" fmla="*/ 389 w 1003"/>
                <a:gd name="T33" fmla="*/ 1054 h 1264"/>
                <a:gd name="T34" fmla="*/ 390 w 1003"/>
                <a:gd name="T35" fmla="*/ 1071 h 1264"/>
                <a:gd name="T36" fmla="*/ 419 w 1003"/>
                <a:gd name="T37" fmla="*/ 1083 h 1264"/>
                <a:gd name="T38" fmla="*/ 470 w 1003"/>
                <a:gd name="T39" fmla="*/ 903 h 1264"/>
                <a:gd name="T40" fmla="*/ 621 w 1003"/>
                <a:gd name="T41" fmla="*/ 756 h 1264"/>
                <a:gd name="T42" fmla="*/ 741 w 1003"/>
                <a:gd name="T43" fmla="*/ 684 h 1264"/>
                <a:gd name="T44" fmla="*/ 712 w 1003"/>
                <a:gd name="T45" fmla="*/ 373 h 1264"/>
                <a:gd name="T46" fmla="*/ 588 w 1003"/>
                <a:gd name="T47" fmla="*/ 207 h 1264"/>
                <a:gd name="T48" fmla="*/ 496 w 1003"/>
                <a:gd name="T49" fmla="*/ 132 h 1264"/>
                <a:gd name="T50" fmla="*/ 389 w 1003"/>
                <a:gd name="T51" fmla="*/ 5 h 1264"/>
                <a:gd name="T52" fmla="*/ 390 w 1003"/>
                <a:gd name="T53" fmla="*/ 29 h 1264"/>
                <a:gd name="T54" fmla="*/ 493 w 1003"/>
                <a:gd name="T55" fmla="*/ 151 h 1264"/>
                <a:gd name="T56" fmla="*/ 581 w 1003"/>
                <a:gd name="T57" fmla="*/ 223 h 1264"/>
                <a:gd name="T58" fmla="*/ 698 w 1003"/>
                <a:gd name="T59" fmla="*/ 380 h 1264"/>
                <a:gd name="T60" fmla="*/ 727 w 1003"/>
                <a:gd name="T61" fmla="*/ 678 h 1264"/>
                <a:gd name="T62" fmla="*/ 611 w 1003"/>
                <a:gd name="T63" fmla="*/ 747 h 1264"/>
                <a:gd name="T64" fmla="*/ 464 w 1003"/>
                <a:gd name="T65" fmla="*/ 890 h 1264"/>
                <a:gd name="T66" fmla="*/ 408 w 1003"/>
                <a:gd name="T67" fmla="*/ 1060 h 1264"/>
                <a:gd name="T68" fmla="*/ 389 w 1003"/>
                <a:gd name="T69" fmla="*/ 1054 h 126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03" h="1264">
                  <a:moveTo>
                    <a:pt x="453" y="1231"/>
                  </a:moveTo>
                  <a:cubicBezTo>
                    <a:pt x="447" y="1230"/>
                    <a:pt x="440" y="1232"/>
                    <a:pt x="435" y="1237"/>
                  </a:cubicBezTo>
                  <a:cubicBezTo>
                    <a:pt x="435" y="1237"/>
                    <a:pt x="397" y="978"/>
                    <a:pt x="269" y="903"/>
                  </a:cubicBezTo>
                  <a:cubicBezTo>
                    <a:pt x="141" y="828"/>
                    <a:pt x="22" y="808"/>
                    <a:pt x="107" y="633"/>
                  </a:cubicBezTo>
                  <a:cubicBezTo>
                    <a:pt x="137" y="572"/>
                    <a:pt x="119" y="544"/>
                    <a:pt x="149" y="496"/>
                  </a:cubicBezTo>
                  <a:cubicBezTo>
                    <a:pt x="179" y="447"/>
                    <a:pt x="104" y="350"/>
                    <a:pt x="207" y="300"/>
                  </a:cubicBezTo>
                  <a:cubicBezTo>
                    <a:pt x="371" y="222"/>
                    <a:pt x="379" y="29"/>
                    <a:pt x="453" y="33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3" y="5"/>
                    <a:pt x="452" y="5"/>
                    <a:pt x="452" y="5"/>
                  </a:cubicBezTo>
                  <a:cubicBezTo>
                    <a:pt x="375" y="0"/>
                    <a:pt x="365" y="203"/>
                    <a:pt x="194" y="285"/>
                  </a:cubicBezTo>
                  <a:cubicBezTo>
                    <a:pt x="86" y="336"/>
                    <a:pt x="165" y="438"/>
                    <a:pt x="133" y="489"/>
                  </a:cubicBezTo>
                  <a:cubicBezTo>
                    <a:pt x="102" y="540"/>
                    <a:pt x="120" y="569"/>
                    <a:pt x="89" y="633"/>
                  </a:cubicBezTo>
                  <a:cubicBezTo>
                    <a:pt x="0" y="816"/>
                    <a:pt x="125" y="837"/>
                    <a:pt x="259" y="916"/>
                  </a:cubicBezTo>
                  <a:cubicBezTo>
                    <a:pt x="393" y="994"/>
                    <a:pt x="427" y="1264"/>
                    <a:pt x="427" y="1264"/>
                  </a:cubicBezTo>
                  <a:cubicBezTo>
                    <a:pt x="433" y="1259"/>
                    <a:pt x="447" y="1250"/>
                    <a:pt x="453" y="1250"/>
                  </a:cubicBezTo>
                  <a:cubicBezTo>
                    <a:pt x="453" y="1231"/>
                    <a:pt x="453" y="1231"/>
                    <a:pt x="453" y="1231"/>
                  </a:cubicBezTo>
                  <a:moveTo>
                    <a:pt x="453" y="1231"/>
                  </a:moveTo>
                  <a:cubicBezTo>
                    <a:pt x="454" y="1250"/>
                    <a:pt x="454" y="1250"/>
                    <a:pt x="454" y="1250"/>
                  </a:cubicBezTo>
                  <a:cubicBezTo>
                    <a:pt x="466" y="1250"/>
                    <a:pt x="488" y="1264"/>
                    <a:pt x="488" y="1264"/>
                  </a:cubicBezTo>
                  <a:cubicBezTo>
                    <a:pt x="488" y="1264"/>
                    <a:pt x="471" y="1127"/>
                    <a:pt x="547" y="1054"/>
                  </a:cubicBezTo>
                  <a:cubicBezTo>
                    <a:pt x="624" y="980"/>
                    <a:pt x="689" y="952"/>
                    <a:pt x="723" y="883"/>
                  </a:cubicBezTo>
                  <a:cubicBezTo>
                    <a:pt x="749" y="831"/>
                    <a:pt x="816" y="829"/>
                    <a:pt x="864" y="798"/>
                  </a:cubicBezTo>
                  <a:cubicBezTo>
                    <a:pt x="1003" y="707"/>
                    <a:pt x="807" y="605"/>
                    <a:pt x="830" y="435"/>
                  </a:cubicBezTo>
                  <a:cubicBezTo>
                    <a:pt x="852" y="265"/>
                    <a:pt x="731" y="300"/>
                    <a:pt x="686" y="242"/>
                  </a:cubicBezTo>
                  <a:cubicBezTo>
                    <a:pt x="640" y="185"/>
                    <a:pt x="599" y="177"/>
                    <a:pt x="578" y="154"/>
                  </a:cubicBezTo>
                  <a:cubicBezTo>
                    <a:pt x="525" y="97"/>
                    <a:pt x="540" y="12"/>
                    <a:pt x="453" y="5"/>
                  </a:cubicBezTo>
                  <a:cubicBezTo>
                    <a:pt x="454" y="33"/>
                    <a:pt x="454" y="33"/>
                    <a:pt x="454" y="33"/>
                  </a:cubicBezTo>
                  <a:cubicBezTo>
                    <a:pt x="538" y="39"/>
                    <a:pt x="523" y="121"/>
                    <a:pt x="574" y="176"/>
                  </a:cubicBezTo>
                  <a:cubicBezTo>
                    <a:pt x="594" y="197"/>
                    <a:pt x="633" y="205"/>
                    <a:pt x="677" y="260"/>
                  </a:cubicBezTo>
                  <a:cubicBezTo>
                    <a:pt x="721" y="314"/>
                    <a:pt x="836" y="282"/>
                    <a:pt x="814" y="444"/>
                  </a:cubicBezTo>
                  <a:cubicBezTo>
                    <a:pt x="792" y="606"/>
                    <a:pt x="980" y="704"/>
                    <a:pt x="847" y="791"/>
                  </a:cubicBezTo>
                  <a:cubicBezTo>
                    <a:pt x="802" y="820"/>
                    <a:pt x="738" y="822"/>
                    <a:pt x="713" y="872"/>
                  </a:cubicBezTo>
                  <a:cubicBezTo>
                    <a:pt x="680" y="937"/>
                    <a:pt x="614" y="969"/>
                    <a:pt x="541" y="1039"/>
                  </a:cubicBezTo>
                  <a:cubicBezTo>
                    <a:pt x="468" y="1109"/>
                    <a:pt x="475" y="1237"/>
                    <a:pt x="475" y="1237"/>
                  </a:cubicBezTo>
                  <a:cubicBezTo>
                    <a:pt x="475" y="1237"/>
                    <a:pt x="465" y="1231"/>
                    <a:pt x="453" y="1231"/>
                  </a:cubicBezTo>
                </a:path>
              </a:pathLst>
            </a:custGeom>
            <a:solidFill>
              <a:srgbClr val="FBF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65" name="Freeform 6651"/>
            <p:cNvSpPr>
              <a:spLocks/>
            </p:cNvSpPr>
            <p:nvPr/>
          </p:nvSpPr>
          <p:spPr bwMode="auto">
            <a:xfrm>
              <a:off x="2972" y="745"/>
              <a:ext cx="510" cy="1166"/>
            </a:xfrm>
            <a:custGeom>
              <a:avLst/>
              <a:gdLst>
                <a:gd name="T0" fmla="*/ 0 w 550"/>
                <a:gd name="T1" fmla="*/ 1051 h 1259"/>
                <a:gd name="T2" fmla="*/ 1 w 550"/>
                <a:gd name="T3" fmla="*/ 1068 h 1259"/>
                <a:gd name="T4" fmla="*/ 30 w 550"/>
                <a:gd name="T5" fmla="*/ 1080 h 1259"/>
                <a:gd name="T6" fmla="*/ 81 w 550"/>
                <a:gd name="T7" fmla="*/ 900 h 1259"/>
                <a:gd name="T8" fmla="*/ 232 w 550"/>
                <a:gd name="T9" fmla="*/ 753 h 1259"/>
                <a:gd name="T10" fmla="*/ 353 w 550"/>
                <a:gd name="T11" fmla="*/ 680 h 1259"/>
                <a:gd name="T12" fmla="*/ 325 w 550"/>
                <a:gd name="T13" fmla="*/ 369 h 1259"/>
                <a:gd name="T14" fmla="*/ 200 w 550"/>
                <a:gd name="T15" fmla="*/ 203 h 1259"/>
                <a:gd name="T16" fmla="*/ 108 w 550"/>
                <a:gd name="T17" fmla="*/ 128 h 1259"/>
                <a:gd name="T18" fmla="*/ 0 w 550"/>
                <a:gd name="T19" fmla="*/ 0 h 1259"/>
                <a:gd name="T20" fmla="*/ 1 w 550"/>
                <a:gd name="T21" fmla="*/ 24 h 1259"/>
                <a:gd name="T22" fmla="*/ 104 w 550"/>
                <a:gd name="T23" fmla="*/ 146 h 1259"/>
                <a:gd name="T24" fmla="*/ 193 w 550"/>
                <a:gd name="T25" fmla="*/ 219 h 1259"/>
                <a:gd name="T26" fmla="*/ 311 w 550"/>
                <a:gd name="T27" fmla="*/ 377 h 1259"/>
                <a:gd name="T28" fmla="*/ 338 w 550"/>
                <a:gd name="T29" fmla="*/ 674 h 1259"/>
                <a:gd name="T30" fmla="*/ 223 w 550"/>
                <a:gd name="T31" fmla="*/ 744 h 1259"/>
                <a:gd name="T32" fmla="*/ 76 w 550"/>
                <a:gd name="T33" fmla="*/ 887 h 1259"/>
                <a:gd name="T34" fmla="*/ 19 w 550"/>
                <a:gd name="T35" fmla="*/ 1057 h 1259"/>
                <a:gd name="T36" fmla="*/ 0 w 550"/>
                <a:gd name="T37" fmla="*/ 1051 h 125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50" h="1259">
                  <a:moveTo>
                    <a:pt x="0" y="1226"/>
                  </a:moveTo>
                  <a:cubicBezTo>
                    <a:pt x="1" y="1245"/>
                    <a:pt x="1" y="1245"/>
                    <a:pt x="1" y="1245"/>
                  </a:cubicBezTo>
                  <a:cubicBezTo>
                    <a:pt x="13" y="1245"/>
                    <a:pt x="35" y="1259"/>
                    <a:pt x="35" y="1259"/>
                  </a:cubicBezTo>
                  <a:cubicBezTo>
                    <a:pt x="35" y="1259"/>
                    <a:pt x="18" y="1122"/>
                    <a:pt x="94" y="1049"/>
                  </a:cubicBezTo>
                  <a:cubicBezTo>
                    <a:pt x="171" y="975"/>
                    <a:pt x="236" y="947"/>
                    <a:pt x="270" y="878"/>
                  </a:cubicBezTo>
                  <a:cubicBezTo>
                    <a:pt x="296" y="826"/>
                    <a:pt x="363" y="824"/>
                    <a:pt x="411" y="793"/>
                  </a:cubicBezTo>
                  <a:cubicBezTo>
                    <a:pt x="550" y="702"/>
                    <a:pt x="354" y="600"/>
                    <a:pt x="377" y="430"/>
                  </a:cubicBezTo>
                  <a:cubicBezTo>
                    <a:pt x="399" y="260"/>
                    <a:pt x="278" y="295"/>
                    <a:pt x="233" y="237"/>
                  </a:cubicBezTo>
                  <a:cubicBezTo>
                    <a:pt x="187" y="180"/>
                    <a:pt x="146" y="172"/>
                    <a:pt x="125" y="149"/>
                  </a:cubicBezTo>
                  <a:cubicBezTo>
                    <a:pt x="72" y="92"/>
                    <a:pt x="87" y="7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85" y="34"/>
                    <a:pt x="70" y="116"/>
                    <a:pt x="121" y="171"/>
                  </a:cubicBezTo>
                  <a:cubicBezTo>
                    <a:pt x="141" y="192"/>
                    <a:pt x="180" y="200"/>
                    <a:pt x="224" y="255"/>
                  </a:cubicBezTo>
                  <a:cubicBezTo>
                    <a:pt x="268" y="309"/>
                    <a:pt x="383" y="277"/>
                    <a:pt x="361" y="439"/>
                  </a:cubicBezTo>
                  <a:cubicBezTo>
                    <a:pt x="339" y="601"/>
                    <a:pt x="527" y="699"/>
                    <a:pt x="394" y="786"/>
                  </a:cubicBezTo>
                  <a:cubicBezTo>
                    <a:pt x="349" y="815"/>
                    <a:pt x="285" y="817"/>
                    <a:pt x="260" y="867"/>
                  </a:cubicBezTo>
                  <a:cubicBezTo>
                    <a:pt x="227" y="932"/>
                    <a:pt x="161" y="964"/>
                    <a:pt x="88" y="1034"/>
                  </a:cubicBezTo>
                  <a:cubicBezTo>
                    <a:pt x="15" y="1104"/>
                    <a:pt x="22" y="1232"/>
                    <a:pt x="22" y="1232"/>
                  </a:cubicBezTo>
                  <a:cubicBezTo>
                    <a:pt x="22" y="1232"/>
                    <a:pt x="12" y="1226"/>
                    <a:pt x="0" y="1226"/>
                  </a:cubicBezTo>
                </a:path>
              </a:pathLst>
            </a:custGeom>
            <a:solidFill>
              <a:srgbClr val="FDF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66" name="Freeform 6652"/>
            <p:cNvSpPr>
              <a:spLocks/>
            </p:cNvSpPr>
            <p:nvPr/>
          </p:nvSpPr>
          <p:spPr bwMode="auto">
            <a:xfrm>
              <a:off x="3156" y="1004"/>
              <a:ext cx="44" cy="38"/>
            </a:xfrm>
            <a:custGeom>
              <a:avLst/>
              <a:gdLst>
                <a:gd name="T0" fmla="*/ 38 w 48"/>
                <a:gd name="T1" fmla="*/ 24 h 41"/>
                <a:gd name="T2" fmla="*/ 16 w 48"/>
                <a:gd name="T3" fmla="*/ 31 h 41"/>
                <a:gd name="T4" fmla="*/ 4 w 48"/>
                <a:gd name="T5" fmla="*/ 11 h 41"/>
                <a:gd name="T6" fmla="*/ 26 w 48"/>
                <a:gd name="T7" fmla="*/ 4 h 41"/>
                <a:gd name="T8" fmla="*/ 38 w 48"/>
                <a:gd name="T9" fmla="*/ 24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41">
                  <a:moveTo>
                    <a:pt x="45" y="28"/>
                  </a:moveTo>
                  <a:cubicBezTo>
                    <a:pt x="41" y="37"/>
                    <a:pt x="30" y="41"/>
                    <a:pt x="18" y="36"/>
                  </a:cubicBezTo>
                  <a:cubicBezTo>
                    <a:pt x="7" y="32"/>
                    <a:pt x="0" y="22"/>
                    <a:pt x="4" y="13"/>
                  </a:cubicBezTo>
                  <a:cubicBezTo>
                    <a:pt x="7" y="4"/>
                    <a:pt x="19" y="0"/>
                    <a:pt x="30" y="4"/>
                  </a:cubicBezTo>
                  <a:cubicBezTo>
                    <a:pt x="42" y="9"/>
                    <a:pt x="48" y="19"/>
                    <a:pt x="45" y="28"/>
                  </a:cubicBezTo>
                  <a:close/>
                </a:path>
              </a:pathLst>
            </a:custGeom>
            <a:solidFill>
              <a:srgbClr val="5978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67" name="Oval 6653"/>
            <p:cNvSpPr>
              <a:spLocks noChangeArrowheads="1"/>
            </p:cNvSpPr>
            <p:nvPr/>
          </p:nvSpPr>
          <p:spPr bwMode="auto">
            <a:xfrm>
              <a:off x="3159" y="1006"/>
              <a:ext cx="30" cy="25"/>
            </a:xfrm>
            <a:prstGeom prst="ellipse">
              <a:avLst/>
            </a:prstGeom>
            <a:solidFill>
              <a:srgbClr val="466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68" name="Freeform 6654"/>
            <p:cNvSpPr>
              <a:spLocks/>
            </p:cNvSpPr>
            <p:nvPr/>
          </p:nvSpPr>
          <p:spPr bwMode="auto">
            <a:xfrm>
              <a:off x="3166" y="1008"/>
              <a:ext cx="8" cy="6"/>
            </a:xfrm>
            <a:custGeom>
              <a:avLst/>
              <a:gdLst>
                <a:gd name="T0" fmla="*/ 6 w 9"/>
                <a:gd name="T1" fmla="*/ 2 h 6"/>
                <a:gd name="T2" fmla="*/ 4 w 9"/>
                <a:gd name="T3" fmla="*/ 5 h 6"/>
                <a:gd name="T4" fmla="*/ 1 w 9"/>
                <a:gd name="T5" fmla="*/ 4 h 6"/>
                <a:gd name="T6" fmla="*/ 4 w 9"/>
                <a:gd name="T7" fmla="*/ 1 h 6"/>
                <a:gd name="T8" fmla="*/ 6 w 9"/>
                <a:gd name="T9" fmla="*/ 2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6">
                  <a:moveTo>
                    <a:pt x="8" y="2"/>
                  </a:moveTo>
                  <a:cubicBezTo>
                    <a:pt x="9" y="3"/>
                    <a:pt x="7" y="4"/>
                    <a:pt x="5" y="5"/>
                  </a:cubicBezTo>
                  <a:cubicBezTo>
                    <a:pt x="3" y="6"/>
                    <a:pt x="1" y="6"/>
                    <a:pt x="1" y="4"/>
                  </a:cubicBezTo>
                  <a:cubicBezTo>
                    <a:pt x="0" y="3"/>
                    <a:pt x="2" y="2"/>
                    <a:pt x="4" y="1"/>
                  </a:cubicBezTo>
                  <a:cubicBezTo>
                    <a:pt x="6" y="0"/>
                    <a:pt x="8" y="0"/>
                    <a:pt x="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69" name="Freeform 6655"/>
            <p:cNvSpPr>
              <a:spLocks/>
            </p:cNvSpPr>
            <p:nvPr/>
          </p:nvSpPr>
          <p:spPr bwMode="auto">
            <a:xfrm>
              <a:off x="3162" y="1012"/>
              <a:ext cx="4" cy="6"/>
            </a:xfrm>
            <a:custGeom>
              <a:avLst/>
              <a:gdLst>
                <a:gd name="T0" fmla="*/ 3 w 4"/>
                <a:gd name="T1" fmla="*/ 1 h 6"/>
                <a:gd name="T2" fmla="*/ 3 w 4"/>
                <a:gd name="T3" fmla="*/ 4 h 6"/>
                <a:gd name="T4" fmla="*/ 0 w 4"/>
                <a:gd name="T5" fmla="*/ 5 h 6"/>
                <a:gd name="T6" fmla="*/ 1 w 4"/>
                <a:gd name="T7" fmla="*/ 2 h 6"/>
                <a:gd name="T8" fmla="*/ 3 w 4"/>
                <a:gd name="T9" fmla="*/ 1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6">
                  <a:moveTo>
                    <a:pt x="3" y="1"/>
                  </a:moveTo>
                  <a:cubicBezTo>
                    <a:pt x="4" y="1"/>
                    <a:pt x="4" y="3"/>
                    <a:pt x="3" y="4"/>
                  </a:cubicBezTo>
                  <a:cubicBezTo>
                    <a:pt x="2" y="5"/>
                    <a:pt x="1" y="6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70" name="Freeform 6656"/>
            <p:cNvSpPr>
              <a:spLocks/>
            </p:cNvSpPr>
            <p:nvPr/>
          </p:nvSpPr>
          <p:spPr bwMode="auto">
            <a:xfrm>
              <a:off x="3176" y="1030"/>
              <a:ext cx="21" cy="11"/>
            </a:xfrm>
            <a:custGeom>
              <a:avLst/>
              <a:gdLst>
                <a:gd name="T0" fmla="*/ 0 w 22"/>
                <a:gd name="T1" fmla="*/ 7 h 12"/>
                <a:gd name="T2" fmla="*/ 20 w 22"/>
                <a:gd name="T3" fmla="*/ 0 h 12"/>
                <a:gd name="T4" fmla="*/ 0 w 22"/>
                <a:gd name="T5" fmla="*/ 7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12">
                  <a:moveTo>
                    <a:pt x="0" y="9"/>
                  </a:moveTo>
                  <a:cubicBezTo>
                    <a:pt x="0" y="9"/>
                    <a:pt x="16" y="12"/>
                    <a:pt x="22" y="0"/>
                  </a:cubicBezTo>
                  <a:cubicBezTo>
                    <a:pt x="22" y="0"/>
                    <a:pt x="16" y="9"/>
                    <a:pt x="0" y="9"/>
                  </a:cubicBezTo>
                  <a:close/>
                </a:path>
              </a:pathLst>
            </a:custGeom>
            <a:solidFill>
              <a:srgbClr val="396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71" name="Freeform 6657"/>
            <p:cNvSpPr>
              <a:spLocks/>
            </p:cNvSpPr>
            <p:nvPr/>
          </p:nvSpPr>
          <p:spPr bwMode="auto">
            <a:xfrm>
              <a:off x="3157" y="1004"/>
              <a:ext cx="43" cy="38"/>
            </a:xfrm>
            <a:custGeom>
              <a:avLst/>
              <a:gdLst>
                <a:gd name="T0" fmla="*/ 37 w 47"/>
                <a:gd name="T1" fmla="*/ 24 h 41"/>
                <a:gd name="T2" fmla="*/ 15 w 47"/>
                <a:gd name="T3" fmla="*/ 32 h 41"/>
                <a:gd name="T4" fmla="*/ 3 w 47"/>
                <a:gd name="T5" fmla="*/ 11 h 41"/>
                <a:gd name="T6" fmla="*/ 25 w 47"/>
                <a:gd name="T7" fmla="*/ 4 h 41"/>
                <a:gd name="T8" fmla="*/ 37 w 47"/>
                <a:gd name="T9" fmla="*/ 24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1">
                  <a:moveTo>
                    <a:pt x="44" y="28"/>
                  </a:moveTo>
                  <a:cubicBezTo>
                    <a:pt x="41" y="37"/>
                    <a:pt x="29" y="41"/>
                    <a:pt x="17" y="37"/>
                  </a:cubicBezTo>
                  <a:cubicBezTo>
                    <a:pt x="6" y="32"/>
                    <a:pt x="0" y="22"/>
                    <a:pt x="3" y="13"/>
                  </a:cubicBezTo>
                  <a:cubicBezTo>
                    <a:pt x="6" y="4"/>
                    <a:pt x="18" y="0"/>
                    <a:pt x="29" y="4"/>
                  </a:cubicBezTo>
                  <a:cubicBezTo>
                    <a:pt x="41" y="9"/>
                    <a:pt x="47" y="19"/>
                    <a:pt x="44" y="28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72" name="Freeform 6658"/>
            <p:cNvSpPr>
              <a:spLocks/>
            </p:cNvSpPr>
            <p:nvPr/>
          </p:nvSpPr>
          <p:spPr bwMode="auto">
            <a:xfrm>
              <a:off x="2899" y="1397"/>
              <a:ext cx="44" cy="38"/>
            </a:xfrm>
            <a:custGeom>
              <a:avLst/>
              <a:gdLst>
                <a:gd name="T0" fmla="*/ 38 w 47"/>
                <a:gd name="T1" fmla="*/ 24 h 41"/>
                <a:gd name="T2" fmla="*/ 15 w 47"/>
                <a:gd name="T3" fmla="*/ 32 h 41"/>
                <a:gd name="T4" fmla="*/ 3 w 47"/>
                <a:gd name="T5" fmla="*/ 11 h 41"/>
                <a:gd name="T6" fmla="*/ 25 w 47"/>
                <a:gd name="T7" fmla="*/ 5 h 41"/>
                <a:gd name="T8" fmla="*/ 38 w 47"/>
                <a:gd name="T9" fmla="*/ 24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1">
                  <a:moveTo>
                    <a:pt x="44" y="28"/>
                  </a:moveTo>
                  <a:cubicBezTo>
                    <a:pt x="41" y="37"/>
                    <a:pt x="29" y="41"/>
                    <a:pt x="17" y="37"/>
                  </a:cubicBezTo>
                  <a:cubicBezTo>
                    <a:pt x="6" y="32"/>
                    <a:pt x="0" y="22"/>
                    <a:pt x="3" y="13"/>
                  </a:cubicBezTo>
                  <a:cubicBezTo>
                    <a:pt x="6" y="4"/>
                    <a:pt x="18" y="0"/>
                    <a:pt x="29" y="5"/>
                  </a:cubicBezTo>
                  <a:cubicBezTo>
                    <a:pt x="41" y="9"/>
                    <a:pt x="47" y="19"/>
                    <a:pt x="44" y="28"/>
                  </a:cubicBezTo>
                  <a:close/>
                </a:path>
              </a:pathLst>
            </a:custGeom>
            <a:solidFill>
              <a:srgbClr val="3D63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73" name="Oval 6659"/>
            <p:cNvSpPr>
              <a:spLocks noChangeArrowheads="1"/>
            </p:cNvSpPr>
            <p:nvPr/>
          </p:nvSpPr>
          <p:spPr bwMode="auto">
            <a:xfrm>
              <a:off x="2902" y="1401"/>
              <a:ext cx="30" cy="23"/>
            </a:xfrm>
            <a:prstGeom prst="ellipse">
              <a:avLst/>
            </a:prstGeom>
            <a:solidFill>
              <a:srgbClr val="305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74" name="Freeform 6660"/>
            <p:cNvSpPr>
              <a:spLocks/>
            </p:cNvSpPr>
            <p:nvPr/>
          </p:nvSpPr>
          <p:spPr bwMode="auto">
            <a:xfrm>
              <a:off x="2909" y="1402"/>
              <a:ext cx="8" cy="5"/>
            </a:xfrm>
            <a:custGeom>
              <a:avLst/>
              <a:gdLst>
                <a:gd name="T0" fmla="*/ 7 w 8"/>
                <a:gd name="T1" fmla="*/ 2 h 6"/>
                <a:gd name="T2" fmla="*/ 4 w 8"/>
                <a:gd name="T3" fmla="*/ 4 h 6"/>
                <a:gd name="T4" fmla="*/ 0 w 8"/>
                <a:gd name="T5" fmla="*/ 3 h 6"/>
                <a:gd name="T6" fmla="*/ 3 w 8"/>
                <a:gd name="T7" fmla="*/ 1 h 6"/>
                <a:gd name="T8" fmla="*/ 7 w 8"/>
                <a:gd name="T9" fmla="*/ 2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6">
                  <a:moveTo>
                    <a:pt x="7" y="2"/>
                  </a:moveTo>
                  <a:cubicBezTo>
                    <a:pt x="8" y="3"/>
                    <a:pt x="7" y="5"/>
                    <a:pt x="4" y="6"/>
                  </a:cubicBezTo>
                  <a:cubicBezTo>
                    <a:pt x="2" y="6"/>
                    <a:pt x="0" y="6"/>
                    <a:pt x="0" y="5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1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75" name="Freeform 6661"/>
            <p:cNvSpPr>
              <a:spLocks/>
            </p:cNvSpPr>
            <p:nvPr/>
          </p:nvSpPr>
          <p:spPr bwMode="auto">
            <a:xfrm>
              <a:off x="2905" y="1406"/>
              <a:ext cx="3" cy="5"/>
            </a:xfrm>
            <a:custGeom>
              <a:avLst/>
              <a:gdLst>
                <a:gd name="T0" fmla="*/ 2 w 4"/>
                <a:gd name="T1" fmla="*/ 0 h 5"/>
                <a:gd name="T2" fmla="*/ 2 w 4"/>
                <a:gd name="T3" fmla="*/ 3 h 5"/>
                <a:gd name="T4" fmla="*/ 0 w 4"/>
                <a:gd name="T5" fmla="*/ 4 h 5"/>
                <a:gd name="T6" fmla="*/ 1 w 4"/>
                <a:gd name="T7" fmla="*/ 1 h 5"/>
                <a:gd name="T8" fmla="*/ 2 w 4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cubicBezTo>
                    <a:pt x="4" y="1"/>
                    <a:pt x="4" y="2"/>
                    <a:pt x="3" y="3"/>
                  </a:cubicBezTo>
                  <a:cubicBezTo>
                    <a:pt x="2" y="4"/>
                    <a:pt x="1" y="5"/>
                    <a:pt x="0" y="4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76" name="Freeform 6662"/>
            <p:cNvSpPr>
              <a:spLocks/>
            </p:cNvSpPr>
            <p:nvPr/>
          </p:nvSpPr>
          <p:spPr bwMode="auto">
            <a:xfrm>
              <a:off x="2919" y="1423"/>
              <a:ext cx="20" cy="11"/>
            </a:xfrm>
            <a:custGeom>
              <a:avLst/>
              <a:gdLst>
                <a:gd name="T0" fmla="*/ 0 w 22"/>
                <a:gd name="T1" fmla="*/ 7 h 12"/>
                <a:gd name="T2" fmla="*/ 18 w 22"/>
                <a:gd name="T3" fmla="*/ 0 h 12"/>
                <a:gd name="T4" fmla="*/ 0 w 22"/>
                <a:gd name="T5" fmla="*/ 7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12">
                  <a:moveTo>
                    <a:pt x="0" y="9"/>
                  </a:moveTo>
                  <a:cubicBezTo>
                    <a:pt x="0" y="9"/>
                    <a:pt x="16" y="12"/>
                    <a:pt x="22" y="0"/>
                  </a:cubicBezTo>
                  <a:cubicBezTo>
                    <a:pt x="22" y="0"/>
                    <a:pt x="16" y="9"/>
                    <a:pt x="0" y="9"/>
                  </a:cubicBezTo>
                  <a:close/>
                </a:path>
              </a:pathLst>
            </a:custGeom>
            <a:solidFill>
              <a:srgbClr val="305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77" name="Freeform 6663"/>
            <p:cNvSpPr>
              <a:spLocks/>
            </p:cNvSpPr>
            <p:nvPr/>
          </p:nvSpPr>
          <p:spPr bwMode="auto">
            <a:xfrm>
              <a:off x="2899" y="1398"/>
              <a:ext cx="44" cy="37"/>
            </a:xfrm>
            <a:custGeom>
              <a:avLst/>
              <a:gdLst>
                <a:gd name="T0" fmla="*/ 38 w 47"/>
                <a:gd name="T1" fmla="*/ 23 h 40"/>
                <a:gd name="T2" fmla="*/ 15 w 47"/>
                <a:gd name="T3" fmla="*/ 31 h 40"/>
                <a:gd name="T4" fmla="*/ 3 w 47"/>
                <a:gd name="T5" fmla="*/ 10 h 40"/>
                <a:gd name="T6" fmla="*/ 25 w 47"/>
                <a:gd name="T7" fmla="*/ 4 h 40"/>
                <a:gd name="T8" fmla="*/ 38 w 47"/>
                <a:gd name="T9" fmla="*/ 23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0">
                  <a:moveTo>
                    <a:pt x="44" y="27"/>
                  </a:moveTo>
                  <a:cubicBezTo>
                    <a:pt x="41" y="36"/>
                    <a:pt x="29" y="40"/>
                    <a:pt x="17" y="36"/>
                  </a:cubicBezTo>
                  <a:cubicBezTo>
                    <a:pt x="6" y="32"/>
                    <a:pt x="0" y="21"/>
                    <a:pt x="3" y="12"/>
                  </a:cubicBezTo>
                  <a:cubicBezTo>
                    <a:pt x="6" y="3"/>
                    <a:pt x="18" y="0"/>
                    <a:pt x="29" y="4"/>
                  </a:cubicBezTo>
                  <a:cubicBezTo>
                    <a:pt x="41" y="8"/>
                    <a:pt x="47" y="19"/>
                    <a:pt x="44" y="27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78" name="Freeform 6664"/>
            <p:cNvSpPr>
              <a:spLocks/>
            </p:cNvSpPr>
            <p:nvPr/>
          </p:nvSpPr>
          <p:spPr bwMode="auto">
            <a:xfrm>
              <a:off x="2910" y="1453"/>
              <a:ext cx="43" cy="33"/>
            </a:xfrm>
            <a:custGeom>
              <a:avLst/>
              <a:gdLst>
                <a:gd name="T0" fmla="*/ 39 w 46"/>
                <a:gd name="T1" fmla="*/ 14 h 36"/>
                <a:gd name="T2" fmla="*/ 22 w 46"/>
                <a:gd name="T3" fmla="*/ 29 h 36"/>
                <a:gd name="T4" fmla="*/ 1 w 46"/>
                <a:gd name="T5" fmla="*/ 17 h 36"/>
                <a:gd name="T6" fmla="*/ 19 w 46"/>
                <a:gd name="T7" fmla="*/ 1 h 36"/>
                <a:gd name="T8" fmla="*/ 39 w 46"/>
                <a:gd name="T9" fmla="*/ 1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36">
                  <a:moveTo>
                    <a:pt x="45" y="16"/>
                  </a:moveTo>
                  <a:cubicBezTo>
                    <a:pt x="46" y="25"/>
                    <a:pt x="37" y="34"/>
                    <a:pt x="25" y="35"/>
                  </a:cubicBezTo>
                  <a:cubicBezTo>
                    <a:pt x="13" y="36"/>
                    <a:pt x="2" y="30"/>
                    <a:pt x="1" y="20"/>
                  </a:cubicBezTo>
                  <a:cubicBezTo>
                    <a:pt x="0" y="11"/>
                    <a:pt x="9" y="2"/>
                    <a:pt x="21" y="1"/>
                  </a:cubicBezTo>
                  <a:cubicBezTo>
                    <a:pt x="34" y="0"/>
                    <a:pt x="44" y="7"/>
                    <a:pt x="45" y="16"/>
                  </a:cubicBezTo>
                  <a:close/>
                </a:path>
              </a:pathLst>
            </a:custGeom>
            <a:solidFill>
              <a:srgbClr val="3D63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79" name="Freeform 6665"/>
            <p:cNvSpPr>
              <a:spLocks/>
            </p:cNvSpPr>
            <p:nvPr/>
          </p:nvSpPr>
          <p:spPr bwMode="auto">
            <a:xfrm>
              <a:off x="2910" y="1454"/>
              <a:ext cx="33" cy="27"/>
            </a:xfrm>
            <a:custGeom>
              <a:avLst/>
              <a:gdLst>
                <a:gd name="T0" fmla="*/ 28 w 35"/>
                <a:gd name="T1" fmla="*/ 6 h 30"/>
                <a:gd name="T2" fmla="*/ 21 w 35"/>
                <a:gd name="T3" fmla="*/ 22 h 30"/>
                <a:gd name="T4" fmla="*/ 3 w 35"/>
                <a:gd name="T5" fmla="*/ 18 h 30"/>
                <a:gd name="T6" fmla="*/ 10 w 35"/>
                <a:gd name="T7" fmla="*/ 4 h 30"/>
                <a:gd name="T8" fmla="*/ 28 w 35"/>
                <a:gd name="T9" fmla="*/ 6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0">
                  <a:moveTo>
                    <a:pt x="32" y="8"/>
                  </a:moveTo>
                  <a:cubicBezTo>
                    <a:pt x="35" y="14"/>
                    <a:pt x="31" y="23"/>
                    <a:pt x="23" y="27"/>
                  </a:cubicBezTo>
                  <a:cubicBezTo>
                    <a:pt x="15" y="30"/>
                    <a:pt x="6" y="28"/>
                    <a:pt x="3" y="22"/>
                  </a:cubicBezTo>
                  <a:cubicBezTo>
                    <a:pt x="0" y="16"/>
                    <a:pt x="4" y="8"/>
                    <a:pt x="12" y="4"/>
                  </a:cubicBezTo>
                  <a:cubicBezTo>
                    <a:pt x="20" y="0"/>
                    <a:pt x="29" y="2"/>
                    <a:pt x="32" y="8"/>
                  </a:cubicBezTo>
                  <a:close/>
                </a:path>
              </a:pathLst>
            </a:custGeom>
            <a:solidFill>
              <a:srgbClr val="305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0" name="Freeform 6666"/>
            <p:cNvSpPr>
              <a:spLocks/>
            </p:cNvSpPr>
            <p:nvPr/>
          </p:nvSpPr>
          <p:spPr bwMode="auto">
            <a:xfrm>
              <a:off x="2916" y="1459"/>
              <a:ext cx="7" cy="8"/>
            </a:xfrm>
            <a:custGeom>
              <a:avLst/>
              <a:gdLst>
                <a:gd name="T0" fmla="*/ 5 w 8"/>
                <a:gd name="T1" fmla="*/ 1 h 8"/>
                <a:gd name="T2" fmla="*/ 4 w 8"/>
                <a:gd name="T3" fmla="*/ 5 h 8"/>
                <a:gd name="T4" fmla="*/ 1 w 8"/>
                <a:gd name="T5" fmla="*/ 7 h 8"/>
                <a:gd name="T6" fmla="*/ 2 w 8"/>
                <a:gd name="T7" fmla="*/ 2 h 8"/>
                <a:gd name="T8" fmla="*/ 5 w 8"/>
                <a:gd name="T9" fmla="*/ 1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8" y="2"/>
                    <a:pt x="7" y="4"/>
                    <a:pt x="6" y="5"/>
                  </a:cubicBezTo>
                  <a:cubicBezTo>
                    <a:pt x="4" y="7"/>
                    <a:pt x="2" y="8"/>
                    <a:pt x="1" y="7"/>
                  </a:cubicBezTo>
                  <a:cubicBezTo>
                    <a:pt x="0" y="6"/>
                    <a:pt x="1" y="4"/>
                    <a:pt x="2" y="2"/>
                  </a:cubicBezTo>
                  <a:cubicBezTo>
                    <a:pt x="4" y="1"/>
                    <a:pt x="6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1" name="Freeform 6667"/>
            <p:cNvSpPr>
              <a:spLocks/>
            </p:cNvSpPr>
            <p:nvPr/>
          </p:nvSpPr>
          <p:spPr bwMode="auto">
            <a:xfrm>
              <a:off x="2914" y="1467"/>
              <a:ext cx="3" cy="4"/>
            </a:xfrm>
            <a:custGeom>
              <a:avLst/>
              <a:gdLst>
                <a:gd name="T0" fmla="*/ 2 w 3"/>
                <a:gd name="T1" fmla="*/ 0 h 5"/>
                <a:gd name="T2" fmla="*/ 3 w 3"/>
                <a:gd name="T3" fmla="*/ 2 h 5"/>
                <a:gd name="T4" fmla="*/ 1 w 3"/>
                <a:gd name="T5" fmla="*/ 3 h 5"/>
                <a:gd name="T6" fmla="*/ 0 w 3"/>
                <a:gd name="T7" fmla="*/ 2 h 5"/>
                <a:gd name="T8" fmla="*/ 2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3" y="0"/>
                    <a:pt x="3" y="1"/>
                    <a:pt x="3" y="3"/>
                  </a:cubicBezTo>
                  <a:cubicBezTo>
                    <a:pt x="3" y="4"/>
                    <a:pt x="2" y="5"/>
                    <a:pt x="1" y="5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2" name="Freeform 6668"/>
            <p:cNvSpPr>
              <a:spLocks/>
            </p:cNvSpPr>
            <p:nvPr/>
          </p:nvSpPr>
          <p:spPr bwMode="auto">
            <a:xfrm>
              <a:off x="2936" y="1468"/>
              <a:ext cx="15" cy="16"/>
            </a:xfrm>
            <a:custGeom>
              <a:avLst/>
              <a:gdLst>
                <a:gd name="T0" fmla="*/ 0 w 16"/>
                <a:gd name="T1" fmla="*/ 14 h 18"/>
                <a:gd name="T2" fmla="*/ 14 w 16"/>
                <a:gd name="T3" fmla="*/ 0 h 18"/>
                <a:gd name="T4" fmla="*/ 0 w 16"/>
                <a:gd name="T5" fmla="*/ 14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8">
                  <a:moveTo>
                    <a:pt x="0" y="18"/>
                  </a:moveTo>
                  <a:cubicBezTo>
                    <a:pt x="0" y="18"/>
                    <a:pt x="16" y="14"/>
                    <a:pt x="16" y="0"/>
                  </a:cubicBezTo>
                  <a:cubicBezTo>
                    <a:pt x="16" y="0"/>
                    <a:pt x="15" y="11"/>
                    <a:pt x="0" y="18"/>
                  </a:cubicBezTo>
                  <a:close/>
                </a:path>
              </a:pathLst>
            </a:custGeom>
            <a:solidFill>
              <a:srgbClr val="305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3" name="Freeform 6669"/>
            <p:cNvSpPr>
              <a:spLocks/>
            </p:cNvSpPr>
            <p:nvPr/>
          </p:nvSpPr>
          <p:spPr bwMode="auto">
            <a:xfrm>
              <a:off x="2911" y="1453"/>
              <a:ext cx="42" cy="33"/>
            </a:xfrm>
            <a:custGeom>
              <a:avLst/>
              <a:gdLst>
                <a:gd name="T0" fmla="*/ 38 w 45"/>
                <a:gd name="T1" fmla="*/ 14 h 36"/>
                <a:gd name="T2" fmla="*/ 21 w 45"/>
                <a:gd name="T3" fmla="*/ 29 h 36"/>
                <a:gd name="T4" fmla="*/ 0 w 45"/>
                <a:gd name="T5" fmla="*/ 17 h 36"/>
                <a:gd name="T6" fmla="*/ 19 w 45"/>
                <a:gd name="T7" fmla="*/ 1 h 36"/>
                <a:gd name="T8" fmla="*/ 38 w 45"/>
                <a:gd name="T9" fmla="*/ 1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36">
                  <a:moveTo>
                    <a:pt x="44" y="16"/>
                  </a:moveTo>
                  <a:cubicBezTo>
                    <a:pt x="45" y="25"/>
                    <a:pt x="36" y="34"/>
                    <a:pt x="24" y="35"/>
                  </a:cubicBezTo>
                  <a:cubicBezTo>
                    <a:pt x="12" y="36"/>
                    <a:pt x="1" y="30"/>
                    <a:pt x="0" y="20"/>
                  </a:cubicBezTo>
                  <a:cubicBezTo>
                    <a:pt x="0" y="11"/>
                    <a:pt x="9" y="2"/>
                    <a:pt x="21" y="1"/>
                  </a:cubicBezTo>
                  <a:cubicBezTo>
                    <a:pt x="33" y="0"/>
                    <a:pt x="43" y="7"/>
                    <a:pt x="44" y="16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4" name="Freeform 6670"/>
            <p:cNvSpPr>
              <a:spLocks/>
            </p:cNvSpPr>
            <p:nvPr/>
          </p:nvSpPr>
          <p:spPr bwMode="auto">
            <a:xfrm>
              <a:off x="3196" y="1110"/>
              <a:ext cx="40" cy="33"/>
            </a:xfrm>
            <a:custGeom>
              <a:avLst/>
              <a:gdLst>
                <a:gd name="T0" fmla="*/ 36 w 44"/>
                <a:gd name="T1" fmla="*/ 15 h 35"/>
                <a:gd name="T2" fmla="*/ 19 w 44"/>
                <a:gd name="T3" fmla="*/ 31 h 35"/>
                <a:gd name="T4" fmla="*/ 0 w 44"/>
                <a:gd name="T5" fmla="*/ 16 h 35"/>
                <a:gd name="T6" fmla="*/ 18 w 44"/>
                <a:gd name="T7" fmla="*/ 1 h 35"/>
                <a:gd name="T8" fmla="*/ 36 w 44"/>
                <a:gd name="T9" fmla="*/ 1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35">
                  <a:moveTo>
                    <a:pt x="44" y="17"/>
                  </a:moveTo>
                  <a:cubicBezTo>
                    <a:pt x="44" y="27"/>
                    <a:pt x="35" y="35"/>
                    <a:pt x="23" y="35"/>
                  </a:cubicBezTo>
                  <a:cubicBezTo>
                    <a:pt x="10" y="35"/>
                    <a:pt x="1" y="28"/>
                    <a:pt x="0" y="18"/>
                  </a:cubicBezTo>
                  <a:cubicBezTo>
                    <a:pt x="0" y="9"/>
                    <a:pt x="10" y="1"/>
                    <a:pt x="22" y="1"/>
                  </a:cubicBezTo>
                  <a:cubicBezTo>
                    <a:pt x="34" y="0"/>
                    <a:pt x="44" y="8"/>
                    <a:pt x="44" y="17"/>
                  </a:cubicBezTo>
                  <a:close/>
                </a:path>
              </a:pathLst>
            </a:custGeom>
            <a:solidFill>
              <a:srgbClr val="5978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5" name="Freeform 6671"/>
            <p:cNvSpPr>
              <a:spLocks/>
            </p:cNvSpPr>
            <p:nvPr/>
          </p:nvSpPr>
          <p:spPr bwMode="auto">
            <a:xfrm>
              <a:off x="3195" y="1110"/>
              <a:ext cx="32" cy="28"/>
            </a:xfrm>
            <a:custGeom>
              <a:avLst/>
              <a:gdLst>
                <a:gd name="T0" fmla="*/ 27 w 35"/>
                <a:gd name="T1" fmla="*/ 8 h 30"/>
                <a:gd name="T2" fmla="*/ 18 w 35"/>
                <a:gd name="T3" fmla="*/ 23 h 30"/>
                <a:gd name="T4" fmla="*/ 3 w 35"/>
                <a:gd name="T5" fmla="*/ 19 h 30"/>
                <a:gd name="T6" fmla="*/ 11 w 35"/>
                <a:gd name="T7" fmla="*/ 4 h 30"/>
                <a:gd name="T8" fmla="*/ 27 w 35"/>
                <a:gd name="T9" fmla="*/ 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0">
                  <a:moveTo>
                    <a:pt x="33" y="10"/>
                  </a:moveTo>
                  <a:cubicBezTo>
                    <a:pt x="35" y="16"/>
                    <a:pt x="30" y="24"/>
                    <a:pt x="22" y="27"/>
                  </a:cubicBezTo>
                  <a:cubicBezTo>
                    <a:pt x="14" y="30"/>
                    <a:pt x="5" y="28"/>
                    <a:pt x="3" y="21"/>
                  </a:cubicBezTo>
                  <a:cubicBezTo>
                    <a:pt x="0" y="15"/>
                    <a:pt x="5" y="7"/>
                    <a:pt x="13" y="4"/>
                  </a:cubicBezTo>
                  <a:cubicBezTo>
                    <a:pt x="21" y="0"/>
                    <a:pt x="30" y="3"/>
                    <a:pt x="33" y="10"/>
                  </a:cubicBezTo>
                  <a:close/>
                </a:path>
              </a:pathLst>
            </a:custGeom>
            <a:solidFill>
              <a:srgbClr val="466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6" name="Freeform 6672"/>
            <p:cNvSpPr>
              <a:spLocks/>
            </p:cNvSpPr>
            <p:nvPr/>
          </p:nvSpPr>
          <p:spPr bwMode="auto">
            <a:xfrm>
              <a:off x="3201" y="1116"/>
              <a:ext cx="7" cy="6"/>
            </a:xfrm>
            <a:custGeom>
              <a:avLst/>
              <a:gdLst>
                <a:gd name="T0" fmla="*/ 7 w 7"/>
                <a:gd name="T1" fmla="*/ 1 h 7"/>
                <a:gd name="T2" fmla="*/ 5 w 7"/>
                <a:gd name="T3" fmla="*/ 3 h 7"/>
                <a:gd name="T4" fmla="*/ 1 w 7"/>
                <a:gd name="T5" fmla="*/ 4 h 7"/>
                <a:gd name="T6" fmla="*/ 2 w 7"/>
                <a:gd name="T7" fmla="*/ 2 h 7"/>
                <a:gd name="T8" fmla="*/ 7 w 7"/>
                <a:gd name="T9" fmla="*/ 1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7" y="1"/>
                  </a:moveTo>
                  <a:cubicBezTo>
                    <a:pt x="7" y="2"/>
                    <a:pt x="7" y="4"/>
                    <a:pt x="5" y="5"/>
                  </a:cubicBezTo>
                  <a:cubicBezTo>
                    <a:pt x="4" y="7"/>
                    <a:pt x="2" y="7"/>
                    <a:pt x="1" y="6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7" name="Freeform 6673"/>
            <p:cNvSpPr>
              <a:spLocks/>
            </p:cNvSpPr>
            <p:nvPr/>
          </p:nvSpPr>
          <p:spPr bwMode="auto">
            <a:xfrm>
              <a:off x="3198" y="1122"/>
              <a:ext cx="4" cy="5"/>
            </a:xfrm>
            <a:custGeom>
              <a:avLst/>
              <a:gdLst>
                <a:gd name="T0" fmla="*/ 3 w 4"/>
                <a:gd name="T1" fmla="*/ 0 h 5"/>
                <a:gd name="T2" fmla="*/ 3 w 4"/>
                <a:gd name="T3" fmla="*/ 3 h 5"/>
                <a:gd name="T4" fmla="*/ 1 w 4"/>
                <a:gd name="T5" fmla="*/ 5 h 5"/>
                <a:gd name="T6" fmla="*/ 0 w 4"/>
                <a:gd name="T7" fmla="*/ 2 h 5"/>
                <a:gd name="T8" fmla="*/ 3 w 4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4" y="2"/>
                    <a:pt x="3" y="3"/>
                  </a:cubicBezTo>
                  <a:cubicBezTo>
                    <a:pt x="3" y="4"/>
                    <a:pt x="2" y="5"/>
                    <a:pt x="1" y="5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8" name="Freeform 6674"/>
            <p:cNvSpPr>
              <a:spLocks/>
            </p:cNvSpPr>
            <p:nvPr/>
          </p:nvSpPr>
          <p:spPr bwMode="auto">
            <a:xfrm>
              <a:off x="3220" y="1126"/>
              <a:ext cx="16" cy="16"/>
            </a:xfrm>
            <a:custGeom>
              <a:avLst/>
              <a:gdLst>
                <a:gd name="T0" fmla="*/ 0 w 18"/>
                <a:gd name="T1" fmla="*/ 15 h 17"/>
                <a:gd name="T2" fmla="*/ 14 w 18"/>
                <a:gd name="T3" fmla="*/ 0 h 17"/>
                <a:gd name="T4" fmla="*/ 0 w 18"/>
                <a:gd name="T5" fmla="*/ 15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7">
                  <a:moveTo>
                    <a:pt x="0" y="17"/>
                  </a:moveTo>
                  <a:cubicBezTo>
                    <a:pt x="0" y="17"/>
                    <a:pt x="16" y="14"/>
                    <a:pt x="18" y="0"/>
                  </a:cubicBezTo>
                  <a:cubicBezTo>
                    <a:pt x="18" y="0"/>
                    <a:pt x="15" y="11"/>
                    <a:pt x="0" y="17"/>
                  </a:cubicBezTo>
                  <a:close/>
                </a:path>
              </a:pathLst>
            </a:custGeom>
            <a:solidFill>
              <a:srgbClr val="396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89" name="Freeform 6675"/>
            <p:cNvSpPr>
              <a:spLocks/>
            </p:cNvSpPr>
            <p:nvPr/>
          </p:nvSpPr>
          <p:spPr bwMode="auto">
            <a:xfrm>
              <a:off x="3196" y="1111"/>
              <a:ext cx="41" cy="32"/>
            </a:xfrm>
            <a:custGeom>
              <a:avLst/>
              <a:gdLst>
                <a:gd name="T0" fmla="*/ 36 w 45"/>
                <a:gd name="T1" fmla="*/ 15 h 34"/>
                <a:gd name="T2" fmla="*/ 19 w 45"/>
                <a:gd name="T3" fmla="*/ 30 h 34"/>
                <a:gd name="T4" fmla="*/ 1 w 45"/>
                <a:gd name="T5" fmla="*/ 15 h 34"/>
                <a:gd name="T6" fmla="*/ 18 w 45"/>
                <a:gd name="T7" fmla="*/ 0 h 34"/>
                <a:gd name="T8" fmla="*/ 36 w 45"/>
                <a:gd name="T9" fmla="*/ 15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34">
                  <a:moveTo>
                    <a:pt x="44" y="17"/>
                  </a:moveTo>
                  <a:cubicBezTo>
                    <a:pt x="45" y="26"/>
                    <a:pt x="35" y="34"/>
                    <a:pt x="23" y="34"/>
                  </a:cubicBezTo>
                  <a:cubicBezTo>
                    <a:pt x="11" y="34"/>
                    <a:pt x="1" y="27"/>
                    <a:pt x="1" y="17"/>
                  </a:cubicBezTo>
                  <a:cubicBezTo>
                    <a:pt x="0" y="8"/>
                    <a:pt x="10" y="0"/>
                    <a:pt x="22" y="0"/>
                  </a:cubicBezTo>
                  <a:cubicBezTo>
                    <a:pt x="34" y="0"/>
                    <a:pt x="44" y="7"/>
                    <a:pt x="44" y="17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0" name="Freeform 6676"/>
            <p:cNvSpPr>
              <a:spLocks/>
            </p:cNvSpPr>
            <p:nvPr/>
          </p:nvSpPr>
          <p:spPr bwMode="auto">
            <a:xfrm>
              <a:off x="3192" y="1148"/>
              <a:ext cx="31" cy="24"/>
            </a:xfrm>
            <a:custGeom>
              <a:avLst/>
              <a:gdLst>
                <a:gd name="T0" fmla="*/ 27 w 34"/>
                <a:gd name="T1" fmla="*/ 11 h 26"/>
                <a:gd name="T2" fmla="*/ 14 w 34"/>
                <a:gd name="T3" fmla="*/ 22 h 26"/>
                <a:gd name="T4" fmla="*/ 0 w 34"/>
                <a:gd name="T5" fmla="*/ 10 h 26"/>
                <a:gd name="T6" fmla="*/ 15 w 34"/>
                <a:gd name="T7" fmla="*/ 0 h 26"/>
                <a:gd name="T8" fmla="*/ 27 w 34"/>
                <a:gd name="T9" fmla="*/ 11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6">
                  <a:moveTo>
                    <a:pt x="33" y="13"/>
                  </a:moveTo>
                  <a:cubicBezTo>
                    <a:pt x="33" y="20"/>
                    <a:pt x="26" y="26"/>
                    <a:pt x="16" y="26"/>
                  </a:cubicBezTo>
                  <a:cubicBezTo>
                    <a:pt x="7" y="25"/>
                    <a:pt x="0" y="19"/>
                    <a:pt x="0" y="12"/>
                  </a:cubicBezTo>
                  <a:cubicBezTo>
                    <a:pt x="1" y="5"/>
                    <a:pt x="8" y="0"/>
                    <a:pt x="17" y="0"/>
                  </a:cubicBezTo>
                  <a:cubicBezTo>
                    <a:pt x="26" y="0"/>
                    <a:pt x="34" y="6"/>
                    <a:pt x="33" y="13"/>
                  </a:cubicBezTo>
                  <a:close/>
                </a:path>
              </a:pathLst>
            </a:custGeom>
            <a:solidFill>
              <a:srgbClr val="5978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1" name="Freeform 6677"/>
            <p:cNvSpPr>
              <a:spLocks/>
            </p:cNvSpPr>
            <p:nvPr/>
          </p:nvSpPr>
          <p:spPr bwMode="auto">
            <a:xfrm>
              <a:off x="3192" y="1148"/>
              <a:ext cx="24" cy="20"/>
            </a:xfrm>
            <a:custGeom>
              <a:avLst/>
              <a:gdLst>
                <a:gd name="T0" fmla="*/ 20 w 26"/>
                <a:gd name="T1" fmla="*/ 5 h 22"/>
                <a:gd name="T2" fmla="*/ 14 w 26"/>
                <a:gd name="T3" fmla="*/ 16 h 22"/>
                <a:gd name="T4" fmla="*/ 1 w 26"/>
                <a:gd name="T5" fmla="*/ 13 h 22"/>
                <a:gd name="T6" fmla="*/ 8 w 26"/>
                <a:gd name="T7" fmla="*/ 2 h 22"/>
                <a:gd name="T8" fmla="*/ 20 w 26"/>
                <a:gd name="T9" fmla="*/ 5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2">
                  <a:moveTo>
                    <a:pt x="24" y="7"/>
                  </a:moveTo>
                  <a:cubicBezTo>
                    <a:pt x="26" y="12"/>
                    <a:pt x="22" y="18"/>
                    <a:pt x="16" y="20"/>
                  </a:cubicBezTo>
                  <a:cubicBezTo>
                    <a:pt x="10" y="22"/>
                    <a:pt x="3" y="20"/>
                    <a:pt x="1" y="15"/>
                  </a:cubicBezTo>
                  <a:cubicBezTo>
                    <a:pt x="0" y="10"/>
                    <a:pt x="3" y="4"/>
                    <a:pt x="10" y="2"/>
                  </a:cubicBezTo>
                  <a:cubicBezTo>
                    <a:pt x="16" y="0"/>
                    <a:pt x="22" y="2"/>
                    <a:pt x="24" y="7"/>
                  </a:cubicBezTo>
                  <a:close/>
                </a:path>
              </a:pathLst>
            </a:custGeom>
            <a:solidFill>
              <a:srgbClr val="466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2" name="Freeform 6678"/>
            <p:cNvSpPr>
              <a:spLocks/>
            </p:cNvSpPr>
            <p:nvPr/>
          </p:nvSpPr>
          <p:spPr bwMode="auto">
            <a:xfrm>
              <a:off x="3197" y="1151"/>
              <a:ext cx="5" cy="5"/>
            </a:xfrm>
            <a:custGeom>
              <a:avLst/>
              <a:gdLst>
                <a:gd name="T0" fmla="*/ 3 w 6"/>
                <a:gd name="T1" fmla="*/ 1 h 6"/>
                <a:gd name="T2" fmla="*/ 3 w 6"/>
                <a:gd name="T3" fmla="*/ 3 h 6"/>
                <a:gd name="T4" fmla="*/ 0 w 6"/>
                <a:gd name="T5" fmla="*/ 3 h 6"/>
                <a:gd name="T6" fmla="*/ 2 w 6"/>
                <a:gd name="T7" fmla="*/ 2 h 6"/>
                <a:gd name="T8" fmla="*/ 3 w 6"/>
                <a:gd name="T9" fmla="*/ 1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5" y="3"/>
                    <a:pt x="4" y="4"/>
                  </a:cubicBezTo>
                  <a:cubicBezTo>
                    <a:pt x="3" y="5"/>
                    <a:pt x="1" y="6"/>
                    <a:pt x="0" y="5"/>
                  </a:cubicBezTo>
                  <a:cubicBezTo>
                    <a:pt x="0" y="4"/>
                    <a:pt x="0" y="3"/>
                    <a:pt x="2" y="2"/>
                  </a:cubicBezTo>
                  <a:cubicBezTo>
                    <a:pt x="3" y="1"/>
                    <a:pt x="4" y="0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3" name="Freeform 6679"/>
            <p:cNvSpPr>
              <a:spLocks/>
            </p:cNvSpPr>
            <p:nvPr/>
          </p:nvSpPr>
          <p:spPr bwMode="auto">
            <a:xfrm>
              <a:off x="3194" y="1155"/>
              <a:ext cx="3" cy="5"/>
            </a:xfrm>
            <a:custGeom>
              <a:avLst/>
              <a:gdLst>
                <a:gd name="T0" fmla="*/ 3 w 3"/>
                <a:gd name="T1" fmla="*/ 1 h 5"/>
                <a:gd name="T2" fmla="*/ 3 w 3"/>
                <a:gd name="T3" fmla="*/ 3 h 5"/>
                <a:gd name="T4" fmla="*/ 1 w 3"/>
                <a:gd name="T5" fmla="*/ 4 h 5"/>
                <a:gd name="T6" fmla="*/ 1 w 3"/>
                <a:gd name="T7" fmla="*/ 2 h 5"/>
                <a:gd name="T8" fmla="*/ 3 w 3"/>
                <a:gd name="T9" fmla="*/ 1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5">
                  <a:moveTo>
                    <a:pt x="3" y="1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5"/>
                    <a:pt x="1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4" name="Freeform 6680"/>
            <p:cNvSpPr>
              <a:spLocks/>
            </p:cNvSpPr>
            <p:nvPr/>
          </p:nvSpPr>
          <p:spPr bwMode="auto">
            <a:xfrm>
              <a:off x="3209" y="1160"/>
              <a:ext cx="13" cy="11"/>
            </a:xfrm>
            <a:custGeom>
              <a:avLst/>
              <a:gdLst>
                <a:gd name="T0" fmla="*/ 0 w 14"/>
                <a:gd name="T1" fmla="*/ 10 h 12"/>
                <a:gd name="T2" fmla="*/ 12 w 14"/>
                <a:gd name="T3" fmla="*/ 0 h 12"/>
                <a:gd name="T4" fmla="*/ 0 w 14"/>
                <a:gd name="T5" fmla="*/ 10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2">
                  <a:moveTo>
                    <a:pt x="0" y="12"/>
                  </a:moveTo>
                  <a:cubicBezTo>
                    <a:pt x="0" y="12"/>
                    <a:pt x="12" y="10"/>
                    <a:pt x="14" y="0"/>
                  </a:cubicBezTo>
                  <a:cubicBezTo>
                    <a:pt x="14" y="0"/>
                    <a:pt x="12" y="8"/>
                    <a:pt x="0" y="12"/>
                  </a:cubicBezTo>
                  <a:close/>
                </a:path>
              </a:pathLst>
            </a:custGeom>
            <a:solidFill>
              <a:srgbClr val="396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5" name="Freeform 6681"/>
            <p:cNvSpPr>
              <a:spLocks/>
            </p:cNvSpPr>
            <p:nvPr/>
          </p:nvSpPr>
          <p:spPr bwMode="auto">
            <a:xfrm>
              <a:off x="3192" y="1148"/>
              <a:ext cx="31" cy="24"/>
            </a:xfrm>
            <a:custGeom>
              <a:avLst/>
              <a:gdLst>
                <a:gd name="T0" fmla="*/ 27 w 34"/>
                <a:gd name="T1" fmla="*/ 11 h 26"/>
                <a:gd name="T2" fmla="*/ 15 w 34"/>
                <a:gd name="T3" fmla="*/ 22 h 26"/>
                <a:gd name="T4" fmla="*/ 0 w 34"/>
                <a:gd name="T5" fmla="*/ 10 h 26"/>
                <a:gd name="T6" fmla="*/ 15 w 34"/>
                <a:gd name="T7" fmla="*/ 0 h 26"/>
                <a:gd name="T8" fmla="*/ 27 w 34"/>
                <a:gd name="T9" fmla="*/ 11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6">
                  <a:moveTo>
                    <a:pt x="33" y="13"/>
                  </a:moveTo>
                  <a:cubicBezTo>
                    <a:pt x="33" y="20"/>
                    <a:pt x="26" y="26"/>
                    <a:pt x="17" y="26"/>
                  </a:cubicBezTo>
                  <a:cubicBezTo>
                    <a:pt x="7" y="25"/>
                    <a:pt x="0" y="19"/>
                    <a:pt x="0" y="12"/>
                  </a:cubicBezTo>
                  <a:cubicBezTo>
                    <a:pt x="1" y="5"/>
                    <a:pt x="8" y="0"/>
                    <a:pt x="17" y="0"/>
                  </a:cubicBezTo>
                  <a:cubicBezTo>
                    <a:pt x="26" y="0"/>
                    <a:pt x="34" y="6"/>
                    <a:pt x="33" y="13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6" name="Oval 6682"/>
            <p:cNvSpPr>
              <a:spLocks noChangeArrowheads="1"/>
            </p:cNvSpPr>
            <p:nvPr/>
          </p:nvSpPr>
          <p:spPr bwMode="auto">
            <a:xfrm>
              <a:off x="3173" y="1072"/>
              <a:ext cx="11" cy="10"/>
            </a:xfrm>
            <a:prstGeom prst="ellipse">
              <a:avLst/>
            </a:pr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7" name="Freeform 6683"/>
            <p:cNvSpPr>
              <a:spLocks/>
            </p:cNvSpPr>
            <p:nvPr/>
          </p:nvSpPr>
          <p:spPr bwMode="auto">
            <a:xfrm>
              <a:off x="3173" y="1072"/>
              <a:ext cx="9" cy="9"/>
            </a:xfrm>
            <a:custGeom>
              <a:avLst/>
              <a:gdLst>
                <a:gd name="T0" fmla="*/ 8 w 9"/>
                <a:gd name="T1" fmla="*/ 5 h 9"/>
                <a:gd name="T2" fmla="*/ 3 w 9"/>
                <a:gd name="T3" fmla="*/ 8 h 9"/>
                <a:gd name="T4" fmla="*/ 1 w 9"/>
                <a:gd name="T5" fmla="*/ 4 h 9"/>
                <a:gd name="T6" fmla="*/ 5 w 9"/>
                <a:gd name="T7" fmla="*/ 1 h 9"/>
                <a:gd name="T8" fmla="*/ 8 w 9"/>
                <a:gd name="T9" fmla="*/ 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8" y="5"/>
                  </a:moveTo>
                  <a:cubicBezTo>
                    <a:pt x="7" y="7"/>
                    <a:pt x="5" y="9"/>
                    <a:pt x="3" y="8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7" y="1"/>
                    <a:pt x="9" y="3"/>
                    <a:pt x="8" y="5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8" name="Oval 6684"/>
            <p:cNvSpPr>
              <a:spLocks noChangeArrowheads="1"/>
            </p:cNvSpPr>
            <p:nvPr/>
          </p:nvSpPr>
          <p:spPr bwMode="auto">
            <a:xfrm>
              <a:off x="3175" y="1073"/>
              <a:ext cx="4" cy="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99" name="Oval 6685"/>
            <p:cNvSpPr>
              <a:spLocks noChangeArrowheads="1"/>
            </p:cNvSpPr>
            <p:nvPr/>
          </p:nvSpPr>
          <p:spPr bwMode="auto">
            <a:xfrm>
              <a:off x="3173" y="1072"/>
              <a:ext cx="11" cy="10"/>
            </a:xfrm>
            <a:prstGeom prst="ellipse">
              <a:avLst/>
            </a:prstGeom>
            <a:noFill/>
            <a:ln w="1588">
              <a:solidFill>
                <a:srgbClr val="34343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00" name="Oval 6686"/>
            <p:cNvSpPr>
              <a:spLocks noChangeArrowheads="1"/>
            </p:cNvSpPr>
            <p:nvPr/>
          </p:nvSpPr>
          <p:spPr bwMode="auto">
            <a:xfrm>
              <a:off x="3168" y="1082"/>
              <a:ext cx="11" cy="11"/>
            </a:xfrm>
            <a:prstGeom prst="ellipse">
              <a:avLst/>
            </a:pr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01" name="Freeform 6687"/>
            <p:cNvSpPr>
              <a:spLocks/>
            </p:cNvSpPr>
            <p:nvPr/>
          </p:nvSpPr>
          <p:spPr bwMode="auto">
            <a:xfrm>
              <a:off x="3169" y="1082"/>
              <a:ext cx="7" cy="9"/>
            </a:xfrm>
            <a:custGeom>
              <a:avLst/>
              <a:gdLst>
                <a:gd name="T0" fmla="*/ 6 w 8"/>
                <a:gd name="T1" fmla="*/ 5 h 9"/>
                <a:gd name="T2" fmla="*/ 3 w 8"/>
                <a:gd name="T3" fmla="*/ 8 h 9"/>
                <a:gd name="T4" fmla="*/ 0 w 8"/>
                <a:gd name="T5" fmla="*/ 4 h 9"/>
                <a:gd name="T6" fmla="*/ 4 w 8"/>
                <a:gd name="T7" fmla="*/ 1 h 9"/>
                <a:gd name="T8" fmla="*/ 6 w 8"/>
                <a:gd name="T9" fmla="*/ 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cubicBezTo>
                    <a:pt x="7" y="8"/>
                    <a:pt x="5" y="9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7" y="1"/>
                    <a:pt x="8" y="3"/>
                    <a:pt x="8" y="5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02" name="Oval 6688"/>
            <p:cNvSpPr>
              <a:spLocks noChangeArrowheads="1"/>
            </p:cNvSpPr>
            <p:nvPr/>
          </p:nvSpPr>
          <p:spPr bwMode="auto">
            <a:xfrm>
              <a:off x="3171" y="1083"/>
              <a:ext cx="3" cy="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03" name="Oval 6689"/>
            <p:cNvSpPr>
              <a:spLocks noChangeArrowheads="1"/>
            </p:cNvSpPr>
            <p:nvPr/>
          </p:nvSpPr>
          <p:spPr bwMode="auto">
            <a:xfrm>
              <a:off x="3168" y="1082"/>
              <a:ext cx="11" cy="11"/>
            </a:xfrm>
            <a:prstGeom prst="ellipse">
              <a:avLst/>
            </a:prstGeom>
            <a:noFill/>
            <a:ln w="1588">
              <a:solidFill>
                <a:srgbClr val="34343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04" name="Oval 6690"/>
            <p:cNvSpPr>
              <a:spLocks noChangeArrowheads="1"/>
            </p:cNvSpPr>
            <p:nvPr/>
          </p:nvSpPr>
          <p:spPr bwMode="auto">
            <a:xfrm>
              <a:off x="3180" y="1081"/>
              <a:ext cx="11" cy="11"/>
            </a:xfrm>
            <a:prstGeom prst="ellipse">
              <a:avLst/>
            </a:pr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05" name="Freeform 6691"/>
            <p:cNvSpPr>
              <a:spLocks/>
            </p:cNvSpPr>
            <p:nvPr/>
          </p:nvSpPr>
          <p:spPr bwMode="auto">
            <a:xfrm>
              <a:off x="3181" y="1081"/>
              <a:ext cx="7" cy="9"/>
            </a:xfrm>
            <a:custGeom>
              <a:avLst/>
              <a:gdLst>
                <a:gd name="T0" fmla="*/ 5 w 8"/>
                <a:gd name="T1" fmla="*/ 6 h 9"/>
                <a:gd name="T2" fmla="*/ 3 w 8"/>
                <a:gd name="T3" fmla="*/ 9 h 9"/>
                <a:gd name="T4" fmla="*/ 0 w 8"/>
                <a:gd name="T5" fmla="*/ 4 h 9"/>
                <a:gd name="T6" fmla="*/ 4 w 8"/>
                <a:gd name="T7" fmla="*/ 1 h 9"/>
                <a:gd name="T8" fmla="*/ 5 w 8"/>
                <a:gd name="T9" fmla="*/ 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9">
                  <a:moveTo>
                    <a:pt x="7" y="6"/>
                  </a:moveTo>
                  <a:cubicBezTo>
                    <a:pt x="7" y="8"/>
                    <a:pt x="5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7" y="1"/>
                    <a:pt x="8" y="3"/>
                    <a:pt x="7" y="6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06" name="Oval 6692"/>
            <p:cNvSpPr>
              <a:spLocks noChangeArrowheads="1"/>
            </p:cNvSpPr>
            <p:nvPr/>
          </p:nvSpPr>
          <p:spPr bwMode="auto">
            <a:xfrm>
              <a:off x="3183" y="1082"/>
              <a:ext cx="2" cy="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07" name="Oval 6693"/>
            <p:cNvSpPr>
              <a:spLocks noChangeArrowheads="1"/>
            </p:cNvSpPr>
            <p:nvPr/>
          </p:nvSpPr>
          <p:spPr bwMode="auto">
            <a:xfrm>
              <a:off x="3180" y="1081"/>
              <a:ext cx="11" cy="11"/>
            </a:xfrm>
            <a:prstGeom prst="ellipse">
              <a:avLst/>
            </a:prstGeom>
            <a:noFill/>
            <a:ln w="1588">
              <a:solidFill>
                <a:srgbClr val="34343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08" name="Freeform 6694"/>
            <p:cNvSpPr>
              <a:spLocks/>
            </p:cNvSpPr>
            <p:nvPr/>
          </p:nvSpPr>
          <p:spPr bwMode="auto">
            <a:xfrm>
              <a:off x="3247" y="1054"/>
              <a:ext cx="12" cy="12"/>
            </a:xfrm>
            <a:custGeom>
              <a:avLst/>
              <a:gdLst>
                <a:gd name="T0" fmla="*/ 9 w 13"/>
                <a:gd name="T1" fmla="*/ 8 h 13"/>
                <a:gd name="T2" fmla="*/ 3 w 13"/>
                <a:gd name="T3" fmla="*/ 9 h 13"/>
                <a:gd name="T4" fmla="*/ 2 w 13"/>
                <a:gd name="T5" fmla="*/ 3 h 13"/>
                <a:gd name="T6" fmla="*/ 8 w 13"/>
                <a:gd name="T7" fmla="*/ 2 h 13"/>
                <a:gd name="T8" fmla="*/ 9 w 13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10"/>
                  </a:moveTo>
                  <a:cubicBezTo>
                    <a:pt x="9" y="13"/>
                    <a:pt x="6" y="13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3" y="4"/>
                    <a:pt x="13" y="8"/>
                    <a:pt x="11" y="10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09" name="Freeform 6695"/>
            <p:cNvSpPr>
              <a:spLocks/>
            </p:cNvSpPr>
            <p:nvPr/>
          </p:nvSpPr>
          <p:spPr bwMode="auto">
            <a:xfrm>
              <a:off x="3248" y="1055"/>
              <a:ext cx="9" cy="7"/>
            </a:xfrm>
            <a:custGeom>
              <a:avLst/>
              <a:gdLst>
                <a:gd name="T0" fmla="*/ 6 w 9"/>
                <a:gd name="T1" fmla="*/ 5 h 8"/>
                <a:gd name="T2" fmla="*/ 1 w 9"/>
                <a:gd name="T3" fmla="*/ 4 h 8"/>
                <a:gd name="T4" fmla="*/ 2 w 9"/>
                <a:gd name="T5" fmla="*/ 1 h 8"/>
                <a:gd name="T6" fmla="*/ 7 w 9"/>
                <a:gd name="T7" fmla="*/ 2 h 8"/>
                <a:gd name="T8" fmla="*/ 6 w 9"/>
                <a:gd name="T9" fmla="*/ 5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8">
                  <a:moveTo>
                    <a:pt x="6" y="7"/>
                  </a:moveTo>
                  <a:cubicBezTo>
                    <a:pt x="5" y="8"/>
                    <a:pt x="2" y="8"/>
                    <a:pt x="1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9" y="3"/>
                    <a:pt x="8" y="6"/>
                    <a:pt x="6" y="7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10" name="Freeform 6696"/>
            <p:cNvSpPr>
              <a:spLocks/>
            </p:cNvSpPr>
            <p:nvPr/>
          </p:nvSpPr>
          <p:spPr bwMode="auto">
            <a:xfrm>
              <a:off x="3251" y="1056"/>
              <a:ext cx="4" cy="2"/>
            </a:xfrm>
            <a:custGeom>
              <a:avLst/>
              <a:gdLst>
                <a:gd name="T0" fmla="*/ 4 w 4"/>
                <a:gd name="T1" fmla="*/ 1 h 3"/>
                <a:gd name="T2" fmla="*/ 1 w 4"/>
                <a:gd name="T3" fmla="*/ 1 h 3"/>
                <a:gd name="T4" fmla="*/ 1 w 4"/>
                <a:gd name="T5" fmla="*/ 0 h 3"/>
                <a:gd name="T6" fmla="*/ 3 w 4"/>
                <a:gd name="T7" fmla="*/ 0 h 3"/>
                <a:gd name="T8" fmla="*/ 4 w 4"/>
                <a:gd name="T9" fmla="*/ 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3"/>
                    <a:pt x="2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11" name="Freeform 6697"/>
            <p:cNvSpPr>
              <a:spLocks/>
            </p:cNvSpPr>
            <p:nvPr/>
          </p:nvSpPr>
          <p:spPr bwMode="auto">
            <a:xfrm>
              <a:off x="3247" y="1054"/>
              <a:ext cx="12" cy="12"/>
            </a:xfrm>
            <a:custGeom>
              <a:avLst/>
              <a:gdLst>
                <a:gd name="T0" fmla="*/ 9 w 13"/>
                <a:gd name="T1" fmla="*/ 8 h 13"/>
                <a:gd name="T2" fmla="*/ 3 w 13"/>
                <a:gd name="T3" fmla="*/ 9 h 13"/>
                <a:gd name="T4" fmla="*/ 2 w 13"/>
                <a:gd name="T5" fmla="*/ 3 h 13"/>
                <a:gd name="T6" fmla="*/ 8 w 13"/>
                <a:gd name="T7" fmla="*/ 2 h 13"/>
                <a:gd name="T8" fmla="*/ 9 w 13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10"/>
                  </a:moveTo>
                  <a:cubicBezTo>
                    <a:pt x="9" y="12"/>
                    <a:pt x="6" y="13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3" y="4"/>
                    <a:pt x="13" y="8"/>
                    <a:pt x="11" y="10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12" name="Freeform 6698"/>
            <p:cNvSpPr>
              <a:spLocks/>
            </p:cNvSpPr>
            <p:nvPr/>
          </p:nvSpPr>
          <p:spPr bwMode="auto">
            <a:xfrm>
              <a:off x="3236" y="1058"/>
              <a:ext cx="12" cy="12"/>
            </a:xfrm>
            <a:custGeom>
              <a:avLst/>
              <a:gdLst>
                <a:gd name="T0" fmla="*/ 9 w 13"/>
                <a:gd name="T1" fmla="*/ 8 h 13"/>
                <a:gd name="T2" fmla="*/ 3 w 13"/>
                <a:gd name="T3" fmla="*/ 9 h 13"/>
                <a:gd name="T4" fmla="*/ 2 w 13"/>
                <a:gd name="T5" fmla="*/ 3 h 13"/>
                <a:gd name="T6" fmla="*/ 8 w 13"/>
                <a:gd name="T7" fmla="*/ 2 h 13"/>
                <a:gd name="T8" fmla="*/ 9 w 13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10"/>
                  </a:moveTo>
                  <a:cubicBezTo>
                    <a:pt x="9" y="13"/>
                    <a:pt x="5" y="13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ubicBezTo>
                    <a:pt x="12" y="4"/>
                    <a:pt x="13" y="8"/>
                    <a:pt x="11" y="10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13" name="Freeform 6699"/>
            <p:cNvSpPr>
              <a:spLocks/>
            </p:cNvSpPr>
            <p:nvPr/>
          </p:nvSpPr>
          <p:spPr bwMode="auto">
            <a:xfrm>
              <a:off x="3238" y="1059"/>
              <a:ext cx="8" cy="9"/>
            </a:xfrm>
            <a:custGeom>
              <a:avLst/>
              <a:gdLst>
                <a:gd name="T0" fmla="*/ 6 w 8"/>
                <a:gd name="T1" fmla="*/ 7 h 9"/>
                <a:gd name="T2" fmla="*/ 1 w 8"/>
                <a:gd name="T3" fmla="*/ 7 h 9"/>
                <a:gd name="T4" fmla="*/ 2 w 8"/>
                <a:gd name="T5" fmla="*/ 1 h 9"/>
                <a:gd name="T6" fmla="*/ 7 w 8"/>
                <a:gd name="T7" fmla="*/ 2 h 9"/>
                <a:gd name="T8" fmla="*/ 6 w 8"/>
                <a:gd name="T9" fmla="*/ 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9">
                  <a:moveTo>
                    <a:pt x="6" y="7"/>
                  </a:moveTo>
                  <a:cubicBezTo>
                    <a:pt x="4" y="9"/>
                    <a:pt x="2" y="8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8" y="4"/>
                    <a:pt x="8" y="6"/>
                    <a:pt x="6" y="7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14" name="Freeform 6700"/>
            <p:cNvSpPr>
              <a:spLocks/>
            </p:cNvSpPr>
            <p:nvPr/>
          </p:nvSpPr>
          <p:spPr bwMode="auto">
            <a:xfrm>
              <a:off x="3241" y="1060"/>
              <a:ext cx="4" cy="4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3 w 4"/>
                <a:gd name="T7" fmla="*/ 1 h 4"/>
                <a:gd name="T8" fmla="*/ 3 w 4"/>
                <a:gd name="T9" fmla="*/ 3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3"/>
                    <a:pt x="2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4" y="2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15" name="Freeform 6701"/>
            <p:cNvSpPr>
              <a:spLocks/>
            </p:cNvSpPr>
            <p:nvPr/>
          </p:nvSpPr>
          <p:spPr bwMode="auto">
            <a:xfrm>
              <a:off x="3236" y="1058"/>
              <a:ext cx="12" cy="12"/>
            </a:xfrm>
            <a:custGeom>
              <a:avLst/>
              <a:gdLst>
                <a:gd name="T0" fmla="*/ 9 w 13"/>
                <a:gd name="T1" fmla="*/ 8 h 13"/>
                <a:gd name="T2" fmla="*/ 3 w 13"/>
                <a:gd name="T3" fmla="*/ 9 h 13"/>
                <a:gd name="T4" fmla="*/ 2 w 13"/>
                <a:gd name="T5" fmla="*/ 3 h 13"/>
                <a:gd name="T6" fmla="*/ 8 w 13"/>
                <a:gd name="T7" fmla="*/ 2 h 13"/>
                <a:gd name="T8" fmla="*/ 9 w 13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10"/>
                  </a:moveTo>
                  <a:cubicBezTo>
                    <a:pt x="9" y="13"/>
                    <a:pt x="5" y="13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7" y="0"/>
                    <a:pt x="10" y="2"/>
                  </a:cubicBezTo>
                  <a:cubicBezTo>
                    <a:pt x="13" y="4"/>
                    <a:pt x="13" y="8"/>
                    <a:pt x="11" y="10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16" name="Freeform 6702"/>
            <p:cNvSpPr>
              <a:spLocks/>
            </p:cNvSpPr>
            <p:nvPr/>
          </p:nvSpPr>
          <p:spPr bwMode="auto">
            <a:xfrm>
              <a:off x="3246" y="1066"/>
              <a:ext cx="12" cy="11"/>
            </a:xfrm>
            <a:custGeom>
              <a:avLst/>
              <a:gdLst>
                <a:gd name="T0" fmla="*/ 9 w 13"/>
                <a:gd name="T1" fmla="*/ 8 h 12"/>
                <a:gd name="T2" fmla="*/ 3 w 13"/>
                <a:gd name="T3" fmla="*/ 8 h 12"/>
                <a:gd name="T4" fmla="*/ 2 w 13"/>
                <a:gd name="T5" fmla="*/ 2 h 12"/>
                <a:gd name="T6" fmla="*/ 8 w 13"/>
                <a:gd name="T7" fmla="*/ 2 h 12"/>
                <a:gd name="T8" fmla="*/ 9 w 13"/>
                <a:gd name="T9" fmla="*/ 8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2">
                  <a:moveTo>
                    <a:pt x="11" y="10"/>
                  </a:moveTo>
                  <a:cubicBezTo>
                    <a:pt x="9" y="12"/>
                    <a:pt x="6" y="12"/>
                    <a:pt x="3" y="10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3" y="4"/>
                    <a:pt x="13" y="7"/>
                    <a:pt x="11" y="10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17" name="Freeform 6703"/>
            <p:cNvSpPr>
              <a:spLocks/>
            </p:cNvSpPr>
            <p:nvPr/>
          </p:nvSpPr>
          <p:spPr bwMode="auto">
            <a:xfrm>
              <a:off x="3247" y="1066"/>
              <a:ext cx="9" cy="8"/>
            </a:xfrm>
            <a:custGeom>
              <a:avLst/>
              <a:gdLst>
                <a:gd name="T0" fmla="*/ 7 w 9"/>
                <a:gd name="T1" fmla="*/ 6 h 9"/>
                <a:gd name="T2" fmla="*/ 1 w 9"/>
                <a:gd name="T3" fmla="*/ 5 h 9"/>
                <a:gd name="T4" fmla="*/ 2 w 9"/>
                <a:gd name="T5" fmla="*/ 2 h 9"/>
                <a:gd name="T6" fmla="*/ 8 w 9"/>
                <a:gd name="T7" fmla="*/ 2 h 9"/>
                <a:gd name="T8" fmla="*/ 7 w 9"/>
                <a:gd name="T9" fmla="*/ 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5" y="9"/>
                    <a:pt x="2" y="9"/>
                    <a:pt x="1" y="7"/>
                  </a:cubicBezTo>
                  <a:cubicBezTo>
                    <a:pt x="0" y="5"/>
                    <a:pt x="0" y="3"/>
                    <a:pt x="2" y="2"/>
                  </a:cubicBezTo>
                  <a:cubicBezTo>
                    <a:pt x="4" y="0"/>
                    <a:pt x="6" y="1"/>
                    <a:pt x="8" y="2"/>
                  </a:cubicBezTo>
                  <a:cubicBezTo>
                    <a:pt x="9" y="4"/>
                    <a:pt x="8" y="6"/>
                    <a:pt x="7" y="8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18" name="Freeform 6704"/>
            <p:cNvSpPr>
              <a:spLocks/>
            </p:cNvSpPr>
            <p:nvPr/>
          </p:nvSpPr>
          <p:spPr bwMode="auto">
            <a:xfrm>
              <a:off x="3251" y="1067"/>
              <a:ext cx="3" cy="3"/>
            </a:xfrm>
            <a:custGeom>
              <a:avLst/>
              <a:gdLst>
                <a:gd name="T0" fmla="*/ 3 w 3"/>
                <a:gd name="T1" fmla="*/ 2 h 4"/>
                <a:gd name="T2" fmla="*/ 0 w 3"/>
                <a:gd name="T3" fmla="*/ 2 h 4"/>
                <a:gd name="T4" fmla="*/ 0 w 3"/>
                <a:gd name="T5" fmla="*/ 1 h 4"/>
                <a:gd name="T6" fmla="*/ 2 w 3"/>
                <a:gd name="T7" fmla="*/ 1 h 4"/>
                <a:gd name="T8" fmla="*/ 3 w 3"/>
                <a:gd name="T9" fmla="*/ 2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2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19" name="Freeform 6705"/>
            <p:cNvSpPr>
              <a:spLocks/>
            </p:cNvSpPr>
            <p:nvPr/>
          </p:nvSpPr>
          <p:spPr bwMode="auto">
            <a:xfrm>
              <a:off x="3246" y="1066"/>
              <a:ext cx="12" cy="11"/>
            </a:xfrm>
            <a:custGeom>
              <a:avLst/>
              <a:gdLst>
                <a:gd name="T0" fmla="*/ 9 w 13"/>
                <a:gd name="T1" fmla="*/ 8 h 12"/>
                <a:gd name="T2" fmla="*/ 3 w 13"/>
                <a:gd name="T3" fmla="*/ 8 h 12"/>
                <a:gd name="T4" fmla="*/ 2 w 13"/>
                <a:gd name="T5" fmla="*/ 2 h 12"/>
                <a:gd name="T6" fmla="*/ 8 w 13"/>
                <a:gd name="T7" fmla="*/ 2 h 12"/>
                <a:gd name="T8" fmla="*/ 9 w 13"/>
                <a:gd name="T9" fmla="*/ 8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2">
                  <a:moveTo>
                    <a:pt x="11" y="10"/>
                  </a:moveTo>
                  <a:cubicBezTo>
                    <a:pt x="9" y="12"/>
                    <a:pt x="6" y="12"/>
                    <a:pt x="3" y="10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3" y="4"/>
                    <a:pt x="13" y="7"/>
                    <a:pt x="11" y="10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20" name="Freeform 6706"/>
            <p:cNvSpPr>
              <a:spLocks/>
            </p:cNvSpPr>
            <p:nvPr/>
          </p:nvSpPr>
          <p:spPr bwMode="auto">
            <a:xfrm>
              <a:off x="2877" y="1589"/>
              <a:ext cx="12" cy="12"/>
            </a:xfrm>
            <a:custGeom>
              <a:avLst/>
              <a:gdLst>
                <a:gd name="T0" fmla="*/ 9 w 13"/>
                <a:gd name="T1" fmla="*/ 3 h 13"/>
                <a:gd name="T2" fmla="*/ 8 w 13"/>
                <a:gd name="T3" fmla="*/ 9 h 13"/>
                <a:gd name="T4" fmla="*/ 2 w 13"/>
                <a:gd name="T5" fmla="*/ 8 h 13"/>
                <a:gd name="T6" fmla="*/ 3 w 13"/>
                <a:gd name="T7" fmla="*/ 2 h 13"/>
                <a:gd name="T8" fmla="*/ 9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3"/>
                  </a:moveTo>
                  <a:cubicBezTo>
                    <a:pt x="13" y="6"/>
                    <a:pt x="12" y="9"/>
                    <a:pt x="10" y="11"/>
                  </a:cubicBezTo>
                  <a:cubicBezTo>
                    <a:pt x="7" y="13"/>
                    <a:pt x="4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10" y="1"/>
                    <a:pt x="11" y="3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21" name="Freeform 6707"/>
            <p:cNvSpPr>
              <a:spLocks/>
            </p:cNvSpPr>
            <p:nvPr/>
          </p:nvSpPr>
          <p:spPr bwMode="auto">
            <a:xfrm>
              <a:off x="2878" y="1591"/>
              <a:ext cx="7" cy="8"/>
            </a:xfrm>
            <a:custGeom>
              <a:avLst/>
              <a:gdLst>
                <a:gd name="T0" fmla="*/ 6 w 8"/>
                <a:gd name="T1" fmla="*/ 3 h 9"/>
                <a:gd name="T2" fmla="*/ 4 w 8"/>
                <a:gd name="T3" fmla="*/ 6 h 9"/>
                <a:gd name="T4" fmla="*/ 1 w 8"/>
                <a:gd name="T5" fmla="*/ 4 h 9"/>
                <a:gd name="T6" fmla="*/ 3 w 8"/>
                <a:gd name="T7" fmla="*/ 1 h 9"/>
                <a:gd name="T8" fmla="*/ 6 w 8"/>
                <a:gd name="T9" fmla="*/ 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5"/>
                    <a:pt x="7" y="8"/>
                    <a:pt x="6" y="8"/>
                  </a:cubicBezTo>
                  <a:cubicBezTo>
                    <a:pt x="4" y="9"/>
                    <a:pt x="1" y="8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22" name="Freeform 6708"/>
            <p:cNvSpPr>
              <a:spLocks/>
            </p:cNvSpPr>
            <p:nvPr/>
          </p:nvSpPr>
          <p:spPr bwMode="auto">
            <a:xfrm>
              <a:off x="2879" y="1593"/>
              <a:ext cx="3" cy="2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1 h 3"/>
                <a:gd name="T4" fmla="*/ 0 w 4"/>
                <a:gd name="T5" fmla="*/ 1 h 3"/>
                <a:gd name="T6" fmla="*/ 1 w 4"/>
                <a:gd name="T7" fmla="*/ 0 h 3"/>
                <a:gd name="T8" fmla="*/ 2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4" y="1"/>
                    <a:pt x="4" y="2"/>
                    <a:pt x="3" y="3"/>
                  </a:cubicBezTo>
                  <a:cubicBezTo>
                    <a:pt x="2" y="3"/>
                    <a:pt x="1" y="3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23" name="Freeform 6709"/>
            <p:cNvSpPr>
              <a:spLocks/>
            </p:cNvSpPr>
            <p:nvPr/>
          </p:nvSpPr>
          <p:spPr bwMode="auto">
            <a:xfrm>
              <a:off x="2877" y="1589"/>
              <a:ext cx="12" cy="12"/>
            </a:xfrm>
            <a:custGeom>
              <a:avLst/>
              <a:gdLst>
                <a:gd name="T0" fmla="*/ 9 w 13"/>
                <a:gd name="T1" fmla="*/ 3 h 13"/>
                <a:gd name="T2" fmla="*/ 8 w 13"/>
                <a:gd name="T3" fmla="*/ 9 h 13"/>
                <a:gd name="T4" fmla="*/ 2 w 13"/>
                <a:gd name="T5" fmla="*/ 8 h 13"/>
                <a:gd name="T6" fmla="*/ 3 w 13"/>
                <a:gd name="T7" fmla="*/ 2 h 13"/>
                <a:gd name="T8" fmla="*/ 9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3"/>
                  </a:moveTo>
                  <a:cubicBezTo>
                    <a:pt x="13" y="6"/>
                    <a:pt x="12" y="9"/>
                    <a:pt x="10" y="11"/>
                  </a:cubicBezTo>
                  <a:cubicBezTo>
                    <a:pt x="7" y="13"/>
                    <a:pt x="3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9" y="1"/>
                    <a:pt x="11" y="3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24" name="Freeform 6710"/>
            <p:cNvSpPr>
              <a:spLocks/>
            </p:cNvSpPr>
            <p:nvPr/>
          </p:nvSpPr>
          <p:spPr bwMode="auto">
            <a:xfrm>
              <a:off x="2879" y="1600"/>
              <a:ext cx="12" cy="12"/>
            </a:xfrm>
            <a:custGeom>
              <a:avLst/>
              <a:gdLst>
                <a:gd name="T0" fmla="*/ 9 w 13"/>
                <a:gd name="T1" fmla="*/ 3 h 13"/>
                <a:gd name="T2" fmla="*/ 8 w 13"/>
                <a:gd name="T3" fmla="*/ 9 h 13"/>
                <a:gd name="T4" fmla="*/ 2 w 13"/>
                <a:gd name="T5" fmla="*/ 8 h 13"/>
                <a:gd name="T6" fmla="*/ 3 w 13"/>
                <a:gd name="T7" fmla="*/ 2 h 13"/>
                <a:gd name="T8" fmla="*/ 9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3"/>
                  </a:moveTo>
                  <a:cubicBezTo>
                    <a:pt x="13" y="6"/>
                    <a:pt x="12" y="10"/>
                    <a:pt x="10" y="11"/>
                  </a:cubicBezTo>
                  <a:cubicBezTo>
                    <a:pt x="7" y="13"/>
                    <a:pt x="4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10" y="1"/>
                    <a:pt x="11" y="3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25" name="Freeform 6711"/>
            <p:cNvSpPr>
              <a:spLocks/>
            </p:cNvSpPr>
            <p:nvPr/>
          </p:nvSpPr>
          <p:spPr bwMode="auto">
            <a:xfrm>
              <a:off x="2880" y="1603"/>
              <a:ext cx="7" cy="7"/>
            </a:xfrm>
            <a:custGeom>
              <a:avLst/>
              <a:gdLst>
                <a:gd name="T0" fmla="*/ 6 w 8"/>
                <a:gd name="T1" fmla="*/ 3 h 8"/>
                <a:gd name="T2" fmla="*/ 4 w 8"/>
                <a:gd name="T3" fmla="*/ 6 h 8"/>
                <a:gd name="T4" fmla="*/ 1 w 8"/>
                <a:gd name="T5" fmla="*/ 4 h 8"/>
                <a:gd name="T6" fmla="*/ 3 w 8"/>
                <a:gd name="T7" fmla="*/ 0 h 8"/>
                <a:gd name="T8" fmla="*/ 6 w 8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8" y="3"/>
                  </a:moveTo>
                  <a:cubicBezTo>
                    <a:pt x="8" y="5"/>
                    <a:pt x="8" y="7"/>
                    <a:pt x="6" y="8"/>
                  </a:cubicBezTo>
                  <a:cubicBezTo>
                    <a:pt x="4" y="8"/>
                    <a:pt x="2" y="7"/>
                    <a:pt x="1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26" name="Freeform 6712"/>
            <p:cNvSpPr>
              <a:spLocks/>
            </p:cNvSpPr>
            <p:nvPr/>
          </p:nvSpPr>
          <p:spPr bwMode="auto">
            <a:xfrm>
              <a:off x="2881" y="1604"/>
              <a:ext cx="3" cy="2"/>
            </a:xfrm>
            <a:custGeom>
              <a:avLst/>
              <a:gdLst>
                <a:gd name="T0" fmla="*/ 2 w 4"/>
                <a:gd name="T1" fmla="*/ 1 h 3"/>
                <a:gd name="T2" fmla="*/ 2 w 4"/>
                <a:gd name="T3" fmla="*/ 1 h 3"/>
                <a:gd name="T4" fmla="*/ 0 w 4"/>
                <a:gd name="T5" fmla="*/ 1 h 3"/>
                <a:gd name="T6" fmla="*/ 1 w 4"/>
                <a:gd name="T7" fmla="*/ 0 h 3"/>
                <a:gd name="T8" fmla="*/ 2 w 4"/>
                <a:gd name="T9" fmla="*/ 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4" y="1"/>
                    <a:pt x="4" y="2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27" name="Freeform 6713"/>
            <p:cNvSpPr>
              <a:spLocks/>
            </p:cNvSpPr>
            <p:nvPr/>
          </p:nvSpPr>
          <p:spPr bwMode="auto">
            <a:xfrm>
              <a:off x="2879" y="1600"/>
              <a:ext cx="12" cy="12"/>
            </a:xfrm>
            <a:custGeom>
              <a:avLst/>
              <a:gdLst>
                <a:gd name="T0" fmla="*/ 9 w 13"/>
                <a:gd name="T1" fmla="*/ 3 h 13"/>
                <a:gd name="T2" fmla="*/ 8 w 13"/>
                <a:gd name="T3" fmla="*/ 9 h 13"/>
                <a:gd name="T4" fmla="*/ 2 w 13"/>
                <a:gd name="T5" fmla="*/ 8 h 13"/>
                <a:gd name="T6" fmla="*/ 3 w 13"/>
                <a:gd name="T7" fmla="*/ 2 h 13"/>
                <a:gd name="T8" fmla="*/ 9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3"/>
                  </a:moveTo>
                  <a:cubicBezTo>
                    <a:pt x="13" y="6"/>
                    <a:pt x="12" y="10"/>
                    <a:pt x="10" y="11"/>
                  </a:cubicBezTo>
                  <a:cubicBezTo>
                    <a:pt x="7" y="13"/>
                    <a:pt x="4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10" y="1"/>
                    <a:pt x="11" y="3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28" name="Freeform 6714"/>
            <p:cNvSpPr>
              <a:spLocks/>
            </p:cNvSpPr>
            <p:nvPr/>
          </p:nvSpPr>
          <p:spPr bwMode="auto">
            <a:xfrm>
              <a:off x="2888" y="1593"/>
              <a:ext cx="12" cy="12"/>
            </a:xfrm>
            <a:custGeom>
              <a:avLst/>
              <a:gdLst>
                <a:gd name="T0" fmla="*/ 9 w 13"/>
                <a:gd name="T1" fmla="*/ 3 h 13"/>
                <a:gd name="T2" fmla="*/ 8 w 13"/>
                <a:gd name="T3" fmla="*/ 9 h 13"/>
                <a:gd name="T4" fmla="*/ 2 w 13"/>
                <a:gd name="T5" fmla="*/ 8 h 13"/>
                <a:gd name="T6" fmla="*/ 3 w 13"/>
                <a:gd name="T7" fmla="*/ 2 h 13"/>
                <a:gd name="T8" fmla="*/ 9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3"/>
                  </a:moveTo>
                  <a:cubicBezTo>
                    <a:pt x="13" y="6"/>
                    <a:pt x="12" y="9"/>
                    <a:pt x="10" y="11"/>
                  </a:cubicBezTo>
                  <a:cubicBezTo>
                    <a:pt x="7" y="13"/>
                    <a:pt x="3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9" y="1"/>
                    <a:pt x="11" y="3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29" name="Freeform 6715"/>
            <p:cNvSpPr>
              <a:spLocks/>
            </p:cNvSpPr>
            <p:nvPr/>
          </p:nvSpPr>
          <p:spPr bwMode="auto">
            <a:xfrm>
              <a:off x="2889" y="1594"/>
              <a:ext cx="7" cy="9"/>
            </a:xfrm>
            <a:custGeom>
              <a:avLst/>
              <a:gdLst>
                <a:gd name="T0" fmla="*/ 6 w 8"/>
                <a:gd name="T1" fmla="*/ 3 h 9"/>
                <a:gd name="T2" fmla="*/ 4 w 8"/>
                <a:gd name="T3" fmla="*/ 9 h 9"/>
                <a:gd name="T4" fmla="*/ 1 w 8"/>
                <a:gd name="T5" fmla="*/ 6 h 9"/>
                <a:gd name="T6" fmla="*/ 3 w 8"/>
                <a:gd name="T7" fmla="*/ 1 h 9"/>
                <a:gd name="T8" fmla="*/ 6 w 8"/>
                <a:gd name="T9" fmla="*/ 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6"/>
                    <a:pt x="7" y="8"/>
                    <a:pt x="6" y="9"/>
                  </a:cubicBezTo>
                  <a:cubicBezTo>
                    <a:pt x="4" y="9"/>
                    <a:pt x="1" y="8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30" name="Freeform 6716"/>
            <p:cNvSpPr>
              <a:spLocks/>
            </p:cNvSpPr>
            <p:nvPr/>
          </p:nvSpPr>
          <p:spPr bwMode="auto">
            <a:xfrm>
              <a:off x="2890" y="1596"/>
              <a:ext cx="4" cy="3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3 h 3"/>
                <a:gd name="T4" fmla="*/ 0 w 4"/>
                <a:gd name="T5" fmla="*/ 2 h 3"/>
                <a:gd name="T6" fmla="*/ 1 w 4"/>
                <a:gd name="T7" fmla="*/ 0 h 3"/>
                <a:gd name="T8" fmla="*/ 3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4" y="1"/>
                    <a:pt x="4" y="2"/>
                    <a:pt x="3" y="3"/>
                  </a:cubicBezTo>
                  <a:cubicBezTo>
                    <a:pt x="2" y="3"/>
                    <a:pt x="1" y="3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31" name="Freeform 6717"/>
            <p:cNvSpPr>
              <a:spLocks/>
            </p:cNvSpPr>
            <p:nvPr/>
          </p:nvSpPr>
          <p:spPr bwMode="auto">
            <a:xfrm>
              <a:off x="2888" y="1593"/>
              <a:ext cx="12" cy="12"/>
            </a:xfrm>
            <a:custGeom>
              <a:avLst/>
              <a:gdLst>
                <a:gd name="T0" fmla="*/ 9 w 13"/>
                <a:gd name="T1" fmla="*/ 3 h 13"/>
                <a:gd name="T2" fmla="*/ 8 w 13"/>
                <a:gd name="T3" fmla="*/ 9 h 13"/>
                <a:gd name="T4" fmla="*/ 2 w 13"/>
                <a:gd name="T5" fmla="*/ 8 h 13"/>
                <a:gd name="T6" fmla="*/ 3 w 13"/>
                <a:gd name="T7" fmla="*/ 2 h 13"/>
                <a:gd name="T8" fmla="*/ 9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3"/>
                  </a:moveTo>
                  <a:cubicBezTo>
                    <a:pt x="13" y="6"/>
                    <a:pt x="12" y="9"/>
                    <a:pt x="10" y="11"/>
                  </a:cubicBezTo>
                  <a:cubicBezTo>
                    <a:pt x="7" y="13"/>
                    <a:pt x="3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9" y="1"/>
                    <a:pt x="11" y="3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32" name="Freeform 6718"/>
            <p:cNvSpPr>
              <a:spLocks/>
            </p:cNvSpPr>
            <p:nvPr/>
          </p:nvSpPr>
          <p:spPr bwMode="auto">
            <a:xfrm>
              <a:off x="3045" y="1594"/>
              <a:ext cx="12" cy="12"/>
            </a:xfrm>
            <a:custGeom>
              <a:avLst/>
              <a:gdLst>
                <a:gd name="T0" fmla="*/ 9 w 13"/>
                <a:gd name="T1" fmla="*/ 8 h 13"/>
                <a:gd name="T2" fmla="*/ 3 w 13"/>
                <a:gd name="T3" fmla="*/ 9 h 13"/>
                <a:gd name="T4" fmla="*/ 2 w 13"/>
                <a:gd name="T5" fmla="*/ 3 h 13"/>
                <a:gd name="T6" fmla="*/ 8 w 13"/>
                <a:gd name="T7" fmla="*/ 2 h 13"/>
                <a:gd name="T8" fmla="*/ 9 w 13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10"/>
                  </a:moveTo>
                  <a:cubicBezTo>
                    <a:pt x="9" y="13"/>
                    <a:pt x="5" y="13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0"/>
                    <a:pt x="7" y="0"/>
                    <a:pt x="10" y="2"/>
                  </a:cubicBezTo>
                  <a:cubicBezTo>
                    <a:pt x="12" y="4"/>
                    <a:pt x="13" y="8"/>
                    <a:pt x="11" y="10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33" name="Freeform 6719"/>
            <p:cNvSpPr>
              <a:spLocks/>
            </p:cNvSpPr>
            <p:nvPr/>
          </p:nvSpPr>
          <p:spPr bwMode="auto">
            <a:xfrm>
              <a:off x="3045" y="1595"/>
              <a:ext cx="9" cy="8"/>
            </a:xfrm>
            <a:custGeom>
              <a:avLst/>
              <a:gdLst>
                <a:gd name="T0" fmla="*/ 7 w 9"/>
                <a:gd name="T1" fmla="*/ 7 h 8"/>
                <a:gd name="T2" fmla="*/ 2 w 9"/>
                <a:gd name="T3" fmla="*/ 7 h 8"/>
                <a:gd name="T4" fmla="*/ 3 w 9"/>
                <a:gd name="T5" fmla="*/ 1 h 8"/>
                <a:gd name="T6" fmla="*/ 8 w 9"/>
                <a:gd name="T7" fmla="*/ 2 h 8"/>
                <a:gd name="T8" fmla="*/ 7 w 9"/>
                <a:gd name="T9" fmla="*/ 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8">
                  <a:moveTo>
                    <a:pt x="7" y="7"/>
                  </a:moveTo>
                  <a:cubicBezTo>
                    <a:pt x="5" y="8"/>
                    <a:pt x="3" y="8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9" y="3"/>
                    <a:pt x="9" y="6"/>
                    <a:pt x="7" y="7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34" name="Freeform 6720"/>
            <p:cNvSpPr>
              <a:spLocks/>
            </p:cNvSpPr>
            <p:nvPr/>
          </p:nvSpPr>
          <p:spPr bwMode="auto">
            <a:xfrm>
              <a:off x="3049" y="1596"/>
              <a:ext cx="4" cy="3"/>
            </a:xfrm>
            <a:custGeom>
              <a:avLst/>
              <a:gdLst>
                <a:gd name="T0" fmla="*/ 3 w 4"/>
                <a:gd name="T1" fmla="*/ 3 h 3"/>
                <a:gd name="T2" fmla="*/ 1 w 4"/>
                <a:gd name="T3" fmla="*/ 3 h 3"/>
                <a:gd name="T4" fmla="*/ 0 w 4"/>
                <a:gd name="T5" fmla="*/ 0 h 3"/>
                <a:gd name="T6" fmla="*/ 3 w 4"/>
                <a:gd name="T7" fmla="*/ 0 h 3"/>
                <a:gd name="T8" fmla="*/ 3 w 4"/>
                <a:gd name="T9" fmla="*/ 3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cubicBezTo>
                    <a:pt x="3" y="3"/>
                    <a:pt x="2" y="3"/>
                    <a:pt x="1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4" y="2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35" name="Freeform 6721"/>
            <p:cNvSpPr>
              <a:spLocks/>
            </p:cNvSpPr>
            <p:nvPr/>
          </p:nvSpPr>
          <p:spPr bwMode="auto">
            <a:xfrm>
              <a:off x="3045" y="1594"/>
              <a:ext cx="12" cy="12"/>
            </a:xfrm>
            <a:custGeom>
              <a:avLst/>
              <a:gdLst>
                <a:gd name="T0" fmla="*/ 9 w 13"/>
                <a:gd name="T1" fmla="*/ 8 h 13"/>
                <a:gd name="T2" fmla="*/ 3 w 13"/>
                <a:gd name="T3" fmla="*/ 9 h 13"/>
                <a:gd name="T4" fmla="*/ 2 w 13"/>
                <a:gd name="T5" fmla="*/ 3 h 13"/>
                <a:gd name="T6" fmla="*/ 8 w 13"/>
                <a:gd name="T7" fmla="*/ 2 h 13"/>
                <a:gd name="T8" fmla="*/ 9 w 13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10"/>
                  </a:moveTo>
                  <a:cubicBezTo>
                    <a:pt x="9" y="12"/>
                    <a:pt x="6" y="13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7" y="0"/>
                    <a:pt x="10" y="2"/>
                  </a:cubicBezTo>
                  <a:cubicBezTo>
                    <a:pt x="12" y="4"/>
                    <a:pt x="13" y="8"/>
                    <a:pt x="11" y="10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36" name="Freeform 6722"/>
            <p:cNvSpPr>
              <a:spLocks/>
            </p:cNvSpPr>
            <p:nvPr/>
          </p:nvSpPr>
          <p:spPr bwMode="auto">
            <a:xfrm>
              <a:off x="3034" y="1600"/>
              <a:ext cx="12" cy="12"/>
            </a:xfrm>
            <a:custGeom>
              <a:avLst/>
              <a:gdLst>
                <a:gd name="T0" fmla="*/ 9 w 13"/>
                <a:gd name="T1" fmla="*/ 8 h 13"/>
                <a:gd name="T2" fmla="*/ 3 w 13"/>
                <a:gd name="T3" fmla="*/ 9 h 13"/>
                <a:gd name="T4" fmla="*/ 2 w 13"/>
                <a:gd name="T5" fmla="*/ 3 h 13"/>
                <a:gd name="T6" fmla="*/ 8 w 13"/>
                <a:gd name="T7" fmla="*/ 2 h 13"/>
                <a:gd name="T8" fmla="*/ 9 w 13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10"/>
                  </a:moveTo>
                  <a:cubicBezTo>
                    <a:pt x="9" y="12"/>
                    <a:pt x="5" y="13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0"/>
                    <a:pt x="7" y="0"/>
                    <a:pt x="10" y="2"/>
                  </a:cubicBezTo>
                  <a:cubicBezTo>
                    <a:pt x="12" y="4"/>
                    <a:pt x="13" y="7"/>
                    <a:pt x="11" y="10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37" name="Freeform 6723"/>
            <p:cNvSpPr>
              <a:spLocks/>
            </p:cNvSpPr>
            <p:nvPr/>
          </p:nvSpPr>
          <p:spPr bwMode="auto">
            <a:xfrm>
              <a:off x="3035" y="1601"/>
              <a:ext cx="9" cy="7"/>
            </a:xfrm>
            <a:custGeom>
              <a:avLst/>
              <a:gdLst>
                <a:gd name="T0" fmla="*/ 7 w 9"/>
                <a:gd name="T1" fmla="*/ 5 h 8"/>
                <a:gd name="T2" fmla="*/ 2 w 9"/>
                <a:gd name="T3" fmla="*/ 4 h 8"/>
                <a:gd name="T4" fmla="*/ 3 w 9"/>
                <a:gd name="T5" fmla="*/ 1 h 8"/>
                <a:gd name="T6" fmla="*/ 8 w 9"/>
                <a:gd name="T7" fmla="*/ 1 h 8"/>
                <a:gd name="T8" fmla="*/ 7 w 9"/>
                <a:gd name="T9" fmla="*/ 5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8">
                  <a:moveTo>
                    <a:pt x="7" y="7"/>
                  </a:moveTo>
                  <a:cubicBezTo>
                    <a:pt x="5" y="8"/>
                    <a:pt x="3" y="8"/>
                    <a:pt x="2" y="6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9" y="3"/>
                    <a:pt x="9" y="5"/>
                    <a:pt x="7" y="7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38" name="Freeform 6724"/>
            <p:cNvSpPr>
              <a:spLocks/>
            </p:cNvSpPr>
            <p:nvPr/>
          </p:nvSpPr>
          <p:spPr bwMode="auto">
            <a:xfrm>
              <a:off x="3039" y="1601"/>
              <a:ext cx="4" cy="4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3 h 4"/>
                <a:gd name="T4" fmla="*/ 0 w 4"/>
                <a:gd name="T5" fmla="*/ 1 h 4"/>
                <a:gd name="T6" fmla="*/ 3 w 4"/>
                <a:gd name="T7" fmla="*/ 1 h 4"/>
                <a:gd name="T8" fmla="*/ 3 w 4"/>
                <a:gd name="T9" fmla="*/ 3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4"/>
                    <a:pt x="2" y="4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2"/>
                    <a:pt x="4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39" name="Freeform 6725"/>
            <p:cNvSpPr>
              <a:spLocks/>
            </p:cNvSpPr>
            <p:nvPr/>
          </p:nvSpPr>
          <p:spPr bwMode="auto">
            <a:xfrm>
              <a:off x="3034" y="1600"/>
              <a:ext cx="12" cy="11"/>
            </a:xfrm>
            <a:custGeom>
              <a:avLst/>
              <a:gdLst>
                <a:gd name="T0" fmla="*/ 9 w 13"/>
                <a:gd name="T1" fmla="*/ 8 h 12"/>
                <a:gd name="T2" fmla="*/ 3 w 13"/>
                <a:gd name="T3" fmla="*/ 8 h 12"/>
                <a:gd name="T4" fmla="*/ 2 w 13"/>
                <a:gd name="T5" fmla="*/ 2 h 12"/>
                <a:gd name="T6" fmla="*/ 8 w 13"/>
                <a:gd name="T7" fmla="*/ 2 h 12"/>
                <a:gd name="T8" fmla="*/ 9 w 13"/>
                <a:gd name="T9" fmla="*/ 8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2">
                  <a:moveTo>
                    <a:pt x="11" y="10"/>
                  </a:moveTo>
                  <a:cubicBezTo>
                    <a:pt x="9" y="12"/>
                    <a:pt x="6" y="12"/>
                    <a:pt x="3" y="10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7" y="0"/>
                    <a:pt x="10" y="2"/>
                  </a:cubicBezTo>
                  <a:cubicBezTo>
                    <a:pt x="12" y="4"/>
                    <a:pt x="13" y="7"/>
                    <a:pt x="11" y="10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0" name="Freeform 6726"/>
            <p:cNvSpPr>
              <a:spLocks/>
            </p:cNvSpPr>
            <p:nvPr/>
          </p:nvSpPr>
          <p:spPr bwMode="auto">
            <a:xfrm>
              <a:off x="3044" y="1606"/>
              <a:ext cx="13" cy="12"/>
            </a:xfrm>
            <a:custGeom>
              <a:avLst/>
              <a:gdLst>
                <a:gd name="T0" fmla="*/ 10 w 14"/>
                <a:gd name="T1" fmla="*/ 8 h 13"/>
                <a:gd name="T2" fmla="*/ 4 w 14"/>
                <a:gd name="T3" fmla="*/ 9 h 13"/>
                <a:gd name="T4" fmla="*/ 2 w 14"/>
                <a:gd name="T5" fmla="*/ 3 h 13"/>
                <a:gd name="T6" fmla="*/ 8 w 14"/>
                <a:gd name="T7" fmla="*/ 2 h 13"/>
                <a:gd name="T8" fmla="*/ 10 w 14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3">
                  <a:moveTo>
                    <a:pt x="12" y="10"/>
                  </a:moveTo>
                  <a:cubicBezTo>
                    <a:pt x="10" y="12"/>
                    <a:pt x="6" y="13"/>
                    <a:pt x="4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3" y="4"/>
                    <a:pt x="14" y="7"/>
                    <a:pt x="12" y="10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1" name="Freeform 6727"/>
            <p:cNvSpPr>
              <a:spLocks/>
            </p:cNvSpPr>
            <p:nvPr/>
          </p:nvSpPr>
          <p:spPr bwMode="auto">
            <a:xfrm>
              <a:off x="3045" y="1607"/>
              <a:ext cx="9" cy="8"/>
            </a:xfrm>
            <a:custGeom>
              <a:avLst/>
              <a:gdLst>
                <a:gd name="T0" fmla="*/ 7 w 9"/>
                <a:gd name="T1" fmla="*/ 7 h 8"/>
                <a:gd name="T2" fmla="*/ 1 w 9"/>
                <a:gd name="T3" fmla="*/ 6 h 8"/>
                <a:gd name="T4" fmla="*/ 2 w 9"/>
                <a:gd name="T5" fmla="*/ 1 h 8"/>
                <a:gd name="T6" fmla="*/ 8 w 9"/>
                <a:gd name="T7" fmla="*/ 1 h 8"/>
                <a:gd name="T8" fmla="*/ 7 w 9"/>
                <a:gd name="T9" fmla="*/ 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8">
                  <a:moveTo>
                    <a:pt x="7" y="7"/>
                  </a:moveTo>
                  <a:cubicBezTo>
                    <a:pt x="5" y="8"/>
                    <a:pt x="3" y="8"/>
                    <a:pt x="1" y="6"/>
                  </a:cubicBezTo>
                  <a:cubicBezTo>
                    <a:pt x="0" y="5"/>
                    <a:pt x="1" y="2"/>
                    <a:pt x="2" y="1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9" y="3"/>
                    <a:pt x="9" y="5"/>
                    <a:pt x="7" y="7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" name="Freeform 6728"/>
            <p:cNvSpPr>
              <a:spLocks/>
            </p:cNvSpPr>
            <p:nvPr/>
          </p:nvSpPr>
          <p:spPr bwMode="auto">
            <a:xfrm>
              <a:off x="3049" y="1607"/>
              <a:ext cx="3" cy="4"/>
            </a:xfrm>
            <a:custGeom>
              <a:avLst/>
              <a:gdLst>
                <a:gd name="T0" fmla="*/ 3 w 3"/>
                <a:gd name="T1" fmla="*/ 3 h 4"/>
                <a:gd name="T2" fmla="*/ 1 w 3"/>
                <a:gd name="T3" fmla="*/ 3 h 4"/>
                <a:gd name="T4" fmla="*/ 0 w 3"/>
                <a:gd name="T5" fmla="*/ 1 h 4"/>
                <a:gd name="T6" fmla="*/ 2 w 3"/>
                <a:gd name="T7" fmla="*/ 1 h 4"/>
                <a:gd name="T8" fmla="*/ 3 w 3"/>
                <a:gd name="T9" fmla="*/ 3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2" y="4"/>
                    <a:pt x="1" y="4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2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3" name="Freeform 6729"/>
            <p:cNvSpPr>
              <a:spLocks/>
            </p:cNvSpPr>
            <p:nvPr/>
          </p:nvSpPr>
          <p:spPr bwMode="auto">
            <a:xfrm>
              <a:off x="3044" y="1606"/>
              <a:ext cx="13" cy="12"/>
            </a:xfrm>
            <a:custGeom>
              <a:avLst/>
              <a:gdLst>
                <a:gd name="T0" fmla="*/ 10 w 14"/>
                <a:gd name="T1" fmla="*/ 10 h 12"/>
                <a:gd name="T2" fmla="*/ 4 w 14"/>
                <a:gd name="T3" fmla="*/ 11 h 12"/>
                <a:gd name="T4" fmla="*/ 2 w 14"/>
                <a:gd name="T5" fmla="*/ 3 h 12"/>
                <a:gd name="T6" fmla="*/ 8 w 14"/>
                <a:gd name="T7" fmla="*/ 2 h 12"/>
                <a:gd name="T8" fmla="*/ 10 w 14"/>
                <a:gd name="T9" fmla="*/ 1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2">
                  <a:moveTo>
                    <a:pt x="12" y="10"/>
                  </a:moveTo>
                  <a:cubicBezTo>
                    <a:pt x="10" y="12"/>
                    <a:pt x="6" y="12"/>
                    <a:pt x="4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3" y="4"/>
                    <a:pt x="14" y="7"/>
                    <a:pt x="12" y="10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4" name="Freeform 6730"/>
            <p:cNvSpPr>
              <a:spLocks/>
            </p:cNvSpPr>
            <p:nvPr/>
          </p:nvSpPr>
          <p:spPr bwMode="auto">
            <a:xfrm>
              <a:off x="3096" y="1607"/>
              <a:ext cx="12" cy="12"/>
            </a:xfrm>
            <a:custGeom>
              <a:avLst/>
              <a:gdLst>
                <a:gd name="T0" fmla="*/ 9 w 13"/>
                <a:gd name="T1" fmla="*/ 8 h 13"/>
                <a:gd name="T2" fmla="*/ 3 w 13"/>
                <a:gd name="T3" fmla="*/ 9 h 13"/>
                <a:gd name="T4" fmla="*/ 1 w 13"/>
                <a:gd name="T5" fmla="*/ 3 h 13"/>
                <a:gd name="T6" fmla="*/ 8 w 13"/>
                <a:gd name="T7" fmla="*/ 2 h 13"/>
                <a:gd name="T8" fmla="*/ 9 w 13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10"/>
                  </a:moveTo>
                  <a:cubicBezTo>
                    <a:pt x="9" y="12"/>
                    <a:pt x="5" y="13"/>
                    <a:pt x="3" y="11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3" y="0"/>
                    <a:pt x="7" y="0"/>
                    <a:pt x="10" y="2"/>
                  </a:cubicBezTo>
                  <a:cubicBezTo>
                    <a:pt x="12" y="4"/>
                    <a:pt x="13" y="7"/>
                    <a:pt x="11" y="10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5" name="Freeform 6731"/>
            <p:cNvSpPr>
              <a:spLocks/>
            </p:cNvSpPr>
            <p:nvPr/>
          </p:nvSpPr>
          <p:spPr bwMode="auto">
            <a:xfrm>
              <a:off x="3096" y="1608"/>
              <a:ext cx="9" cy="8"/>
            </a:xfrm>
            <a:custGeom>
              <a:avLst/>
              <a:gdLst>
                <a:gd name="T0" fmla="*/ 7 w 9"/>
                <a:gd name="T1" fmla="*/ 7 h 8"/>
                <a:gd name="T2" fmla="*/ 2 w 9"/>
                <a:gd name="T3" fmla="*/ 6 h 8"/>
                <a:gd name="T4" fmla="*/ 2 w 9"/>
                <a:gd name="T5" fmla="*/ 1 h 8"/>
                <a:gd name="T6" fmla="*/ 8 w 9"/>
                <a:gd name="T7" fmla="*/ 2 h 8"/>
                <a:gd name="T8" fmla="*/ 7 w 9"/>
                <a:gd name="T9" fmla="*/ 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8">
                  <a:moveTo>
                    <a:pt x="7" y="7"/>
                  </a:moveTo>
                  <a:cubicBezTo>
                    <a:pt x="5" y="8"/>
                    <a:pt x="3" y="8"/>
                    <a:pt x="2" y="6"/>
                  </a:cubicBezTo>
                  <a:cubicBezTo>
                    <a:pt x="0" y="5"/>
                    <a:pt x="1" y="2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9" y="3"/>
                    <a:pt x="9" y="6"/>
                    <a:pt x="7" y="7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6" name="Freeform 6732"/>
            <p:cNvSpPr>
              <a:spLocks/>
            </p:cNvSpPr>
            <p:nvPr/>
          </p:nvSpPr>
          <p:spPr bwMode="auto">
            <a:xfrm>
              <a:off x="3100" y="1609"/>
              <a:ext cx="4" cy="3"/>
            </a:xfrm>
            <a:custGeom>
              <a:avLst/>
              <a:gdLst>
                <a:gd name="T0" fmla="*/ 3 w 4"/>
                <a:gd name="T1" fmla="*/ 3 h 3"/>
                <a:gd name="T2" fmla="*/ 1 w 4"/>
                <a:gd name="T3" fmla="*/ 3 h 3"/>
                <a:gd name="T4" fmla="*/ 0 w 4"/>
                <a:gd name="T5" fmla="*/ 0 h 3"/>
                <a:gd name="T6" fmla="*/ 3 w 4"/>
                <a:gd name="T7" fmla="*/ 0 h 3"/>
                <a:gd name="T8" fmla="*/ 3 w 4"/>
                <a:gd name="T9" fmla="*/ 3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cubicBezTo>
                    <a:pt x="3" y="3"/>
                    <a:pt x="2" y="3"/>
                    <a:pt x="1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4" y="2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7" name="Freeform 6733"/>
            <p:cNvSpPr>
              <a:spLocks/>
            </p:cNvSpPr>
            <p:nvPr/>
          </p:nvSpPr>
          <p:spPr bwMode="auto">
            <a:xfrm>
              <a:off x="3096" y="1607"/>
              <a:ext cx="12" cy="12"/>
            </a:xfrm>
            <a:custGeom>
              <a:avLst/>
              <a:gdLst>
                <a:gd name="T0" fmla="*/ 9 w 13"/>
                <a:gd name="T1" fmla="*/ 8 h 13"/>
                <a:gd name="T2" fmla="*/ 3 w 13"/>
                <a:gd name="T3" fmla="*/ 9 h 13"/>
                <a:gd name="T4" fmla="*/ 2 w 13"/>
                <a:gd name="T5" fmla="*/ 3 h 13"/>
                <a:gd name="T6" fmla="*/ 8 w 13"/>
                <a:gd name="T7" fmla="*/ 2 h 13"/>
                <a:gd name="T8" fmla="*/ 9 w 13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10"/>
                  </a:moveTo>
                  <a:cubicBezTo>
                    <a:pt x="9" y="12"/>
                    <a:pt x="5" y="13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0"/>
                    <a:pt x="7" y="0"/>
                    <a:pt x="10" y="2"/>
                  </a:cubicBezTo>
                  <a:cubicBezTo>
                    <a:pt x="12" y="4"/>
                    <a:pt x="13" y="7"/>
                    <a:pt x="11" y="10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8" name="Freeform 6734"/>
            <p:cNvSpPr>
              <a:spLocks/>
            </p:cNvSpPr>
            <p:nvPr/>
          </p:nvSpPr>
          <p:spPr bwMode="auto">
            <a:xfrm>
              <a:off x="3085" y="1613"/>
              <a:ext cx="12" cy="11"/>
            </a:xfrm>
            <a:custGeom>
              <a:avLst/>
              <a:gdLst>
                <a:gd name="T0" fmla="*/ 9 w 13"/>
                <a:gd name="T1" fmla="*/ 8 h 12"/>
                <a:gd name="T2" fmla="*/ 3 w 13"/>
                <a:gd name="T3" fmla="*/ 8 h 12"/>
                <a:gd name="T4" fmla="*/ 1 w 13"/>
                <a:gd name="T5" fmla="*/ 2 h 12"/>
                <a:gd name="T6" fmla="*/ 8 w 13"/>
                <a:gd name="T7" fmla="*/ 1 h 12"/>
                <a:gd name="T8" fmla="*/ 9 w 13"/>
                <a:gd name="T9" fmla="*/ 8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2">
                  <a:moveTo>
                    <a:pt x="11" y="10"/>
                  </a:moveTo>
                  <a:cubicBezTo>
                    <a:pt x="9" y="12"/>
                    <a:pt x="5" y="12"/>
                    <a:pt x="3" y="10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3" y="0"/>
                    <a:pt x="7" y="0"/>
                    <a:pt x="10" y="1"/>
                  </a:cubicBezTo>
                  <a:cubicBezTo>
                    <a:pt x="12" y="3"/>
                    <a:pt x="13" y="7"/>
                    <a:pt x="11" y="10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9" name="Freeform 6735"/>
            <p:cNvSpPr>
              <a:spLocks/>
            </p:cNvSpPr>
            <p:nvPr/>
          </p:nvSpPr>
          <p:spPr bwMode="auto">
            <a:xfrm>
              <a:off x="3086" y="1613"/>
              <a:ext cx="9" cy="8"/>
            </a:xfrm>
            <a:custGeom>
              <a:avLst/>
              <a:gdLst>
                <a:gd name="T0" fmla="*/ 7 w 9"/>
                <a:gd name="T1" fmla="*/ 6 h 9"/>
                <a:gd name="T2" fmla="*/ 2 w 9"/>
                <a:gd name="T3" fmla="*/ 5 h 9"/>
                <a:gd name="T4" fmla="*/ 2 w 9"/>
                <a:gd name="T5" fmla="*/ 2 h 9"/>
                <a:gd name="T6" fmla="*/ 8 w 9"/>
                <a:gd name="T7" fmla="*/ 2 h 9"/>
                <a:gd name="T8" fmla="*/ 7 w 9"/>
                <a:gd name="T9" fmla="*/ 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5" y="9"/>
                    <a:pt x="3" y="9"/>
                    <a:pt x="2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9" y="4"/>
                    <a:pt x="9" y="6"/>
                    <a:pt x="7" y="8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50" name="Freeform 6736"/>
            <p:cNvSpPr>
              <a:spLocks/>
            </p:cNvSpPr>
            <p:nvPr/>
          </p:nvSpPr>
          <p:spPr bwMode="auto">
            <a:xfrm>
              <a:off x="3090" y="1614"/>
              <a:ext cx="4" cy="4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3 h 4"/>
                <a:gd name="T4" fmla="*/ 0 w 4"/>
                <a:gd name="T5" fmla="*/ 1 h 4"/>
                <a:gd name="T6" fmla="*/ 3 w 4"/>
                <a:gd name="T7" fmla="*/ 1 h 4"/>
                <a:gd name="T8" fmla="*/ 3 w 4"/>
                <a:gd name="T9" fmla="*/ 3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4"/>
                    <a:pt x="2" y="4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4" y="2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51" name="Freeform 6737"/>
            <p:cNvSpPr>
              <a:spLocks/>
            </p:cNvSpPr>
            <p:nvPr/>
          </p:nvSpPr>
          <p:spPr bwMode="auto">
            <a:xfrm>
              <a:off x="3085" y="1612"/>
              <a:ext cx="12" cy="12"/>
            </a:xfrm>
            <a:custGeom>
              <a:avLst/>
              <a:gdLst>
                <a:gd name="T0" fmla="*/ 9 w 13"/>
                <a:gd name="T1" fmla="*/ 8 h 13"/>
                <a:gd name="T2" fmla="*/ 3 w 13"/>
                <a:gd name="T3" fmla="*/ 9 h 13"/>
                <a:gd name="T4" fmla="*/ 2 w 13"/>
                <a:gd name="T5" fmla="*/ 3 h 13"/>
                <a:gd name="T6" fmla="*/ 8 w 13"/>
                <a:gd name="T7" fmla="*/ 2 h 13"/>
                <a:gd name="T8" fmla="*/ 9 w 13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10"/>
                  </a:moveTo>
                  <a:cubicBezTo>
                    <a:pt x="9" y="13"/>
                    <a:pt x="5" y="13"/>
                    <a:pt x="3" y="11"/>
                  </a:cubicBezTo>
                  <a:cubicBezTo>
                    <a:pt x="0" y="9"/>
                    <a:pt x="0" y="6"/>
                    <a:pt x="2" y="3"/>
                  </a:cubicBezTo>
                  <a:cubicBezTo>
                    <a:pt x="3" y="1"/>
                    <a:pt x="7" y="0"/>
                    <a:pt x="10" y="2"/>
                  </a:cubicBezTo>
                  <a:cubicBezTo>
                    <a:pt x="12" y="4"/>
                    <a:pt x="13" y="8"/>
                    <a:pt x="11" y="10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52" name="Freeform 6738"/>
            <p:cNvSpPr>
              <a:spLocks/>
            </p:cNvSpPr>
            <p:nvPr/>
          </p:nvSpPr>
          <p:spPr bwMode="auto">
            <a:xfrm>
              <a:off x="3095" y="1619"/>
              <a:ext cx="12" cy="11"/>
            </a:xfrm>
            <a:custGeom>
              <a:avLst/>
              <a:gdLst>
                <a:gd name="T0" fmla="*/ 10 w 13"/>
                <a:gd name="T1" fmla="*/ 8 h 12"/>
                <a:gd name="T2" fmla="*/ 3 w 13"/>
                <a:gd name="T3" fmla="*/ 8 h 12"/>
                <a:gd name="T4" fmla="*/ 2 w 13"/>
                <a:gd name="T5" fmla="*/ 2 h 12"/>
                <a:gd name="T6" fmla="*/ 8 w 13"/>
                <a:gd name="T7" fmla="*/ 2 h 12"/>
                <a:gd name="T8" fmla="*/ 10 w 13"/>
                <a:gd name="T9" fmla="*/ 8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2">
                  <a:moveTo>
                    <a:pt x="12" y="10"/>
                  </a:moveTo>
                  <a:cubicBezTo>
                    <a:pt x="10" y="12"/>
                    <a:pt x="6" y="12"/>
                    <a:pt x="3" y="10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3" y="3"/>
                    <a:pt x="13" y="7"/>
                    <a:pt x="12" y="10"/>
                  </a:cubicBezTo>
                  <a:close/>
                </a:path>
              </a:pathLst>
            </a:custGeom>
            <a:solidFill>
              <a:srgbClr val="B6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53" name="Freeform 6739"/>
            <p:cNvSpPr>
              <a:spLocks/>
            </p:cNvSpPr>
            <p:nvPr/>
          </p:nvSpPr>
          <p:spPr bwMode="auto">
            <a:xfrm>
              <a:off x="3096" y="1619"/>
              <a:ext cx="9" cy="9"/>
            </a:xfrm>
            <a:custGeom>
              <a:avLst/>
              <a:gdLst>
                <a:gd name="T0" fmla="*/ 7 w 9"/>
                <a:gd name="T1" fmla="*/ 8 h 9"/>
                <a:gd name="T2" fmla="*/ 1 w 9"/>
                <a:gd name="T3" fmla="*/ 7 h 9"/>
                <a:gd name="T4" fmla="*/ 2 w 9"/>
                <a:gd name="T5" fmla="*/ 2 h 9"/>
                <a:gd name="T6" fmla="*/ 8 w 9"/>
                <a:gd name="T7" fmla="*/ 2 h 9"/>
                <a:gd name="T8" fmla="*/ 7 w 9"/>
                <a:gd name="T9" fmla="*/ 8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5" y="9"/>
                    <a:pt x="3" y="9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1"/>
                    <a:pt x="8" y="2"/>
                  </a:cubicBezTo>
                  <a:cubicBezTo>
                    <a:pt x="9" y="4"/>
                    <a:pt x="8" y="6"/>
                    <a:pt x="7" y="8"/>
                  </a:cubicBezTo>
                  <a:close/>
                </a:path>
              </a:pathLst>
            </a:custGeom>
            <a:solidFill>
              <a:srgbClr val="BE7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54" name="Freeform 6740"/>
            <p:cNvSpPr>
              <a:spLocks/>
            </p:cNvSpPr>
            <p:nvPr/>
          </p:nvSpPr>
          <p:spPr bwMode="auto">
            <a:xfrm>
              <a:off x="3099" y="1620"/>
              <a:ext cx="4" cy="4"/>
            </a:xfrm>
            <a:custGeom>
              <a:avLst/>
              <a:gdLst>
                <a:gd name="T0" fmla="*/ 4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3 w 4"/>
                <a:gd name="T7" fmla="*/ 1 h 4"/>
                <a:gd name="T8" fmla="*/ 4 w 4"/>
                <a:gd name="T9" fmla="*/ 3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55" name="Freeform 6741"/>
            <p:cNvSpPr>
              <a:spLocks/>
            </p:cNvSpPr>
            <p:nvPr/>
          </p:nvSpPr>
          <p:spPr bwMode="auto">
            <a:xfrm>
              <a:off x="3095" y="1618"/>
              <a:ext cx="12" cy="12"/>
            </a:xfrm>
            <a:custGeom>
              <a:avLst/>
              <a:gdLst>
                <a:gd name="T0" fmla="*/ 10 w 13"/>
                <a:gd name="T1" fmla="*/ 8 h 13"/>
                <a:gd name="T2" fmla="*/ 4 w 13"/>
                <a:gd name="T3" fmla="*/ 9 h 13"/>
                <a:gd name="T4" fmla="*/ 2 w 13"/>
                <a:gd name="T5" fmla="*/ 3 h 13"/>
                <a:gd name="T6" fmla="*/ 8 w 13"/>
                <a:gd name="T7" fmla="*/ 2 h 13"/>
                <a:gd name="T8" fmla="*/ 10 w 13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2" y="10"/>
                  </a:moveTo>
                  <a:cubicBezTo>
                    <a:pt x="10" y="13"/>
                    <a:pt x="6" y="13"/>
                    <a:pt x="4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1"/>
                    <a:pt x="8" y="0"/>
                    <a:pt x="10" y="2"/>
                  </a:cubicBezTo>
                  <a:cubicBezTo>
                    <a:pt x="13" y="4"/>
                    <a:pt x="13" y="8"/>
                    <a:pt x="12" y="10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56" name="Freeform 6742"/>
            <p:cNvSpPr>
              <a:spLocks/>
            </p:cNvSpPr>
            <p:nvPr/>
          </p:nvSpPr>
          <p:spPr bwMode="auto">
            <a:xfrm>
              <a:off x="2876" y="910"/>
              <a:ext cx="90" cy="106"/>
            </a:xfrm>
            <a:custGeom>
              <a:avLst/>
              <a:gdLst>
                <a:gd name="T0" fmla="*/ 3 w 97"/>
                <a:gd name="T1" fmla="*/ 99 h 114"/>
                <a:gd name="T2" fmla="*/ 63 w 97"/>
                <a:gd name="T3" fmla="*/ 75 h 114"/>
                <a:gd name="T4" fmla="*/ 75 w 97"/>
                <a:gd name="T5" fmla="*/ 42 h 114"/>
                <a:gd name="T6" fmla="*/ 77 w 97"/>
                <a:gd name="T7" fmla="*/ 0 h 114"/>
                <a:gd name="T8" fmla="*/ 65 w 97"/>
                <a:gd name="T9" fmla="*/ 31 h 114"/>
                <a:gd name="T10" fmla="*/ 41 w 97"/>
                <a:gd name="T11" fmla="*/ 64 h 114"/>
                <a:gd name="T12" fmla="*/ 4 w 97"/>
                <a:gd name="T13" fmla="*/ 98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114">
                  <a:moveTo>
                    <a:pt x="3" y="114"/>
                  </a:moveTo>
                  <a:cubicBezTo>
                    <a:pt x="23" y="100"/>
                    <a:pt x="52" y="98"/>
                    <a:pt x="73" y="87"/>
                  </a:cubicBezTo>
                  <a:cubicBezTo>
                    <a:pt x="89" y="78"/>
                    <a:pt x="86" y="63"/>
                    <a:pt x="87" y="48"/>
                  </a:cubicBezTo>
                  <a:cubicBezTo>
                    <a:pt x="88" y="34"/>
                    <a:pt x="97" y="12"/>
                    <a:pt x="89" y="0"/>
                  </a:cubicBezTo>
                  <a:cubicBezTo>
                    <a:pt x="80" y="0"/>
                    <a:pt x="79" y="27"/>
                    <a:pt x="75" y="35"/>
                  </a:cubicBezTo>
                  <a:cubicBezTo>
                    <a:pt x="68" y="51"/>
                    <a:pt x="62" y="64"/>
                    <a:pt x="47" y="74"/>
                  </a:cubicBezTo>
                  <a:cubicBezTo>
                    <a:pt x="40" y="80"/>
                    <a:pt x="0" y="106"/>
                    <a:pt x="4" y="113"/>
                  </a:cubicBezTo>
                </a:path>
              </a:pathLst>
            </a:custGeom>
            <a:solidFill>
              <a:srgbClr val="E2A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57" name="Freeform 6743"/>
            <p:cNvSpPr>
              <a:spLocks/>
            </p:cNvSpPr>
            <p:nvPr/>
          </p:nvSpPr>
          <p:spPr bwMode="auto">
            <a:xfrm>
              <a:off x="2977" y="1691"/>
              <a:ext cx="59" cy="146"/>
            </a:xfrm>
            <a:custGeom>
              <a:avLst/>
              <a:gdLst>
                <a:gd name="T0" fmla="*/ 46 w 64"/>
                <a:gd name="T1" fmla="*/ 6 h 158"/>
                <a:gd name="T2" fmla="*/ 30 w 64"/>
                <a:gd name="T3" fmla="*/ 5 h 158"/>
                <a:gd name="T4" fmla="*/ 13 w 64"/>
                <a:gd name="T5" fmla="*/ 8 h 158"/>
                <a:gd name="T6" fmla="*/ 9 w 64"/>
                <a:gd name="T7" fmla="*/ 35 h 158"/>
                <a:gd name="T8" fmla="*/ 6 w 64"/>
                <a:gd name="T9" fmla="*/ 58 h 158"/>
                <a:gd name="T10" fmla="*/ 4 w 64"/>
                <a:gd name="T11" fmla="*/ 101 h 158"/>
                <a:gd name="T12" fmla="*/ 8 w 64"/>
                <a:gd name="T13" fmla="*/ 135 h 158"/>
                <a:gd name="T14" fmla="*/ 46 w 64"/>
                <a:gd name="T15" fmla="*/ 32 h 158"/>
                <a:gd name="T16" fmla="*/ 53 w 64"/>
                <a:gd name="T17" fmla="*/ 14 h 158"/>
                <a:gd name="T18" fmla="*/ 44 w 64"/>
                <a:gd name="T19" fmla="*/ 7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158">
                  <a:moveTo>
                    <a:pt x="54" y="8"/>
                  </a:moveTo>
                  <a:cubicBezTo>
                    <a:pt x="46" y="8"/>
                    <a:pt x="42" y="9"/>
                    <a:pt x="35" y="5"/>
                  </a:cubicBezTo>
                  <a:cubicBezTo>
                    <a:pt x="26" y="1"/>
                    <a:pt x="19" y="0"/>
                    <a:pt x="15" y="10"/>
                  </a:cubicBezTo>
                  <a:cubicBezTo>
                    <a:pt x="12" y="19"/>
                    <a:pt x="12" y="31"/>
                    <a:pt x="11" y="41"/>
                  </a:cubicBezTo>
                  <a:cubicBezTo>
                    <a:pt x="10" y="50"/>
                    <a:pt x="9" y="59"/>
                    <a:pt x="8" y="68"/>
                  </a:cubicBezTo>
                  <a:cubicBezTo>
                    <a:pt x="7" y="85"/>
                    <a:pt x="6" y="101"/>
                    <a:pt x="4" y="118"/>
                  </a:cubicBezTo>
                  <a:cubicBezTo>
                    <a:pt x="4" y="126"/>
                    <a:pt x="0" y="156"/>
                    <a:pt x="10" y="158"/>
                  </a:cubicBezTo>
                  <a:cubicBezTo>
                    <a:pt x="11" y="114"/>
                    <a:pt x="33" y="76"/>
                    <a:pt x="54" y="38"/>
                  </a:cubicBezTo>
                  <a:cubicBezTo>
                    <a:pt x="57" y="33"/>
                    <a:pt x="64" y="23"/>
                    <a:pt x="62" y="16"/>
                  </a:cubicBezTo>
                  <a:cubicBezTo>
                    <a:pt x="61" y="12"/>
                    <a:pt x="55" y="9"/>
                    <a:pt x="52" y="9"/>
                  </a:cubicBezTo>
                </a:path>
              </a:pathLst>
            </a:custGeom>
            <a:solidFill>
              <a:srgbClr val="E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58" name="Freeform 6744"/>
            <p:cNvSpPr>
              <a:spLocks/>
            </p:cNvSpPr>
            <p:nvPr/>
          </p:nvSpPr>
          <p:spPr bwMode="auto">
            <a:xfrm>
              <a:off x="2932" y="1745"/>
              <a:ext cx="31" cy="103"/>
            </a:xfrm>
            <a:custGeom>
              <a:avLst/>
              <a:gdLst>
                <a:gd name="T0" fmla="*/ 2 w 34"/>
                <a:gd name="T1" fmla="*/ 0 h 111"/>
                <a:gd name="T2" fmla="*/ 21 w 34"/>
                <a:gd name="T3" fmla="*/ 3 h 111"/>
                <a:gd name="T4" fmla="*/ 25 w 34"/>
                <a:gd name="T5" fmla="*/ 25 h 111"/>
                <a:gd name="T6" fmla="*/ 25 w 34"/>
                <a:gd name="T7" fmla="*/ 54 h 111"/>
                <a:gd name="T8" fmla="*/ 26 w 34"/>
                <a:gd name="T9" fmla="*/ 78 h 111"/>
                <a:gd name="T10" fmla="*/ 26 w 34"/>
                <a:gd name="T11" fmla="*/ 96 h 111"/>
                <a:gd name="T12" fmla="*/ 22 w 34"/>
                <a:gd name="T13" fmla="*/ 78 h 111"/>
                <a:gd name="T14" fmla="*/ 19 w 34"/>
                <a:gd name="T15" fmla="*/ 56 h 111"/>
                <a:gd name="T16" fmla="*/ 12 w 34"/>
                <a:gd name="T17" fmla="*/ 30 h 111"/>
                <a:gd name="T18" fmla="*/ 0 w 34"/>
                <a:gd name="T19" fmla="*/ 2 h 111"/>
                <a:gd name="T20" fmla="*/ 2 w 34"/>
                <a:gd name="T21" fmla="*/ 2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111">
                  <a:moveTo>
                    <a:pt x="2" y="0"/>
                  </a:moveTo>
                  <a:cubicBezTo>
                    <a:pt x="6" y="5"/>
                    <a:pt x="20" y="6"/>
                    <a:pt x="25" y="3"/>
                  </a:cubicBezTo>
                  <a:cubicBezTo>
                    <a:pt x="32" y="10"/>
                    <a:pt x="30" y="21"/>
                    <a:pt x="30" y="29"/>
                  </a:cubicBezTo>
                  <a:cubicBezTo>
                    <a:pt x="30" y="40"/>
                    <a:pt x="30" y="51"/>
                    <a:pt x="30" y="62"/>
                  </a:cubicBezTo>
                  <a:cubicBezTo>
                    <a:pt x="30" y="72"/>
                    <a:pt x="31" y="81"/>
                    <a:pt x="31" y="90"/>
                  </a:cubicBezTo>
                  <a:cubicBezTo>
                    <a:pt x="31" y="95"/>
                    <a:pt x="34" y="107"/>
                    <a:pt x="31" y="111"/>
                  </a:cubicBezTo>
                  <a:cubicBezTo>
                    <a:pt x="26" y="108"/>
                    <a:pt x="26" y="96"/>
                    <a:pt x="26" y="91"/>
                  </a:cubicBezTo>
                  <a:cubicBezTo>
                    <a:pt x="25" y="82"/>
                    <a:pt x="25" y="74"/>
                    <a:pt x="23" y="65"/>
                  </a:cubicBezTo>
                  <a:cubicBezTo>
                    <a:pt x="21" y="55"/>
                    <a:pt x="18" y="45"/>
                    <a:pt x="14" y="35"/>
                  </a:cubicBezTo>
                  <a:cubicBezTo>
                    <a:pt x="10" y="25"/>
                    <a:pt x="1" y="13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</a:path>
              </a:pathLst>
            </a:custGeom>
            <a:solidFill>
              <a:srgbClr val="E2A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59" name="Freeform 6745"/>
            <p:cNvSpPr>
              <a:spLocks/>
            </p:cNvSpPr>
            <p:nvPr/>
          </p:nvSpPr>
          <p:spPr bwMode="auto">
            <a:xfrm>
              <a:off x="3329" y="1354"/>
              <a:ext cx="51" cy="103"/>
            </a:xfrm>
            <a:custGeom>
              <a:avLst/>
              <a:gdLst>
                <a:gd name="T0" fmla="*/ 21 w 55"/>
                <a:gd name="T1" fmla="*/ 4 h 112"/>
                <a:gd name="T2" fmla="*/ 10 w 55"/>
                <a:gd name="T3" fmla="*/ 17 h 112"/>
                <a:gd name="T4" fmla="*/ 20 w 55"/>
                <a:gd name="T5" fmla="*/ 38 h 112"/>
                <a:gd name="T6" fmla="*/ 19 w 55"/>
                <a:gd name="T7" fmla="*/ 88 h 112"/>
                <a:gd name="T8" fmla="*/ 20 w 55"/>
                <a:gd name="T9" fmla="*/ 4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112">
                  <a:moveTo>
                    <a:pt x="25" y="4"/>
                  </a:moveTo>
                  <a:cubicBezTo>
                    <a:pt x="19" y="5"/>
                    <a:pt x="12" y="14"/>
                    <a:pt x="12" y="21"/>
                  </a:cubicBezTo>
                  <a:cubicBezTo>
                    <a:pt x="13" y="31"/>
                    <a:pt x="25" y="32"/>
                    <a:pt x="24" y="45"/>
                  </a:cubicBezTo>
                  <a:cubicBezTo>
                    <a:pt x="23" y="53"/>
                    <a:pt x="0" y="112"/>
                    <a:pt x="22" y="104"/>
                  </a:cubicBezTo>
                  <a:cubicBezTo>
                    <a:pt x="47" y="94"/>
                    <a:pt x="55" y="0"/>
                    <a:pt x="24" y="4"/>
                  </a:cubicBezTo>
                </a:path>
              </a:pathLst>
            </a:custGeom>
            <a:solidFill>
              <a:srgbClr val="E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60" name="Freeform 6746"/>
            <p:cNvSpPr>
              <a:spLocks/>
            </p:cNvSpPr>
            <p:nvPr/>
          </p:nvSpPr>
          <p:spPr bwMode="auto">
            <a:xfrm>
              <a:off x="3288" y="1228"/>
              <a:ext cx="24" cy="45"/>
            </a:xfrm>
            <a:custGeom>
              <a:avLst/>
              <a:gdLst>
                <a:gd name="T0" fmla="*/ 12 w 26"/>
                <a:gd name="T1" fmla="*/ 5 h 49"/>
                <a:gd name="T2" fmla="*/ 4 w 26"/>
                <a:gd name="T3" fmla="*/ 27 h 49"/>
                <a:gd name="T4" fmla="*/ 18 w 26"/>
                <a:gd name="T5" fmla="*/ 41 h 49"/>
                <a:gd name="T6" fmla="*/ 12 w 26"/>
                <a:gd name="T7" fmla="*/ 6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49">
                  <a:moveTo>
                    <a:pt x="14" y="5"/>
                  </a:moveTo>
                  <a:cubicBezTo>
                    <a:pt x="10" y="10"/>
                    <a:pt x="0" y="24"/>
                    <a:pt x="4" y="32"/>
                  </a:cubicBezTo>
                  <a:cubicBezTo>
                    <a:pt x="6" y="37"/>
                    <a:pt x="17" y="43"/>
                    <a:pt x="21" y="49"/>
                  </a:cubicBezTo>
                  <a:cubicBezTo>
                    <a:pt x="26" y="43"/>
                    <a:pt x="26" y="0"/>
                    <a:pt x="14" y="7"/>
                  </a:cubicBezTo>
                </a:path>
              </a:pathLst>
            </a:custGeom>
            <a:solidFill>
              <a:srgbClr val="E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61" name="Freeform 6747"/>
            <p:cNvSpPr>
              <a:spLocks/>
            </p:cNvSpPr>
            <p:nvPr/>
          </p:nvSpPr>
          <p:spPr bwMode="auto">
            <a:xfrm>
              <a:off x="3214" y="1475"/>
              <a:ext cx="32" cy="48"/>
            </a:xfrm>
            <a:custGeom>
              <a:avLst/>
              <a:gdLst>
                <a:gd name="T0" fmla="*/ 24 w 34"/>
                <a:gd name="T1" fmla="*/ 0 h 52"/>
                <a:gd name="T2" fmla="*/ 10 w 34"/>
                <a:gd name="T3" fmla="*/ 40 h 52"/>
                <a:gd name="T4" fmla="*/ 8 w 34"/>
                <a:gd name="T5" fmla="*/ 25 h 52"/>
                <a:gd name="T6" fmla="*/ 19 w 34"/>
                <a:gd name="T7" fmla="*/ 6 h 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52">
                  <a:moveTo>
                    <a:pt x="27" y="0"/>
                  </a:moveTo>
                  <a:cubicBezTo>
                    <a:pt x="27" y="18"/>
                    <a:pt x="34" y="38"/>
                    <a:pt x="12" y="47"/>
                  </a:cubicBezTo>
                  <a:cubicBezTo>
                    <a:pt x="0" y="52"/>
                    <a:pt x="5" y="39"/>
                    <a:pt x="8" y="29"/>
                  </a:cubicBezTo>
                  <a:cubicBezTo>
                    <a:pt x="11" y="20"/>
                    <a:pt x="14" y="11"/>
                    <a:pt x="21" y="6"/>
                  </a:cubicBezTo>
                </a:path>
              </a:pathLst>
            </a:custGeom>
            <a:solidFill>
              <a:srgbClr val="E5C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62" name="Freeform 6748"/>
            <p:cNvSpPr>
              <a:spLocks/>
            </p:cNvSpPr>
            <p:nvPr/>
          </p:nvSpPr>
          <p:spPr bwMode="auto">
            <a:xfrm>
              <a:off x="2654" y="1469"/>
              <a:ext cx="63" cy="43"/>
            </a:xfrm>
            <a:custGeom>
              <a:avLst/>
              <a:gdLst>
                <a:gd name="T0" fmla="*/ 0 w 69"/>
                <a:gd name="T1" fmla="*/ 0 h 46"/>
                <a:gd name="T2" fmla="*/ 25 w 69"/>
                <a:gd name="T3" fmla="*/ 7 h 46"/>
                <a:gd name="T4" fmla="*/ 44 w 69"/>
                <a:gd name="T5" fmla="*/ 5 h 46"/>
                <a:gd name="T6" fmla="*/ 52 w 69"/>
                <a:gd name="T7" fmla="*/ 27 h 46"/>
                <a:gd name="T8" fmla="*/ 24 w 69"/>
                <a:gd name="T9" fmla="*/ 21 h 46"/>
                <a:gd name="T10" fmla="*/ 4 w 69"/>
                <a:gd name="T11" fmla="*/ 1 h 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9" h="46">
                  <a:moveTo>
                    <a:pt x="0" y="0"/>
                  </a:moveTo>
                  <a:cubicBezTo>
                    <a:pt x="10" y="3"/>
                    <a:pt x="19" y="9"/>
                    <a:pt x="30" y="9"/>
                  </a:cubicBezTo>
                  <a:cubicBezTo>
                    <a:pt x="38" y="9"/>
                    <a:pt x="45" y="6"/>
                    <a:pt x="53" y="5"/>
                  </a:cubicBezTo>
                  <a:cubicBezTo>
                    <a:pt x="69" y="3"/>
                    <a:pt x="68" y="20"/>
                    <a:pt x="62" y="31"/>
                  </a:cubicBezTo>
                  <a:cubicBezTo>
                    <a:pt x="54" y="46"/>
                    <a:pt x="40" y="30"/>
                    <a:pt x="29" y="23"/>
                  </a:cubicBezTo>
                  <a:cubicBezTo>
                    <a:pt x="19" y="18"/>
                    <a:pt x="8" y="11"/>
                    <a:pt x="4" y="1"/>
                  </a:cubicBezTo>
                </a:path>
              </a:pathLst>
            </a:custGeom>
            <a:solidFill>
              <a:srgbClr val="E2A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63" name="Freeform 6749"/>
            <p:cNvSpPr>
              <a:spLocks/>
            </p:cNvSpPr>
            <p:nvPr/>
          </p:nvSpPr>
          <p:spPr bwMode="auto">
            <a:xfrm>
              <a:off x="2870" y="2073"/>
              <a:ext cx="204" cy="1849"/>
            </a:xfrm>
            <a:custGeom>
              <a:avLst/>
              <a:gdLst>
                <a:gd name="T0" fmla="*/ 189 w 220"/>
                <a:gd name="T1" fmla="*/ 785 h 1997"/>
                <a:gd name="T2" fmla="*/ 189 w 220"/>
                <a:gd name="T3" fmla="*/ 662 h 1997"/>
                <a:gd name="T4" fmla="*/ 140 w 220"/>
                <a:gd name="T5" fmla="*/ 583 h 1997"/>
                <a:gd name="T6" fmla="*/ 141 w 220"/>
                <a:gd name="T7" fmla="*/ 579 h 1997"/>
                <a:gd name="T8" fmla="*/ 131 w 220"/>
                <a:gd name="T9" fmla="*/ 564 h 1997"/>
                <a:gd name="T10" fmla="*/ 131 w 220"/>
                <a:gd name="T11" fmla="*/ 554 h 1997"/>
                <a:gd name="T12" fmla="*/ 188 w 220"/>
                <a:gd name="T13" fmla="*/ 481 h 1997"/>
                <a:gd name="T14" fmla="*/ 188 w 220"/>
                <a:gd name="T15" fmla="*/ 358 h 1997"/>
                <a:gd name="T16" fmla="*/ 137 w 220"/>
                <a:gd name="T17" fmla="*/ 279 h 1997"/>
                <a:gd name="T18" fmla="*/ 188 w 220"/>
                <a:gd name="T19" fmla="*/ 208 h 1997"/>
                <a:gd name="T20" fmla="*/ 188 w 220"/>
                <a:gd name="T21" fmla="*/ 86 h 1997"/>
                <a:gd name="T22" fmla="*/ 109 w 220"/>
                <a:gd name="T23" fmla="*/ 0 h 1997"/>
                <a:gd name="T24" fmla="*/ 79 w 220"/>
                <a:gd name="T25" fmla="*/ 0 h 1997"/>
                <a:gd name="T26" fmla="*/ 0 w 220"/>
                <a:gd name="T27" fmla="*/ 86 h 1997"/>
                <a:gd name="T28" fmla="*/ 0 w 220"/>
                <a:gd name="T29" fmla="*/ 208 h 1997"/>
                <a:gd name="T30" fmla="*/ 51 w 220"/>
                <a:gd name="T31" fmla="*/ 279 h 1997"/>
                <a:gd name="T32" fmla="*/ 0 w 220"/>
                <a:gd name="T33" fmla="*/ 358 h 1997"/>
                <a:gd name="T34" fmla="*/ 0 w 220"/>
                <a:gd name="T35" fmla="*/ 481 h 1997"/>
                <a:gd name="T36" fmla="*/ 59 w 220"/>
                <a:gd name="T37" fmla="*/ 554 h 1997"/>
                <a:gd name="T38" fmla="*/ 59 w 220"/>
                <a:gd name="T39" fmla="*/ 566 h 1997"/>
                <a:gd name="T40" fmla="*/ 52 w 220"/>
                <a:gd name="T41" fmla="*/ 579 h 1997"/>
                <a:gd name="T42" fmla="*/ 52 w 220"/>
                <a:gd name="T43" fmla="*/ 583 h 1997"/>
                <a:gd name="T44" fmla="*/ 2 w 220"/>
                <a:gd name="T45" fmla="*/ 662 h 1997"/>
                <a:gd name="T46" fmla="*/ 2 w 220"/>
                <a:gd name="T47" fmla="*/ 785 h 1997"/>
                <a:gd name="T48" fmla="*/ 50 w 220"/>
                <a:gd name="T49" fmla="*/ 855 h 1997"/>
                <a:gd name="T50" fmla="*/ 45 w 220"/>
                <a:gd name="T51" fmla="*/ 868 h 1997"/>
                <a:gd name="T52" fmla="*/ 48 w 220"/>
                <a:gd name="T53" fmla="*/ 880 h 1997"/>
                <a:gd name="T54" fmla="*/ 2 w 220"/>
                <a:gd name="T55" fmla="*/ 956 h 1997"/>
                <a:gd name="T56" fmla="*/ 2 w 220"/>
                <a:gd name="T57" fmla="*/ 1081 h 1997"/>
                <a:gd name="T58" fmla="*/ 42 w 220"/>
                <a:gd name="T59" fmla="*/ 1146 h 1997"/>
                <a:gd name="T60" fmla="*/ 42 w 220"/>
                <a:gd name="T61" fmla="*/ 1151 h 1997"/>
                <a:gd name="T62" fmla="*/ 44 w 220"/>
                <a:gd name="T63" fmla="*/ 1160 h 1997"/>
                <a:gd name="T64" fmla="*/ 0 w 220"/>
                <a:gd name="T65" fmla="*/ 1236 h 1997"/>
                <a:gd name="T66" fmla="*/ 0 w 220"/>
                <a:gd name="T67" fmla="*/ 1359 h 1997"/>
                <a:gd name="T68" fmla="*/ 58 w 220"/>
                <a:gd name="T69" fmla="*/ 1431 h 1997"/>
                <a:gd name="T70" fmla="*/ 0 w 220"/>
                <a:gd name="T71" fmla="*/ 1514 h 1997"/>
                <a:gd name="T72" fmla="*/ 0 w 220"/>
                <a:gd name="T73" fmla="*/ 1637 h 1997"/>
                <a:gd name="T74" fmla="*/ 79 w 220"/>
                <a:gd name="T75" fmla="*/ 1712 h 1997"/>
                <a:gd name="T76" fmla="*/ 109 w 220"/>
                <a:gd name="T77" fmla="*/ 1712 h 1997"/>
                <a:gd name="T78" fmla="*/ 188 w 220"/>
                <a:gd name="T79" fmla="*/ 1637 h 1997"/>
                <a:gd name="T80" fmla="*/ 188 w 220"/>
                <a:gd name="T81" fmla="*/ 1514 h 1997"/>
                <a:gd name="T82" fmla="*/ 131 w 220"/>
                <a:gd name="T83" fmla="*/ 1431 h 1997"/>
                <a:gd name="T84" fmla="*/ 131 w 220"/>
                <a:gd name="T85" fmla="*/ 1431 h 1997"/>
                <a:gd name="T86" fmla="*/ 188 w 220"/>
                <a:gd name="T87" fmla="*/ 1359 h 1997"/>
                <a:gd name="T88" fmla="*/ 188 w 220"/>
                <a:gd name="T89" fmla="*/ 1236 h 1997"/>
                <a:gd name="T90" fmla="*/ 147 w 220"/>
                <a:gd name="T91" fmla="*/ 1161 h 1997"/>
                <a:gd name="T92" fmla="*/ 148 w 220"/>
                <a:gd name="T93" fmla="*/ 1151 h 1997"/>
                <a:gd name="T94" fmla="*/ 148 w 220"/>
                <a:gd name="T95" fmla="*/ 1147 h 1997"/>
                <a:gd name="T96" fmla="*/ 189 w 220"/>
                <a:gd name="T97" fmla="*/ 1081 h 1997"/>
                <a:gd name="T98" fmla="*/ 189 w 220"/>
                <a:gd name="T99" fmla="*/ 956 h 1997"/>
                <a:gd name="T100" fmla="*/ 146 w 220"/>
                <a:gd name="T101" fmla="*/ 881 h 1997"/>
                <a:gd name="T102" fmla="*/ 148 w 220"/>
                <a:gd name="T103" fmla="*/ 868 h 1997"/>
                <a:gd name="T104" fmla="*/ 145 w 220"/>
                <a:gd name="T105" fmla="*/ 854 h 1997"/>
                <a:gd name="T106" fmla="*/ 189 w 220"/>
                <a:gd name="T107" fmla="*/ 785 h 19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20" h="1997">
                  <a:moveTo>
                    <a:pt x="220" y="916"/>
                  </a:moveTo>
                  <a:cubicBezTo>
                    <a:pt x="220" y="772"/>
                    <a:pt x="220" y="772"/>
                    <a:pt x="220" y="772"/>
                  </a:cubicBezTo>
                  <a:cubicBezTo>
                    <a:pt x="220" y="730"/>
                    <a:pt x="196" y="695"/>
                    <a:pt x="163" y="680"/>
                  </a:cubicBezTo>
                  <a:cubicBezTo>
                    <a:pt x="163" y="678"/>
                    <a:pt x="164" y="677"/>
                    <a:pt x="164" y="675"/>
                  </a:cubicBezTo>
                  <a:cubicBezTo>
                    <a:pt x="164" y="669"/>
                    <a:pt x="159" y="663"/>
                    <a:pt x="152" y="658"/>
                  </a:cubicBezTo>
                  <a:cubicBezTo>
                    <a:pt x="152" y="646"/>
                    <a:pt x="152" y="646"/>
                    <a:pt x="152" y="646"/>
                  </a:cubicBezTo>
                  <a:cubicBezTo>
                    <a:pt x="190" y="637"/>
                    <a:pt x="219" y="607"/>
                    <a:pt x="219" y="561"/>
                  </a:cubicBezTo>
                  <a:cubicBezTo>
                    <a:pt x="219" y="418"/>
                    <a:pt x="219" y="418"/>
                    <a:pt x="219" y="418"/>
                  </a:cubicBezTo>
                  <a:cubicBezTo>
                    <a:pt x="219" y="376"/>
                    <a:pt x="194" y="340"/>
                    <a:pt x="160" y="325"/>
                  </a:cubicBezTo>
                  <a:cubicBezTo>
                    <a:pt x="194" y="314"/>
                    <a:pt x="219" y="285"/>
                    <a:pt x="219" y="243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45"/>
                    <a:pt x="178" y="0"/>
                    <a:pt x="127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41" y="0"/>
                    <a:pt x="0" y="45"/>
                    <a:pt x="0" y="100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285"/>
                    <a:pt x="24" y="314"/>
                    <a:pt x="59" y="325"/>
                  </a:cubicBezTo>
                  <a:cubicBezTo>
                    <a:pt x="24" y="340"/>
                    <a:pt x="0" y="376"/>
                    <a:pt x="0" y="418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607"/>
                    <a:pt x="29" y="638"/>
                    <a:pt x="69" y="646"/>
                  </a:cubicBezTo>
                  <a:cubicBezTo>
                    <a:pt x="69" y="651"/>
                    <a:pt x="69" y="655"/>
                    <a:pt x="69" y="660"/>
                  </a:cubicBezTo>
                  <a:cubicBezTo>
                    <a:pt x="63" y="664"/>
                    <a:pt x="60" y="669"/>
                    <a:pt x="60" y="675"/>
                  </a:cubicBezTo>
                  <a:cubicBezTo>
                    <a:pt x="60" y="677"/>
                    <a:pt x="60" y="678"/>
                    <a:pt x="60" y="680"/>
                  </a:cubicBezTo>
                  <a:cubicBezTo>
                    <a:pt x="26" y="694"/>
                    <a:pt x="2" y="730"/>
                    <a:pt x="2" y="772"/>
                  </a:cubicBezTo>
                  <a:cubicBezTo>
                    <a:pt x="2" y="916"/>
                    <a:pt x="2" y="916"/>
                    <a:pt x="2" y="916"/>
                  </a:cubicBezTo>
                  <a:cubicBezTo>
                    <a:pt x="2" y="957"/>
                    <a:pt x="25" y="985"/>
                    <a:pt x="58" y="997"/>
                  </a:cubicBezTo>
                  <a:cubicBezTo>
                    <a:pt x="54" y="1002"/>
                    <a:pt x="53" y="1007"/>
                    <a:pt x="53" y="1012"/>
                  </a:cubicBezTo>
                  <a:cubicBezTo>
                    <a:pt x="53" y="1017"/>
                    <a:pt x="54" y="1022"/>
                    <a:pt x="56" y="1026"/>
                  </a:cubicBezTo>
                  <a:cubicBezTo>
                    <a:pt x="24" y="1041"/>
                    <a:pt x="2" y="1076"/>
                    <a:pt x="2" y="1116"/>
                  </a:cubicBezTo>
                  <a:cubicBezTo>
                    <a:pt x="2" y="1260"/>
                    <a:pt x="2" y="1260"/>
                    <a:pt x="2" y="1260"/>
                  </a:cubicBezTo>
                  <a:cubicBezTo>
                    <a:pt x="2" y="1297"/>
                    <a:pt x="21" y="1324"/>
                    <a:pt x="49" y="1337"/>
                  </a:cubicBezTo>
                  <a:cubicBezTo>
                    <a:pt x="49" y="1339"/>
                    <a:pt x="48" y="1341"/>
                    <a:pt x="48" y="1342"/>
                  </a:cubicBezTo>
                  <a:cubicBezTo>
                    <a:pt x="48" y="1346"/>
                    <a:pt x="49" y="1349"/>
                    <a:pt x="51" y="1353"/>
                  </a:cubicBezTo>
                  <a:cubicBezTo>
                    <a:pt x="21" y="1369"/>
                    <a:pt x="0" y="1403"/>
                    <a:pt x="0" y="1442"/>
                  </a:cubicBezTo>
                  <a:cubicBezTo>
                    <a:pt x="0" y="1585"/>
                    <a:pt x="0" y="1585"/>
                    <a:pt x="0" y="1585"/>
                  </a:cubicBezTo>
                  <a:cubicBezTo>
                    <a:pt x="0" y="1631"/>
                    <a:pt x="29" y="1661"/>
                    <a:pt x="68" y="1670"/>
                  </a:cubicBezTo>
                  <a:cubicBezTo>
                    <a:pt x="29" y="1681"/>
                    <a:pt x="0" y="1720"/>
                    <a:pt x="0" y="1766"/>
                  </a:cubicBezTo>
                  <a:cubicBezTo>
                    <a:pt x="0" y="1909"/>
                    <a:pt x="0" y="1909"/>
                    <a:pt x="0" y="1909"/>
                  </a:cubicBezTo>
                  <a:cubicBezTo>
                    <a:pt x="0" y="1964"/>
                    <a:pt x="41" y="1997"/>
                    <a:pt x="92" y="1997"/>
                  </a:cubicBezTo>
                  <a:cubicBezTo>
                    <a:pt x="127" y="1997"/>
                    <a:pt x="127" y="1997"/>
                    <a:pt x="127" y="1997"/>
                  </a:cubicBezTo>
                  <a:cubicBezTo>
                    <a:pt x="178" y="1997"/>
                    <a:pt x="219" y="1964"/>
                    <a:pt x="219" y="1909"/>
                  </a:cubicBezTo>
                  <a:cubicBezTo>
                    <a:pt x="219" y="1766"/>
                    <a:pt x="219" y="1766"/>
                    <a:pt x="219" y="1766"/>
                  </a:cubicBezTo>
                  <a:cubicBezTo>
                    <a:pt x="219" y="1720"/>
                    <a:pt x="190" y="1682"/>
                    <a:pt x="152" y="1670"/>
                  </a:cubicBezTo>
                  <a:cubicBezTo>
                    <a:pt x="152" y="1670"/>
                    <a:pt x="152" y="1670"/>
                    <a:pt x="152" y="1670"/>
                  </a:cubicBezTo>
                  <a:cubicBezTo>
                    <a:pt x="190" y="1661"/>
                    <a:pt x="219" y="1631"/>
                    <a:pt x="219" y="1585"/>
                  </a:cubicBezTo>
                  <a:cubicBezTo>
                    <a:pt x="219" y="1442"/>
                    <a:pt x="219" y="1442"/>
                    <a:pt x="219" y="1442"/>
                  </a:cubicBezTo>
                  <a:cubicBezTo>
                    <a:pt x="219" y="1404"/>
                    <a:pt x="199" y="1371"/>
                    <a:pt x="170" y="1354"/>
                  </a:cubicBezTo>
                  <a:cubicBezTo>
                    <a:pt x="172" y="1350"/>
                    <a:pt x="173" y="1346"/>
                    <a:pt x="173" y="1342"/>
                  </a:cubicBezTo>
                  <a:cubicBezTo>
                    <a:pt x="173" y="1341"/>
                    <a:pt x="173" y="1339"/>
                    <a:pt x="173" y="1338"/>
                  </a:cubicBezTo>
                  <a:cubicBezTo>
                    <a:pt x="201" y="1324"/>
                    <a:pt x="220" y="1297"/>
                    <a:pt x="220" y="1260"/>
                  </a:cubicBezTo>
                  <a:cubicBezTo>
                    <a:pt x="220" y="1116"/>
                    <a:pt x="220" y="1116"/>
                    <a:pt x="220" y="1116"/>
                  </a:cubicBezTo>
                  <a:cubicBezTo>
                    <a:pt x="220" y="1077"/>
                    <a:pt x="199" y="1043"/>
                    <a:pt x="169" y="1027"/>
                  </a:cubicBezTo>
                  <a:cubicBezTo>
                    <a:pt x="172" y="1022"/>
                    <a:pt x="173" y="1018"/>
                    <a:pt x="173" y="1012"/>
                  </a:cubicBezTo>
                  <a:cubicBezTo>
                    <a:pt x="173" y="1006"/>
                    <a:pt x="171" y="1001"/>
                    <a:pt x="168" y="996"/>
                  </a:cubicBezTo>
                  <a:cubicBezTo>
                    <a:pt x="199" y="984"/>
                    <a:pt x="220" y="956"/>
                    <a:pt x="220" y="916"/>
                  </a:cubicBezTo>
                  <a:close/>
                </a:path>
              </a:pathLst>
            </a:custGeom>
            <a:solidFill>
              <a:srgbClr val="F1E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64" name="Freeform 6750"/>
            <p:cNvSpPr>
              <a:spLocks/>
            </p:cNvSpPr>
            <p:nvPr/>
          </p:nvSpPr>
          <p:spPr bwMode="auto">
            <a:xfrm>
              <a:off x="2885" y="2696"/>
              <a:ext cx="176" cy="306"/>
            </a:xfrm>
            <a:custGeom>
              <a:avLst/>
              <a:gdLst>
                <a:gd name="T0" fmla="*/ 163 w 190"/>
                <a:gd name="T1" fmla="*/ 209 h 330"/>
                <a:gd name="T2" fmla="*/ 94 w 190"/>
                <a:gd name="T3" fmla="*/ 284 h 330"/>
                <a:gd name="T4" fmla="*/ 68 w 190"/>
                <a:gd name="T5" fmla="*/ 284 h 330"/>
                <a:gd name="T6" fmla="*/ 0 w 190"/>
                <a:gd name="T7" fmla="*/ 209 h 330"/>
                <a:gd name="T8" fmla="*/ 0 w 190"/>
                <a:gd name="T9" fmla="*/ 86 h 330"/>
                <a:gd name="T10" fmla="*/ 68 w 190"/>
                <a:gd name="T11" fmla="*/ 0 h 330"/>
                <a:gd name="T12" fmla="*/ 94 w 190"/>
                <a:gd name="T13" fmla="*/ 0 h 330"/>
                <a:gd name="T14" fmla="*/ 163 w 190"/>
                <a:gd name="T15" fmla="*/ 86 h 330"/>
                <a:gd name="T16" fmla="*/ 163 w 190"/>
                <a:gd name="T17" fmla="*/ 209 h 3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0" h="330">
                  <a:moveTo>
                    <a:pt x="190" y="243"/>
                  </a:moveTo>
                  <a:cubicBezTo>
                    <a:pt x="190" y="298"/>
                    <a:pt x="154" y="330"/>
                    <a:pt x="110" y="330"/>
                  </a:cubicBezTo>
                  <a:cubicBezTo>
                    <a:pt x="79" y="330"/>
                    <a:pt x="79" y="330"/>
                    <a:pt x="79" y="330"/>
                  </a:cubicBezTo>
                  <a:cubicBezTo>
                    <a:pt x="35" y="330"/>
                    <a:pt x="0" y="298"/>
                    <a:pt x="0" y="243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35" y="0"/>
                    <a:pt x="7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54" y="0"/>
                    <a:pt x="190" y="45"/>
                    <a:pt x="190" y="100"/>
                  </a:cubicBezTo>
                  <a:lnTo>
                    <a:pt x="190" y="243"/>
                  </a:lnTo>
                  <a:close/>
                </a:path>
              </a:pathLst>
            </a:custGeom>
            <a:solidFill>
              <a:srgbClr val="DAB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65" name="Freeform 6751"/>
            <p:cNvSpPr>
              <a:spLocks/>
            </p:cNvSpPr>
            <p:nvPr/>
          </p:nvSpPr>
          <p:spPr bwMode="auto">
            <a:xfrm>
              <a:off x="2885" y="3015"/>
              <a:ext cx="176" cy="305"/>
            </a:xfrm>
            <a:custGeom>
              <a:avLst/>
              <a:gdLst>
                <a:gd name="T0" fmla="*/ 163 w 190"/>
                <a:gd name="T1" fmla="*/ 208 h 330"/>
                <a:gd name="T2" fmla="*/ 94 w 190"/>
                <a:gd name="T3" fmla="*/ 282 h 330"/>
                <a:gd name="T4" fmla="*/ 68 w 190"/>
                <a:gd name="T5" fmla="*/ 282 h 330"/>
                <a:gd name="T6" fmla="*/ 0 w 190"/>
                <a:gd name="T7" fmla="*/ 208 h 330"/>
                <a:gd name="T8" fmla="*/ 0 w 190"/>
                <a:gd name="T9" fmla="*/ 85 h 330"/>
                <a:gd name="T10" fmla="*/ 68 w 190"/>
                <a:gd name="T11" fmla="*/ 0 h 330"/>
                <a:gd name="T12" fmla="*/ 94 w 190"/>
                <a:gd name="T13" fmla="*/ 0 h 330"/>
                <a:gd name="T14" fmla="*/ 163 w 190"/>
                <a:gd name="T15" fmla="*/ 85 h 330"/>
                <a:gd name="T16" fmla="*/ 163 w 190"/>
                <a:gd name="T17" fmla="*/ 208 h 3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0" h="330">
                  <a:moveTo>
                    <a:pt x="190" y="243"/>
                  </a:moveTo>
                  <a:cubicBezTo>
                    <a:pt x="190" y="298"/>
                    <a:pt x="154" y="330"/>
                    <a:pt x="110" y="330"/>
                  </a:cubicBezTo>
                  <a:cubicBezTo>
                    <a:pt x="79" y="330"/>
                    <a:pt x="79" y="330"/>
                    <a:pt x="79" y="330"/>
                  </a:cubicBezTo>
                  <a:cubicBezTo>
                    <a:pt x="35" y="330"/>
                    <a:pt x="0" y="298"/>
                    <a:pt x="0" y="243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35" y="0"/>
                    <a:pt x="7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54" y="0"/>
                    <a:pt x="190" y="45"/>
                    <a:pt x="190" y="100"/>
                  </a:cubicBezTo>
                  <a:lnTo>
                    <a:pt x="190" y="243"/>
                  </a:lnTo>
                  <a:close/>
                </a:path>
              </a:pathLst>
            </a:custGeom>
            <a:solidFill>
              <a:srgbClr val="DAB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66" name="Freeform 6752"/>
            <p:cNvSpPr>
              <a:spLocks/>
            </p:cNvSpPr>
            <p:nvPr/>
          </p:nvSpPr>
          <p:spPr bwMode="auto">
            <a:xfrm>
              <a:off x="2922" y="2062"/>
              <a:ext cx="101" cy="1795"/>
            </a:xfrm>
            <a:custGeom>
              <a:avLst/>
              <a:gdLst>
                <a:gd name="T0" fmla="*/ 77 w 109"/>
                <a:gd name="T1" fmla="*/ 1662 h 1939"/>
                <a:gd name="T2" fmla="*/ 77 w 109"/>
                <a:gd name="T3" fmla="*/ 1185 h 1939"/>
                <a:gd name="T4" fmla="*/ 94 w 109"/>
                <a:gd name="T5" fmla="*/ 1160 h 1939"/>
                <a:gd name="T6" fmla="*/ 77 w 109"/>
                <a:gd name="T7" fmla="*/ 1137 h 1939"/>
                <a:gd name="T8" fmla="*/ 77 w 109"/>
                <a:gd name="T9" fmla="*/ 904 h 1939"/>
                <a:gd name="T10" fmla="*/ 94 w 109"/>
                <a:gd name="T11" fmla="*/ 879 h 1939"/>
                <a:gd name="T12" fmla="*/ 77 w 109"/>
                <a:gd name="T13" fmla="*/ 853 h 1939"/>
                <a:gd name="T14" fmla="*/ 77 w 109"/>
                <a:gd name="T15" fmla="*/ 604 h 1939"/>
                <a:gd name="T16" fmla="*/ 86 w 109"/>
                <a:gd name="T17" fmla="*/ 589 h 1939"/>
                <a:gd name="T18" fmla="*/ 77 w 109"/>
                <a:gd name="T19" fmla="*/ 574 h 1939"/>
                <a:gd name="T20" fmla="*/ 77 w 109"/>
                <a:gd name="T21" fmla="*/ 0 h 1939"/>
                <a:gd name="T22" fmla="*/ 16 w 109"/>
                <a:gd name="T23" fmla="*/ 0 h 1939"/>
                <a:gd name="T24" fmla="*/ 16 w 109"/>
                <a:gd name="T25" fmla="*/ 576 h 1939"/>
                <a:gd name="T26" fmla="*/ 8 w 109"/>
                <a:gd name="T27" fmla="*/ 589 h 1939"/>
                <a:gd name="T28" fmla="*/ 16 w 109"/>
                <a:gd name="T29" fmla="*/ 603 h 1939"/>
                <a:gd name="T30" fmla="*/ 16 w 109"/>
                <a:gd name="T31" fmla="*/ 855 h 1939"/>
                <a:gd name="T32" fmla="*/ 4 w 109"/>
                <a:gd name="T33" fmla="*/ 879 h 1939"/>
                <a:gd name="T34" fmla="*/ 16 w 109"/>
                <a:gd name="T35" fmla="*/ 901 h 1939"/>
                <a:gd name="T36" fmla="*/ 16 w 109"/>
                <a:gd name="T37" fmla="*/ 1137 h 1939"/>
                <a:gd name="T38" fmla="*/ 0 w 109"/>
                <a:gd name="T39" fmla="*/ 1160 h 1939"/>
                <a:gd name="T40" fmla="*/ 16 w 109"/>
                <a:gd name="T41" fmla="*/ 1184 h 1939"/>
                <a:gd name="T42" fmla="*/ 16 w 109"/>
                <a:gd name="T43" fmla="*/ 1662 h 19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9" h="1939">
                  <a:moveTo>
                    <a:pt x="90" y="1939"/>
                  </a:moveTo>
                  <a:cubicBezTo>
                    <a:pt x="90" y="1911"/>
                    <a:pt x="90" y="1678"/>
                    <a:pt x="90" y="1383"/>
                  </a:cubicBezTo>
                  <a:cubicBezTo>
                    <a:pt x="101" y="1376"/>
                    <a:pt x="109" y="1366"/>
                    <a:pt x="109" y="1354"/>
                  </a:cubicBezTo>
                  <a:cubicBezTo>
                    <a:pt x="109" y="1343"/>
                    <a:pt x="101" y="1333"/>
                    <a:pt x="90" y="1326"/>
                  </a:cubicBezTo>
                  <a:cubicBezTo>
                    <a:pt x="90" y="1239"/>
                    <a:pt x="90" y="1147"/>
                    <a:pt x="90" y="1054"/>
                  </a:cubicBezTo>
                  <a:cubicBezTo>
                    <a:pt x="101" y="1047"/>
                    <a:pt x="109" y="1036"/>
                    <a:pt x="109" y="1025"/>
                  </a:cubicBezTo>
                  <a:cubicBezTo>
                    <a:pt x="109" y="1013"/>
                    <a:pt x="101" y="1002"/>
                    <a:pt x="90" y="995"/>
                  </a:cubicBezTo>
                  <a:cubicBezTo>
                    <a:pt x="90" y="897"/>
                    <a:pt x="90" y="799"/>
                    <a:pt x="90" y="704"/>
                  </a:cubicBezTo>
                  <a:cubicBezTo>
                    <a:pt x="96" y="700"/>
                    <a:pt x="100" y="694"/>
                    <a:pt x="100" y="687"/>
                  </a:cubicBezTo>
                  <a:cubicBezTo>
                    <a:pt x="100" y="681"/>
                    <a:pt x="96" y="675"/>
                    <a:pt x="90" y="670"/>
                  </a:cubicBezTo>
                  <a:cubicBezTo>
                    <a:pt x="90" y="304"/>
                    <a:pt x="90" y="0"/>
                    <a:pt x="9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304"/>
                    <a:pt x="18" y="672"/>
                  </a:cubicBezTo>
                  <a:cubicBezTo>
                    <a:pt x="13" y="676"/>
                    <a:pt x="10" y="681"/>
                    <a:pt x="10" y="687"/>
                  </a:cubicBezTo>
                  <a:cubicBezTo>
                    <a:pt x="10" y="693"/>
                    <a:pt x="13" y="698"/>
                    <a:pt x="18" y="703"/>
                  </a:cubicBezTo>
                  <a:cubicBezTo>
                    <a:pt x="18" y="799"/>
                    <a:pt x="18" y="899"/>
                    <a:pt x="18" y="998"/>
                  </a:cubicBezTo>
                  <a:cubicBezTo>
                    <a:pt x="9" y="1005"/>
                    <a:pt x="4" y="1014"/>
                    <a:pt x="4" y="1025"/>
                  </a:cubicBezTo>
                  <a:cubicBezTo>
                    <a:pt x="4" y="1035"/>
                    <a:pt x="9" y="1044"/>
                    <a:pt x="18" y="1051"/>
                  </a:cubicBezTo>
                  <a:cubicBezTo>
                    <a:pt x="18" y="1145"/>
                    <a:pt x="18" y="1238"/>
                    <a:pt x="18" y="1327"/>
                  </a:cubicBezTo>
                  <a:cubicBezTo>
                    <a:pt x="7" y="1334"/>
                    <a:pt x="0" y="1343"/>
                    <a:pt x="0" y="1354"/>
                  </a:cubicBezTo>
                  <a:cubicBezTo>
                    <a:pt x="0" y="1365"/>
                    <a:pt x="7" y="1375"/>
                    <a:pt x="18" y="1382"/>
                  </a:cubicBezTo>
                  <a:cubicBezTo>
                    <a:pt x="18" y="1681"/>
                    <a:pt x="18" y="1916"/>
                    <a:pt x="18" y="1939"/>
                  </a:cubicBezTo>
                </a:path>
              </a:pathLst>
            </a:custGeom>
            <a:solidFill>
              <a:srgbClr val="F7E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67" name="Freeform 6753"/>
            <p:cNvSpPr>
              <a:spLocks/>
            </p:cNvSpPr>
            <p:nvPr/>
          </p:nvSpPr>
          <p:spPr bwMode="auto">
            <a:xfrm>
              <a:off x="2883" y="2074"/>
              <a:ext cx="176" cy="306"/>
            </a:xfrm>
            <a:custGeom>
              <a:avLst/>
              <a:gdLst>
                <a:gd name="T0" fmla="*/ 163 w 190"/>
                <a:gd name="T1" fmla="*/ 208 h 330"/>
                <a:gd name="T2" fmla="*/ 95 w 190"/>
                <a:gd name="T3" fmla="*/ 284 h 330"/>
                <a:gd name="T4" fmla="*/ 69 w 190"/>
                <a:gd name="T5" fmla="*/ 284 h 330"/>
                <a:gd name="T6" fmla="*/ 0 w 190"/>
                <a:gd name="T7" fmla="*/ 208 h 330"/>
                <a:gd name="T8" fmla="*/ 0 w 190"/>
                <a:gd name="T9" fmla="*/ 85 h 330"/>
                <a:gd name="T10" fmla="*/ 69 w 190"/>
                <a:gd name="T11" fmla="*/ 0 h 330"/>
                <a:gd name="T12" fmla="*/ 95 w 190"/>
                <a:gd name="T13" fmla="*/ 0 h 330"/>
                <a:gd name="T14" fmla="*/ 163 w 190"/>
                <a:gd name="T15" fmla="*/ 85 h 330"/>
                <a:gd name="T16" fmla="*/ 163 w 190"/>
                <a:gd name="T17" fmla="*/ 208 h 3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0" h="330">
                  <a:moveTo>
                    <a:pt x="190" y="242"/>
                  </a:moveTo>
                  <a:cubicBezTo>
                    <a:pt x="190" y="297"/>
                    <a:pt x="154" y="330"/>
                    <a:pt x="111" y="330"/>
                  </a:cubicBezTo>
                  <a:cubicBezTo>
                    <a:pt x="80" y="330"/>
                    <a:pt x="80" y="330"/>
                    <a:pt x="80" y="330"/>
                  </a:cubicBezTo>
                  <a:cubicBezTo>
                    <a:pt x="36" y="330"/>
                    <a:pt x="0" y="297"/>
                    <a:pt x="0" y="2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44"/>
                    <a:pt x="36" y="0"/>
                    <a:pt x="8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54" y="0"/>
                    <a:pt x="190" y="44"/>
                    <a:pt x="190" y="99"/>
                  </a:cubicBezTo>
                  <a:lnTo>
                    <a:pt x="190" y="242"/>
                  </a:lnTo>
                  <a:close/>
                </a:path>
              </a:pathLst>
            </a:custGeom>
            <a:solidFill>
              <a:srgbClr val="DAB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68" name="Freeform 6754"/>
            <p:cNvSpPr>
              <a:spLocks/>
            </p:cNvSpPr>
            <p:nvPr/>
          </p:nvSpPr>
          <p:spPr bwMode="auto">
            <a:xfrm>
              <a:off x="2920" y="2078"/>
              <a:ext cx="136" cy="257"/>
            </a:xfrm>
            <a:custGeom>
              <a:avLst/>
              <a:gdLst>
                <a:gd name="T0" fmla="*/ 122 w 146"/>
                <a:gd name="T1" fmla="*/ 238 h 278"/>
                <a:gd name="T2" fmla="*/ 120 w 146"/>
                <a:gd name="T3" fmla="*/ 207 h 278"/>
                <a:gd name="T4" fmla="*/ 120 w 146"/>
                <a:gd name="T5" fmla="*/ 85 h 278"/>
                <a:gd name="T6" fmla="*/ 52 w 146"/>
                <a:gd name="T7" fmla="*/ 0 h 278"/>
                <a:gd name="T8" fmla="*/ 25 w 146"/>
                <a:gd name="T9" fmla="*/ 0 h 278"/>
                <a:gd name="T10" fmla="*/ 4 w 146"/>
                <a:gd name="T11" fmla="*/ 47 h 278"/>
                <a:gd name="T12" fmla="*/ 4 w 146"/>
                <a:gd name="T13" fmla="*/ 184 h 278"/>
                <a:gd name="T14" fmla="*/ 36 w 146"/>
                <a:gd name="T15" fmla="*/ 226 h 278"/>
                <a:gd name="T16" fmla="*/ 122 w 146"/>
                <a:gd name="T17" fmla="*/ 238 h 2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6" h="278">
                  <a:moveTo>
                    <a:pt x="141" y="278"/>
                  </a:moveTo>
                  <a:cubicBezTo>
                    <a:pt x="146" y="265"/>
                    <a:pt x="139" y="258"/>
                    <a:pt x="139" y="242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44"/>
                    <a:pt x="104" y="0"/>
                    <a:pt x="6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4" y="1"/>
                    <a:pt x="4" y="55"/>
                  </a:cubicBezTo>
                  <a:cubicBezTo>
                    <a:pt x="4" y="110"/>
                    <a:pt x="4" y="215"/>
                    <a:pt x="4" y="215"/>
                  </a:cubicBezTo>
                  <a:cubicBezTo>
                    <a:pt x="4" y="215"/>
                    <a:pt x="0" y="255"/>
                    <a:pt x="42" y="265"/>
                  </a:cubicBezTo>
                  <a:cubicBezTo>
                    <a:pt x="83" y="276"/>
                    <a:pt x="132" y="255"/>
                    <a:pt x="141" y="278"/>
                  </a:cubicBezTo>
                  <a:close/>
                </a:path>
              </a:pathLst>
            </a:custGeom>
            <a:solidFill>
              <a:srgbClr val="C29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69" name="Freeform 6755"/>
            <p:cNvSpPr>
              <a:spLocks/>
            </p:cNvSpPr>
            <p:nvPr/>
          </p:nvSpPr>
          <p:spPr bwMode="auto">
            <a:xfrm>
              <a:off x="2930" y="2073"/>
              <a:ext cx="128" cy="264"/>
            </a:xfrm>
            <a:custGeom>
              <a:avLst/>
              <a:gdLst>
                <a:gd name="T0" fmla="*/ 112 w 139"/>
                <a:gd name="T1" fmla="*/ 245 h 285"/>
                <a:gd name="T2" fmla="*/ 118 w 139"/>
                <a:gd name="T3" fmla="*/ 207 h 285"/>
                <a:gd name="T4" fmla="*/ 118 w 139"/>
                <a:gd name="T5" fmla="*/ 85 h 285"/>
                <a:gd name="T6" fmla="*/ 51 w 139"/>
                <a:gd name="T7" fmla="*/ 0 h 285"/>
                <a:gd name="T8" fmla="*/ 25 w 139"/>
                <a:gd name="T9" fmla="*/ 0 h 285"/>
                <a:gd name="T10" fmla="*/ 4 w 139"/>
                <a:gd name="T11" fmla="*/ 47 h 285"/>
                <a:gd name="T12" fmla="*/ 4 w 139"/>
                <a:gd name="T13" fmla="*/ 184 h 285"/>
                <a:gd name="T14" fmla="*/ 36 w 139"/>
                <a:gd name="T15" fmla="*/ 227 h 285"/>
                <a:gd name="T16" fmla="*/ 112 w 139"/>
                <a:gd name="T17" fmla="*/ 245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9" h="285">
                  <a:moveTo>
                    <a:pt x="132" y="285"/>
                  </a:moveTo>
                  <a:cubicBezTo>
                    <a:pt x="137" y="272"/>
                    <a:pt x="139" y="258"/>
                    <a:pt x="139" y="242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44"/>
                    <a:pt x="104" y="0"/>
                    <a:pt x="6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4" y="1"/>
                    <a:pt x="4" y="55"/>
                  </a:cubicBezTo>
                  <a:cubicBezTo>
                    <a:pt x="4" y="110"/>
                    <a:pt x="4" y="215"/>
                    <a:pt x="4" y="215"/>
                  </a:cubicBezTo>
                  <a:cubicBezTo>
                    <a:pt x="4" y="215"/>
                    <a:pt x="0" y="255"/>
                    <a:pt x="42" y="265"/>
                  </a:cubicBezTo>
                  <a:cubicBezTo>
                    <a:pt x="83" y="276"/>
                    <a:pt x="122" y="261"/>
                    <a:pt x="132" y="285"/>
                  </a:cubicBezTo>
                  <a:close/>
                </a:path>
              </a:pathLst>
            </a:custGeom>
            <a:solidFill>
              <a:srgbClr val="E4C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70" name="Oval 6756"/>
            <p:cNvSpPr>
              <a:spLocks noChangeArrowheads="1"/>
            </p:cNvSpPr>
            <p:nvPr/>
          </p:nvSpPr>
          <p:spPr bwMode="auto">
            <a:xfrm>
              <a:off x="2912" y="2337"/>
              <a:ext cx="120" cy="42"/>
            </a:xfrm>
            <a:prstGeom prst="ellipse">
              <a:avLst/>
            </a:prstGeom>
            <a:solidFill>
              <a:srgbClr val="CDA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71" name="Freeform 6757"/>
            <p:cNvSpPr>
              <a:spLocks/>
            </p:cNvSpPr>
            <p:nvPr/>
          </p:nvSpPr>
          <p:spPr bwMode="auto">
            <a:xfrm>
              <a:off x="2877" y="2325"/>
              <a:ext cx="100" cy="30"/>
            </a:xfrm>
            <a:custGeom>
              <a:avLst/>
              <a:gdLst>
                <a:gd name="T0" fmla="*/ 30 w 108"/>
                <a:gd name="T1" fmla="*/ 28 h 32"/>
                <a:gd name="T2" fmla="*/ 93 w 108"/>
                <a:gd name="T3" fmla="*/ 8 h 32"/>
                <a:gd name="T4" fmla="*/ 30 w 108"/>
                <a:gd name="T5" fmla="*/ 28 h 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8" h="32">
                  <a:moveTo>
                    <a:pt x="35" y="32"/>
                  </a:moveTo>
                  <a:cubicBezTo>
                    <a:pt x="35" y="32"/>
                    <a:pt x="35" y="9"/>
                    <a:pt x="108" y="8"/>
                  </a:cubicBezTo>
                  <a:cubicBezTo>
                    <a:pt x="108" y="8"/>
                    <a:pt x="0" y="0"/>
                    <a:pt x="35" y="32"/>
                  </a:cubicBezTo>
                  <a:close/>
                </a:path>
              </a:pathLst>
            </a:custGeom>
            <a:solidFill>
              <a:srgbClr val="E4C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72" name="Freeform 6758"/>
            <p:cNvSpPr>
              <a:spLocks/>
            </p:cNvSpPr>
            <p:nvPr/>
          </p:nvSpPr>
          <p:spPr bwMode="auto">
            <a:xfrm>
              <a:off x="2880" y="2334"/>
              <a:ext cx="63" cy="33"/>
            </a:xfrm>
            <a:custGeom>
              <a:avLst/>
              <a:gdLst>
                <a:gd name="T0" fmla="*/ 30 w 68"/>
                <a:gd name="T1" fmla="*/ 31 h 35"/>
                <a:gd name="T2" fmla="*/ 58 w 68"/>
                <a:gd name="T3" fmla="*/ 0 h 35"/>
                <a:gd name="T4" fmla="*/ 30 w 68"/>
                <a:gd name="T5" fmla="*/ 31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35">
                  <a:moveTo>
                    <a:pt x="35" y="35"/>
                  </a:moveTo>
                  <a:cubicBezTo>
                    <a:pt x="35" y="35"/>
                    <a:pt x="8" y="7"/>
                    <a:pt x="68" y="0"/>
                  </a:cubicBezTo>
                  <a:cubicBezTo>
                    <a:pt x="68" y="0"/>
                    <a:pt x="0" y="1"/>
                    <a:pt x="3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73" name="Freeform 6759"/>
            <p:cNvSpPr>
              <a:spLocks/>
            </p:cNvSpPr>
            <p:nvPr/>
          </p:nvSpPr>
          <p:spPr bwMode="auto">
            <a:xfrm>
              <a:off x="2936" y="2204"/>
              <a:ext cx="44" cy="115"/>
            </a:xfrm>
            <a:custGeom>
              <a:avLst/>
              <a:gdLst>
                <a:gd name="T0" fmla="*/ 1 w 47"/>
                <a:gd name="T1" fmla="*/ 0 h 125"/>
                <a:gd name="T2" fmla="*/ 1 w 47"/>
                <a:gd name="T3" fmla="*/ 66 h 125"/>
                <a:gd name="T4" fmla="*/ 41 w 47"/>
                <a:gd name="T5" fmla="*/ 106 h 125"/>
                <a:gd name="T6" fmla="*/ 7 w 47"/>
                <a:gd name="T7" fmla="*/ 64 h 125"/>
                <a:gd name="T8" fmla="*/ 1 w 47"/>
                <a:gd name="T9" fmla="*/ 0 h 1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5">
                  <a:moveTo>
                    <a:pt x="1" y="0"/>
                  </a:moveTo>
                  <a:cubicBezTo>
                    <a:pt x="1" y="2"/>
                    <a:pt x="1" y="78"/>
                    <a:pt x="1" y="78"/>
                  </a:cubicBezTo>
                  <a:cubicBezTo>
                    <a:pt x="1" y="78"/>
                    <a:pt x="0" y="118"/>
                    <a:pt x="47" y="125"/>
                  </a:cubicBezTo>
                  <a:cubicBezTo>
                    <a:pt x="47" y="125"/>
                    <a:pt x="8" y="113"/>
                    <a:pt x="9" y="76"/>
                  </a:cubicBezTo>
                  <a:cubicBezTo>
                    <a:pt x="11" y="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D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74" name="Freeform 6760"/>
            <p:cNvSpPr>
              <a:spLocks/>
            </p:cNvSpPr>
            <p:nvPr/>
          </p:nvSpPr>
          <p:spPr bwMode="auto">
            <a:xfrm>
              <a:off x="2934" y="2260"/>
              <a:ext cx="38" cy="57"/>
            </a:xfrm>
            <a:custGeom>
              <a:avLst/>
              <a:gdLst>
                <a:gd name="T0" fmla="*/ 5 w 41"/>
                <a:gd name="T1" fmla="*/ 0 h 61"/>
                <a:gd name="T2" fmla="*/ 14 w 41"/>
                <a:gd name="T3" fmla="*/ 41 h 61"/>
                <a:gd name="T4" fmla="*/ 35 w 41"/>
                <a:gd name="T5" fmla="*/ 53 h 61"/>
                <a:gd name="T6" fmla="*/ 5 w 41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1">
                  <a:moveTo>
                    <a:pt x="5" y="0"/>
                  </a:moveTo>
                  <a:cubicBezTo>
                    <a:pt x="5" y="0"/>
                    <a:pt x="0" y="32"/>
                    <a:pt x="16" y="47"/>
                  </a:cubicBezTo>
                  <a:cubicBezTo>
                    <a:pt x="33" y="61"/>
                    <a:pt x="41" y="61"/>
                    <a:pt x="41" y="61"/>
                  </a:cubicBezTo>
                  <a:cubicBezTo>
                    <a:pt x="41" y="61"/>
                    <a:pt x="2" y="48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75" name="Freeform 6761"/>
            <p:cNvSpPr>
              <a:spLocks/>
            </p:cNvSpPr>
            <p:nvPr/>
          </p:nvSpPr>
          <p:spPr bwMode="auto">
            <a:xfrm>
              <a:off x="2934" y="2073"/>
              <a:ext cx="44" cy="100"/>
            </a:xfrm>
            <a:custGeom>
              <a:avLst/>
              <a:gdLst>
                <a:gd name="T0" fmla="*/ 40 w 47"/>
                <a:gd name="T1" fmla="*/ 4 h 108"/>
                <a:gd name="T2" fmla="*/ 5 w 47"/>
                <a:gd name="T3" fmla="*/ 26 h 108"/>
                <a:gd name="T4" fmla="*/ 2 w 47"/>
                <a:gd name="T5" fmla="*/ 52 h 108"/>
                <a:gd name="T6" fmla="*/ 4 w 47"/>
                <a:gd name="T7" fmla="*/ 93 h 108"/>
                <a:gd name="T8" fmla="*/ 7 w 47"/>
                <a:gd name="T9" fmla="*/ 56 h 108"/>
                <a:gd name="T10" fmla="*/ 19 w 47"/>
                <a:gd name="T11" fmla="*/ 25 h 108"/>
                <a:gd name="T12" fmla="*/ 41 w 47"/>
                <a:gd name="T13" fmla="*/ 4 h 1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108">
                  <a:moveTo>
                    <a:pt x="46" y="4"/>
                  </a:moveTo>
                  <a:cubicBezTo>
                    <a:pt x="25" y="0"/>
                    <a:pt x="10" y="9"/>
                    <a:pt x="5" y="30"/>
                  </a:cubicBezTo>
                  <a:cubicBezTo>
                    <a:pt x="2" y="40"/>
                    <a:pt x="2" y="50"/>
                    <a:pt x="2" y="61"/>
                  </a:cubicBezTo>
                  <a:cubicBezTo>
                    <a:pt x="2" y="76"/>
                    <a:pt x="0" y="93"/>
                    <a:pt x="4" y="108"/>
                  </a:cubicBezTo>
                  <a:cubicBezTo>
                    <a:pt x="7" y="95"/>
                    <a:pt x="6" y="79"/>
                    <a:pt x="9" y="65"/>
                  </a:cubicBezTo>
                  <a:cubicBezTo>
                    <a:pt x="11" y="54"/>
                    <a:pt x="15" y="39"/>
                    <a:pt x="21" y="29"/>
                  </a:cubicBezTo>
                  <a:cubicBezTo>
                    <a:pt x="26" y="21"/>
                    <a:pt x="38" y="5"/>
                    <a:pt x="47" y="4"/>
                  </a:cubicBezTo>
                </a:path>
              </a:pathLst>
            </a:custGeom>
            <a:solidFill>
              <a:srgbClr val="E8D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76" name="Freeform 6762"/>
            <p:cNvSpPr>
              <a:spLocks/>
            </p:cNvSpPr>
            <p:nvPr/>
          </p:nvSpPr>
          <p:spPr bwMode="auto">
            <a:xfrm>
              <a:off x="2935" y="2078"/>
              <a:ext cx="31" cy="70"/>
            </a:xfrm>
            <a:custGeom>
              <a:avLst/>
              <a:gdLst>
                <a:gd name="T0" fmla="*/ 29 w 33"/>
                <a:gd name="T1" fmla="*/ 0 h 76"/>
                <a:gd name="T2" fmla="*/ 6 w 33"/>
                <a:gd name="T3" fmla="*/ 23 h 76"/>
                <a:gd name="T4" fmla="*/ 3 w 33"/>
                <a:gd name="T5" fmla="*/ 42 h 76"/>
                <a:gd name="T6" fmla="*/ 3 w 33"/>
                <a:gd name="T7" fmla="*/ 64 h 76"/>
                <a:gd name="T8" fmla="*/ 9 w 33"/>
                <a:gd name="T9" fmla="*/ 18 h 76"/>
                <a:gd name="T10" fmla="*/ 29 w 33"/>
                <a:gd name="T11" fmla="*/ 1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76">
                  <a:moveTo>
                    <a:pt x="33" y="0"/>
                  </a:moveTo>
                  <a:cubicBezTo>
                    <a:pt x="20" y="7"/>
                    <a:pt x="11" y="11"/>
                    <a:pt x="6" y="27"/>
                  </a:cubicBezTo>
                  <a:cubicBezTo>
                    <a:pt x="4" y="35"/>
                    <a:pt x="3" y="42"/>
                    <a:pt x="3" y="50"/>
                  </a:cubicBezTo>
                  <a:cubicBezTo>
                    <a:pt x="2" y="58"/>
                    <a:pt x="0" y="68"/>
                    <a:pt x="3" y="76"/>
                  </a:cubicBezTo>
                  <a:cubicBezTo>
                    <a:pt x="3" y="58"/>
                    <a:pt x="2" y="37"/>
                    <a:pt x="11" y="22"/>
                  </a:cubicBezTo>
                  <a:cubicBezTo>
                    <a:pt x="15" y="15"/>
                    <a:pt x="25" y="2"/>
                    <a:pt x="3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77" name="Freeform 6763"/>
            <p:cNvSpPr>
              <a:spLocks/>
            </p:cNvSpPr>
            <p:nvPr/>
          </p:nvSpPr>
          <p:spPr bwMode="auto">
            <a:xfrm>
              <a:off x="2882" y="2230"/>
              <a:ext cx="56" cy="114"/>
            </a:xfrm>
            <a:custGeom>
              <a:avLst/>
              <a:gdLst>
                <a:gd name="T0" fmla="*/ 5 w 60"/>
                <a:gd name="T1" fmla="*/ 10 h 123"/>
                <a:gd name="T2" fmla="*/ 19 w 60"/>
                <a:gd name="T3" fmla="*/ 100 h 123"/>
                <a:gd name="T4" fmla="*/ 52 w 60"/>
                <a:gd name="T5" fmla="*/ 88 h 123"/>
                <a:gd name="T6" fmla="*/ 33 w 60"/>
                <a:gd name="T7" fmla="*/ 73 h 123"/>
                <a:gd name="T8" fmla="*/ 23 w 60"/>
                <a:gd name="T9" fmla="*/ 45 h 123"/>
                <a:gd name="T10" fmla="*/ 5 w 60"/>
                <a:gd name="T11" fmla="*/ 9 h 123"/>
                <a:gd name="T12" fmla="*/ 5 w 60"/>
                <a:gd name="T13" fmla="*/ 11 h 1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123">
                  <a:moveTo>
                    <a:pt x="5" y="12"/>
                  </a:moveTo>
                  <a:cubicBezTo>
                    <a:pt x="5" y="25"/>
                    <a:pt x="0" y="123"/>
                    <a:pt x="21" y="117"/>
                  </a:cubicBezTo>
                  <a:cubicBezTo>
                    <a:pt x="21" y="104"/>
                    <a:pt x="51" y="109"/>
                    <a:pt x="60" y="102"/>
                  </a:cubicBezTo>
                  <a:cubicBezTo>
                    <a:pt x="54" y="94"/>
                    <a:pt x="44" y="92"/>
                    <a:pt x="38" y="85"/>
                  </a:cubicBezTo>
                  <a:cubicBezTo>
                    <a:pt x="30" y="75"/>
                    <a:pt x="29" y="64"/>
                    <a:pt x="27" y="53"/>
                  </a:cubicBezTo>
                  <a:cubicBezTo>
                    <a:pt x="26" y="46"/>
                    <a:pt x="18" y="0"/>
                    <a:pt x="5" y="11"/>
                  </a:cubicBezTo>
                  <a:cubicBezTo>
                    <a:pt x="5" y="12"/>
                    <a:pt x="5" y="13"/>
                    <a:pt x="5" y="13"/>
                  </a:cubicBezTo>
                </a:path>
              </a:pathLst>
            </a:custGeom>
            <a:solidFill>
              <a:srgbClr val="CAA2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78" name="Freeform 6764"/>
            <p:cNvSpPr>
              <a:spLocks/>
            </p:cNvSpPr>
            <p:nvPr/>
          </p:nvSpPr>
          <p:spPr bwMode="auto">
            <a:xfrm>
              <a:off x="2883" y="2368"/>
              <a:ext cx="176" cy="306"/>
            </a:xfrm>
            <a:custGeom>
              <a:avLst/>
              <a:gdLst>
                <a:gd name="T0" fmla="*/ 163 w 190"/>
                <a:gd name="T1" fmla="*/ 208 h 330"/>
                <a:gd name="T2" fmla="*/ 95 w 190"/>
                <a:gd name="T3" fmla="*/ 284 h 330"/>
                <a:gd name="T4" fmla="*/ 69 w 190"/>
                <a:gd name="T5" fmla="*/ 284 h 330"/>
                <a:gd name="T6" fmla="*/ 0 w 190"/>
                <a:gd name="T7" fmla="*/ 208 h 330"/>
                <a:gd name="T8" fmla="*/ 0 w 190"/>
                <a:gd name="T9" fmla="*/ 85 h 330"/>
                <a:gd name="T10" fmla="*/ 69 w 190"/>
                <a:gd name="T11" fmla="*/ 0 h 330"/>
                <a:gd name="T12" fmla="*/ 95 w 190"/>
                <a:gd name="T13" fmla="*/ 0 h 330"/>
                <a:gd name="T14" fmla="*/ 163 w 190"/>
                <a:gd name="T15" fmla="*/ 85 h 330"/>
                <a:gd name="T16" fmla="*/ 163 w 190"/>
                <a:gd name="T17" fmla="*/ 208 h 3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0" h="330">
                  <a:moveTo>
                    <a:pt x="190" y="242"/>
                  </a:moveTo>
                  <a:cubicBezTo>
                    <a:pt x="190" y="297"/>
                    <a:pt x="154" y="330"/>
                    <a:pt x="111" y="330"/>
                  </a:cubicBezTo>
                  <a:cubicBezTo>
                    <a:pt x="80" y="330"/>
                    <a:pt x="80" y="330"/>
                    <a:pt x="80" y="330"/>
                  </a:cubicBezTo>
                  <a:cubicBezTo>
                    <a:pt x="36" y="330"/>
                    <a:pt x="0" y="297"/>
                    <a:pt x="0" y="2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44"/>
                    <a:pt x="36" y="0"/>
                    <a:pt x="8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54" y="0"/>
                    <a:pt x="190" y="44"/>
                    <a:pt x="190" y="99"/>
                  </a:cubicBezTo>
                  <a:lnTo>
                    <a:pt x="190" y="242"/>
                  </a:lnTo>
                  <a:close/>
                </a:path>
              </a:pathLst>
            </a:custGeom>
            <a:solidFill>
              <a:srgbClr val="DAB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79" name="Freeform 6765"/>
            <p:cNvSpPr>
              <a:spLocks/>
            </p:cNvSpPr>
            <p:nvPr/>
          </p:nvSpPr>
          <p:spPr bwMode="auto">
            <a:xfrm>
              <a:off x="2920" y="2372"/>
              <a:ext cx="136" cy="257"/>
            </a:xfrm>
            <a:custGeom>
              <a:avLst/>
              <a:gdLst>
                <a:gd name="T0" fmla="*/ 122 w 146"/>
                <a:gd name="T1" fmla="*/ 238 h 278"/>
                <a:gd name="T2" fmla="*/ 120 w 146"/>
                <a:gd name="T3" fmla="*/ 207 h 278"/>
                <a:gd name="T4" fmla="*/ 120 w 146"/>
                <a:gd name="T5" fmla="*/ 85 h 278"/>
                <a:gd name="T6" fmla="*/ 52 w 146"/>
                <a:gd name="T7" fmla="*/ 0 h 278"/>
                <a:gd name="T8" fmla="*/ 25 w 146"/>
                <a:gd name="T9" fmla="*/ 0 h 278"/>
                <a:gd name="T10" fmla="*/ 4 w 146"/>
                <a:gd name="T11" fmla="*/ 47 h 278"/>
                <a:gd name="T12" fmla="*/ 4 w 146"/>
                <a:gd name="T13" fmla="*/ 184 h 278"/>
                <a:gd name="T14" fmla="*/ 36 w 146"/>
                <a:gd name="T15" fmla="*/ 226 h 278"/>
                <a:gd name="T16" fmla="*/ 122 w 146"/>
                <a:gd name="T17" fmla="*/ 238 h 2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6" h="278">
                  <a:moveTo>
                    <a:pt x="141" y="278"/>
                  </a:moveTo>
                  <a:cubicBezTo>
                    <a:pt x="146" y="265"/>
                    <a:pt x="139" y="258"/>
                    <a:pt x="139" y="242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44"/>
                    <a:pt x="104" y="0"/>
                    <a:pt x="6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4" y="1"/>
                    <a:pt x="4" y="55"/>
                  </a:cubicBezTo>
                  <a:cubicBezTo>
                    <a:pt x="4" y="110"/>
                    <a:pt x="4" y="215"/>
                    <a:pt x="4" y="215"/>
                  </a:cubicBezTo>
                  <a:cubicBezTo>
                    <a:pt x="4" y="215"/>
                    <a:pt x="0" y="255"/>
                    <a:pt x="42" y="265"/>
                  </a:cubicBezTo>
                  <a:cubicBezTo>
                    <a:pt x="83" y="276"/>
                    <a:pt x="132" y="255"/>
                    <a:pt x="141" y="278"/>
                  </a:cubicBezTo>
                  <a:close/>
                </a:path>
              </a:pathLst>
            </a:custGeom>
            <a:solidFill>
              <a:srgbClr val="C29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80" name="Freeform 6766"/>
            <p:cNvSpPr>
              <a:spLocks/>
            </p:cNvSpPr>
            <p:nvPr/>
          </p:nvSpPr>
          <p:spPr bwMode="auto">
            <a:xfrm>
              <a:off x="2930" y="2367"/>
              <a:ext cx="128" cy="264"/>
            </a:xfrm>
            <a:custGeom>
              <a:avLst/>
              <a:gdLst>
                <a:gd name="T0" fmla="*/ 112 w 139"/>
                <a:gd name="T1" fmla="*/ 245 h 285"/>
                <a:gd name="T2" fmla="*/ 118 w 139"/>
                <a:gd name="T3" fmla="*/ 207 h 285"/>
                <a:gd name="T4" fmla="*/ 118 w 139"/>
                <a:gd name="T5" fmla="*/ 85 h 285"/>
                <a:gd name="T6" fmla="*/ 51 w 139"/>
                <a:gd name="T7" fmla="*/ 0 h 285"/>
                <a:gd name="T8" fmla="*/ 25 w 139"/>
                <a:gd name="T9" fmla="*/ 0 h 285"/>
                <a:gd name="T10" fmla="*/ 4 w 139"/>
                <a:gd name="T11" fmla="*/ 47 h 285"/>
                <a:gd name="T12" fmla="*/ 4 w 139"/>
                <a:gd name="T13" fmla="*/ 184 h 285"/>
                <a:gd name="T14" fmla="*/ 36 w 139"/>
                <a:gd name="T15" fmla="*/ 227 h 285"/>
                <a:gd name="T16" fmla="*/ 112 w 139"/>
                <a:gd name="T17" fmla="*/ 245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9" h="285">
                  <a:moveTo>
                    <a:pt x="132" y="285"/>
                  </a:moveTo>
                  <a:cubicBezTo>
                    <a:pt x="137" y="272"/>
                    <a:pt x="139" y="258"/>
                    <a:pt x="139" y="242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44"/>
                    <a:pt x="104" y="0"/>
                    <a:pt x="6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4" y="1"/>
                    <a:pt x="4" y="55"/>
                  </a:cubicBezTo>
                  <a:cubicBezTo>
                    <a:pt x="4" y="110"/>
                    <a:pt x="4" y="215"/>
                    <a:pt x="4" y="215"/>
                  </a:cubicBezTo>
                  <a:cubicBezTo>
                    <a:pt x="4" y="215"/>
                    <a:pt x="0" y="255"/>
                    <a:pt x="42" y="265"/>
                  </a:cubicBezTo>
                  <a:cubicBezTo>
                    <a:pt x="83" y="276"/>
                    <a:pt x="122" y="261"/>
                    <a:pt x="132" y="285"/>
                  </a:cubicBezTo>
                  <a:close/>
                </a:path>
              </a:pathLst>
            </a:custGeom>
            <a:solidFill>
              <a:srgbClr val="E4C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81" name="Oval 6767"/>
            <p:cNvSpPr>
              <a:spLocks noChangeArrowheads="1"/>
            </p:cNvSpPr>
            <p:nvPr/>
          </p:nvSpPr>
          <p:spPr bwMode="auto">
            <a:xfrm>
              <a:off x="2912" y="2631"/>
              <a:ext cx="120" cy="42"/>
            </a:xfrm>
            <a:prstGeom prst="ellipse">
              <a:avLst/>
            </a:prstGeom>
            <a:solidFill>
              <a:srgbClr val="CDA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82" name="Freeform 6768"/>
            <p:cNvSpPr>
              <a:spLocks/>
            </p:cNvSpPr>
            <p:nvPr/>
          </p:nvSpPr>
          <p:spPr bwMode="auto">
            <a:xfrm>
              <a:off x="2877" y="2619"/>
              <a:ext cx="100" cy="30"/>
            </a:xfrm>
            <a:custGeom>
              <a:avLst/>
              <a:gdLst>
                <a:gd name="T0" fmla="*/ 30 w 108"/>
                <a:gd name="T1" fmla="*/ 28 h 32"/>
                <a:gd name="T2" fmla="*/ 93 w 108"/>
                <a:gd name="T3" fmla="*/ 8 h 32"/>
                <a:gd name="T4" fmla="*/ 30 w 108"/>
                <a:gd name="T5" fmla="*/ 28 h 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8" h="32">
                  <a:moveTo>
                    <a:pt x="35" y="32"/>
                  </a:moveTo>
                  <a:cubicBezTo>
                    <a:pt x="35" y="32"/>
                    <a:pt x="35" y="9"/>
                    <a:pt x="108" y="8"/>
                  </a:cubicBezTo>
                  <a:cubicBezTo>
                    <a:pt x="108" y="8"/>
                    <a:pt x="0" y="0"/>
                    <a:pt x="35" y="32"/>
                  </a:cubicBezTo>
                  <a:close/>
                </a:path>
              </a:pathLst>
            </a:custGeom>
            <a:solidFill>
              <a:srgbClr val="E4C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83" name="Freeform 6769"/>
            <p:cNvSpPr>
              <a:spLocks/>
            </p:cNvSpPr>
            <p:nvPr/>
          </p:nvSpPr>
          <p:spPr bwMode="auto">
            <a:xfrm>
              <a:off x="2879" y="2629"/>
              <a:ext cx="64" cy="32"/>
            </a:xfrm>
            <a:custGeom>
              <a:avLst/>
              <a:gdLst>
                <a:gd name="T0" fmla="*/ 30 w 69"/>
                <a:gd name="T1" fmla="*/ 29 h 35"/>
                <a:gd name="T2" fmla="*/ 59 w 69"/>
                <a:gd name="T3" fmla="*/ 0 h 35"/>
                <a:gd name="T4" fmla="*/ 30 w 69"/>
                <a:gd name="T5" fmla="*/ 29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35">
                  <a:moveTo>
                    <a:pt x="35" y="35"/>
                  </a:moveTo>
                  <a:cubicBezTo>
                    <a:pt x="35" y="35"/>
                    <a:pt x="9" y="10"/>
                    <a:pt x="69" y="0"/>
                  </a:cubicBezTo>
                  <a:cubicBezTo>
                    <a:pt x="69" y="0"/>
                    <a:pt x="0" y="6"/>
                    <a:pt x="3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84" name="Freeform 6770"/>
            <p:cNvSpPr>
              <a:spLocks/>
            </p:cNvSpPr>
            <p:nvPr/>
          </p:nvSpPr>
          <p:spPr bwMode="auto">
            <a:xfrm>
              <a:off x="2936" y="2498"/>
              <a:ext cx="44" cy="116"/>
            </a:xfrm>
            <a:custGeom>
              <a:avLst/>
              <a:gdLst>
                <a:gd name="T0" fmla="*/ 1 w 47"/>
                <a:gd name="T1" fmla="*/ 0 h 125"/>
                <a:gd name="T2" fmla="*/ 1 w 47"/>
                <a:gd name="T3" fmla="*/ 67 h 125"/>
                <a:gd name="T4" fmla="*/ 41 w 47"/>
                <a:gd name="T5" fmla="*/ 108 h 125"/>
                <a:gd name="T6" fmla="*/ 7 w 47"/>
                <a:gd name="T7" fmla="*/ 66 h 125"/>
                <a:gd name="T8" fmla="*/ 1 w 47"/>
                <a:gd name="T9" fmla="*/ 0 h 1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5">
                  <a:moveTo>
                    <a:pt x="1" y="0"/>
                  </a:moveTo>
                  <a:cubicBezTo>
                    <a:pt x="1" y="2"/>
                    <a:pt x="1" y="78"/>
                    <a:pt x="1" y="78"/>
                  </a:cubicBezTo>
                  <a:cubicBezTo>
                    <a:pt x="1" y="78"/>
                    <a:pt x="0" y="118"/>
                    <a:pt x="47" y="125"/>
                  </a:cubicBezTo>
                  <a:cubicBezTo>
                    <a:pt x="47" y="125"/>
                    <a:pt x="8" y="113"/>
                    <a:pt x="9" y="76"/>
                  </a:cubicBezTo>
                  <a:cubicBezTo>
                    <a:pt x="11" y="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D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85" name="Freeform 6771"/>
            <p:cNvSpPr>
              <a:spLocks/>
            </p:cNvSpPr>
            <p:nvPr/>
          </p:nvSpPr>
          <p:spPr bwMode="auto">
            <a:xfrm>
              <a:off x="2934" y="2554"/>
              <a:ext cx="38" cy="57"/>
            </a:xfrm>
            <a:custGeom>
              <a:avLst/>
              <a:gdLst>
                <a:gd name="T0" fmla="*/ 5 w 41"/>
                <a:gd name="T1" fmla="*/ 0 h 61"/>
                <a:gd name="T2" fmla="*/ 14 w 41"/>
                <a:gd name="T3" fmla="*/ 41 h 61"/>
                <a:gd name="T4" fmla="*/ 35 w 41"/>
                <a:gd name="T5" fmla="*/ 53 h 61"/>
                <a:gd name="T6" fmla="*/ 5 w 41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1">
                  <a:moveTo>
                    <a:pt x="5" y="0"/>
                  </a:moveTo>
                  <a:cubicBezTo>
                    <a:pt x="5" y="0"/>
                    <a:pt x="0" y="32"/>
                    <a:pt x="16" y="47"/>
                  </a:cubicBezTo>
                  <a:cubicBezTo>
                    <a:pt x="33" y="61"/>
                    <a:pt x="41" y="61"/>
                    <a:pt x="41" y="61"/>
                  </a:cubicBezTo>
                  <a:cubicBezTo>
                    <a:pt x="41" y="61"/>
                    <a:pt x="2" y="48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86" name="Freeform 6772"/>
            <p:cNvSpPr>
              <a:spLocks/>
            </p:cNvSpPr>
            <p:nvPr/>
          </p:nvSpPr>
          <p:spPr bwMode="auto">
            <a:xfrm>
              <a:off x="2934" y="2367"/>
              <a:ext cx="44" cy="100"/>
            </a:xfrm>
            <a:custGeom>
              <a:avLst/>
              <a:gdLst>
                <a:gd name="T0" fmla="*/ 40 w 47"/>
                <a:gd name="T1" fmla="*/ 4 h 108"/>
                <a:gd name="T2" fmla="*/ 5 w 47"/>
                <a:gd name="T3" fmla="*/ 26 h 108"/>
                <a:gd name="T4" fmla="*/ 2 w 47"/>
                <a:gd name="T5" fmla="*/ 52 h 108"/>
                <a:gd name="T6" fmla="*/ 4 w 47"/>
                <a:gd name="T7" fmla="*/ 93 h 108"/>
                <a:gd name="T8" fmla="*/ 7 w 47"/>
                <a:gd name="T9" fmla="*/ 56 h 108"/>
                <a:gd name="T10" fmla="*/ 19 w 47"/>
                <a:gd name="T11" fmla="*/ 25 h 108"/>
                <a:gd name="T12" fmla="*/ 41 w 47"/>
                <a:gd name="T13" fmla="*/ 4 h 1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108">
                  <a:moveTo>
                    <a:pt x="46" y="4"/>
                  </a:moveTo>
                  <a:cubicBezTo>
                    <a:pt x="25" y="0"/>
                    <a:pt x="10" y="9"/>
                    <a:pt x="5" y="30"/>
                  </a:cubicBezTo>
                  <a:cubicBezTo>
                    <a:pt x="2" y="40"/>
                    <a:pt x="2" y="50"/>
                    <a:pt x="2" y="61"/>
                  </a:cubicBezTo>
                  <a:cubicBezTo>
                    <a:pt x="2" y="76"/>
                    <a:pt x="0" y="93"/>
                    <a:pt x="4" y="108"/>
                  </a:cubicBezTo>
                  <a:cubicBezTo>
                    <a:pt x="7" y="95"/>
                    <a:pt x="6" y="79"/>
                    <a:pt x="9" y="65"/>
                  </a:cubicBezTo>
                  <a:cubicBezTo>
                    <a:pt x="11" y="54"/>
                    <a:pt x="15" y="39"/>
                    <a:pt x="21" y="29"/>
                  </a:cubicBezTo>
                  <a:cubicBezTo>
                    <a:pt x="26" y="21"/>
                    <a:pt x="38" y="5"/>
                    <a:pt x="47" y="4"/>
                  </a:cubicBezTo>
                </a:path>
              </a:pathLst>
            </a:custGeom>
            <a:solidFill>
              <a:srgbClr val="E8D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87" name="Freeform 6773"/>
            <p:cNvSpPr>
              <a:spLocks/>
            </p:cNvSpPr>
            <p:nvPr/>
          </p:nvSpPr>
          <p:spPr bwMode="auto">
            <a:xfrm>
              <a:off x="2935" y="2372"/>
              <a:ext cx="31" cy="70"/>
            </a:xfrm>
            <a:custGeom>
              <a:avLst/>
              <a:gdLst>
                <a:gd name="T0" fmla="*/ 29 w 33"/>
                <a:gd name="T1" fmla="*/ 0 h 76"/>
                <a:gd name="T2" fmla="*/ 6 w 33"/>
                <a:gd name="T3" fmla="*/ 23 h 76"/>
                <a:gd name="T4" fmla="*/ 3 w 33"/>
                <a:gd name="T5" fmla="*/ 42 h 76"/>
                <a:gd name="T6" fmla="*/ 3 w 33"/>
                <a:gd name="T7" fmla="*/ 64 h 76"/>
                <a:gd name="T8" fmla="*/ 9 w 33"/>
                <a:gd name="T9" fmla="*/ 18 h 76"/>
                <a:gd name="T10" fmla="*/ 29 w 33"/>
                <a:gd name="T11" fmla="*/ 1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76">
                  <a:moveTo>
                    <a:pt x="33" y="0"/>
                  </a:moveTo>
                  <a:cubicBezTo>
                    <a:pt x="20" y="7"/>
                    <a:pt x="11" y="11"/>
                    <a:pt x="6" y="27"/>
                  </a:cubicBezTo>
                  <a:cubicBezTo>
                    <a:pt x="4" y="35"/>
                    <a:pt x="3" y="42"/>
                    <a:pt x="3" y="50"/>
                  </a:cubicBezTo>
                  <a:cubicBezTo>
                    <a:pt x="2" y="58"/>
                    <a:pt x="0" y="68"/>
                    <a:pt x="3" y="76"/>
                  </a:cubicBezTo>
                  <a:cubicBezTo>
                    <a:pt x="3" y="58"/>
                    <a:pt x="2" y="37"/>
                    <a:pt x="11" y="22"/>
                  </a:cubicBezTo>
                  <a:cubicBezTo>
                    <a:pt x="15" y="15"/>
                    <a:pt x="25" y="2"/>
                    <a:pt x="3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88" name="Freeform 6774"/>
            <p:cNvSpPr>
              <a:spLocks/>
            </p:cNvSpPr>
            <p:nvPr/>
          </p:nvSpPr>
          <p:spPr bwMode="auto">
            <a:xfrm>
              <a:off x="2882" y="2525"/>
              <a:ext cx="56" cy="114"/>
            </a:xfrm>
            <a:custGeom>
              <a:avLst/>
              <a:gdLst>
                <a:gd name="T0" fmla="*/ 5 w 60"/>
                <a:gd name="T1" fmla="*/ 10 h 123"/>
                <a:gd name="T2" fmla="*/ 19 w 60"/>
                <a:gd name="T3" fmla="*/ 100 h 123"/>
                <a:gd name="T4" fmla="*/ 52 w 60"/>
                <a:gd name="T5" fmla="*/ 88 h 123"/>
                <a:gd name="T6" fmla="*/ 33 w 60"/>
                <a:gd name="T7" fmla="*/ 73 h 123"/>
                <a:gd name="T8" fmla="*/ 23 w 60"/>
                <a:gd name="T9" fmla="*/ 45 h 123"/>
                <a:gd name="T10" fmla="*/ 5 w 60"/>
                <a:gd name="T11" fmla="*/ 9 h 123"/>
                <a:gd name="T12" fmla="*/ 5 w 60"/>
                <a:gd name="T13" fmla="*/ 11 h 1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123">
                  <a:moveTo>
                    <a:pt x="5" y="12"/>
                  </a:moveTo>
                  <a:cubicBezTo>
                    <a:pt x="5" y="25"/>
                    <a:pt x="0" y="123"/>
                    <a:pt x="21" y="117"/>
                  </a:cubicBezTo>
                  <a:cubicBezTo>
                    <a:pt x="21" y="104"/>
                    <a:pt x="51" y="109"/>
                    <a:pt x="60" y="102"/>
                  </a:cubicBezTo>
                  <a:cubicBezTo>
                    <a:pt x="54" y="94"/>
                    <a:pt x="44" y="92"/>
                    <a:pt x="38" y="85"/>
                  </a:cubicBezTo>
                  <a:cubicBezTo>
                    <a:pt x="30" y="75"/>
                    <a:pt x="29" y="64"/>
                    <a:pt x="27" y="53"/>
                  </a:cubicBezTo>
                  <a:cubicBezTo>
                    <a:pt x="26" y="46"/>
                    <a:pt x="18" y="0"/>
                    <a:pt x="5" y="11"/>
                  </a:cubicBezTo>
                  <a:cubicBezTo>
                    <a:pt x="5" y="12"/>
                    <a:pt x="5" y="13"/>
                    <a:pt x="5" y="13"/>
                  </a:cubicBezTo>
                </a:path>
              </a:pathLst>
            </a:custGeom>
            <a:solidFill>
              <a:srgbClr val="CAA2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89" name="Freeform 6775"/>
            <p:cNvSpPr>
              <a:spLocks/>
            </p:cNvSpPr>
            <p:nvPr/>
          </p:nvSpPr>
          <p:spPr bwMode="auto">
            <a:xfrm>
              <a:off x="2883" y="3316"/>
              <a:ext cx="176" cy="306"/>
            </a:xfrm>
            <a:custGeom>
              <a:avLst/>
              <a:gdLst>
                <a:gd name="T0" fmla="*/ 163 w 190"/>
                <a:gd name="T1" fmla="*/ 208 h 330"/>
                <a:gd name="T2" fmla="*/ 95 w 190"/>
                <a:gd name="T3" fmla="*/ 284 h 330"/>
                <a:gd name="T4" fmla="*/ 69 w 190"/>
                <a:gd name="T5" fmla="*/ 284 h 330"/>
                <a:gd name="T6" fmla="*/ 0 w 190"/>
                <a:gd name="T7" fmla="*/ 208 h 330"/>
                <a:gd name="T8" fmla="*/ 0 w 190"/>
                <a:gd name="T9" fmla="*/ 85 h 330"/>
                <a:gd name="T10" fmla="*/ 69 w 190"/>
                <a:gd name="T11" fmla="*/ 0 h 330"/>
                <a:gd name="T12" fmla="*/ 95 w 190"/>
                <a:gd name="T13" fmla="*/ 0 h 330"/>
                <a:gd name="T14" fmla="*/ 163 w 190"/>
                <a:gd name="T15" fmla="*/ 85 h 330"/>
                <a:gd name="T16" fmla="*/ 163 w 190"/>
                <a:gd name="T17" fmla="*/ 208 h 3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0" h="330">
                  <a:moveTo>
                    <a:pt x="190" y="242"/>
                  </a:moveTo>
                  <a:cubicBezTo>
                    <a:pt x="190" y="297"/>
                    <a:pt x="154" y="330"/>
                    <a:pt x="111" y="330"/>
                  </a:cubicBezTo>
                  <a:cubicBezTo>
                    <a:pt x="80" y="330"/>
                    <a:pt x="80" y="330"/>
                    <a:pt x="80" y="330"/>
                  </a:cubicBezTo>
                  <a:cubicBezTo>
                    <a:pt x="36" y="330"/>
                    <a:pt x="0" y="297"/>
                    <a:pt x="0" y="2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44"/>
                    <a:pt x="36" y="0"/>
                    <a:pt x="8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54" y="0"/>
                    <a:pt x="190" y="44"/>
                    <a:pt x="190" y="99"/>
                  </a:cubicBezTo>
                  <a:lnTo>
                    <a:pt x="190" y="242"/>
                  </a:lnTo>
                  <a:close/>
                </a:path>
              </a:pathLst>
            </a:custGeom>
            <a:solidFill>
              <a:srgbClr val="DAB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90" name="Freeform 6776"/>
            <p:cNvSpPr>
              <a:spLocks/>
            </p:cNvSpPr>
            <p:nvPr/>
          </p:nvSpPr>
          <p:spPr bwMode="auto">
            <a:xfrm>
              <a:off x="2920" y="3320"/>
              <a:ext cx="136" cy="258"/>
            </a:xfrm>
            <a:custGeom>
              <a:avLst/>
              <a:gdLst>
                <a:gd name="T0" fmla="*/ 122 w 146"/>
                <a:gd name="T1" fmla="*/ 239 h 278"/>
                <a:gd name="T2" fmla="*/ 120 w 146"/>
                <a:gd name="T3" fmla="*/ 209 h 278"/>
                <a:gd name="T4" fmla="*/ 120 w 146"/>
                <a:gd name="T5" fmla="*/ 85 h 278"/>
                <a:gd name="T6" fmla="*/ 52 w 146"/>
                <a:gd name="T7" fmla="*/ 0 h 278"/>
                <a:gd name="T8" fmla="*/ 25 w 146"/>
                <a:gd name="T9" fmla="*/ 0 h 278"/>
                <a:gd name="T10" fmla="*/ 4 w 146"/>
                <a:gd name="T11" fmla="*/ 47 h 278"/>
                <a:gd name="T12" fmla="*/ 4 w 146"/>
                <a:gd name="T13" fmla="*/ 186 h 278"/>
                <a:gd name="T14" fmla="*/ 36 w 146"/>
                <a:gd name="T15" fmla="*/ 228 h 278"/>
                <a:gd name="T16" fmla="*/ 122 w 146"/>
                <a:gd name="T17" fmla="*/ 239 h 2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6" h="278">
                  <a:moveTo>
                    <a:pt x="141" y="278"/>
                  </a:moveTo>
                  <a:cubicBezTo>
                    <a:pt x="146" y="265"/>
                    <a:pt x="139" y="258"/>
                    <a:pt x="139" y="242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44"/>
                    <a:pt x="104" y="0"/>
                    <a:pt x="6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4" y="1"/>
                    <a:pt x="4" y="55"/>
                  </a:cubicBezTo>
                  <a:cubicBezTo>
                    <a:pt x="4" y="110"/>
                    <a:pt x="4" y="215"/>
                    <a:pt x="4" y="215"/>
                  </a:cubicBezTo>
                  <a:cubicBezTo>
                    <a:pt x="4" y="215"/>
                    <a:pt x="0" y="255"/>
                    <a:pt x="42" y="265"/>
                  </a:cubicBezTo>
                  <a:cubicBezTo>
                    <a:pt x="83" y="276"/>
                    <a:pt x="132" y="255"/>
                    <a:pt x="141" y="278"/>
                  </a:cubicBezTo>
                  <a:close/>
                </a:path>
              </a:pathLst>
            </a:custGeom>
            <a:solidFill>
              <a:srgbClr val="C29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91" name="Freeform 6777"/>
            <p:cNvSpPr>
              <a:spLocks/>
            </p:cNvSpPr>
            <p:nvPr/>
          </p:nvSpPr>
          <p:spPr bwMode="auto">
            <a:xfrm>
              <a:off x="2930" y="3316"/>
              <a:ext cx="128" cy="263"/>
            </a:xfrm>
            <a:custGeom>
              <a:avLst/>
              <a:gdLst>
                <a:gd name="T0" fmla="*/ 112 w 139"/>
                <a:gd name="T1" fmla="*/ 243 h 285"/>
                <a:gd name="T2" fmla="*/ 118 w 139"/>
                <a:gd name="T3" fmla="*/ 206 h 285"/>
                <a:gd name="T4" fmla="*/ 118 w 139"/>
                <a:gd name="T5" fmla="*/ 84 h 285"/>
                <a:gd name="T6" fmla="*/ 51 w 139"/>
                <a:gd name="T7" fmla="*/ 0 h 285"/>
                <a:gd name="T8" fmla="*/ 25 w 139"/>
                <a:gd name="T9" fmla="*/ 0 h 285"/>
                <a:gd name="T10" fmla="*/ 4 w 139"/>
                <a:gd name="T11" fmla="*/ 47 h 285"/>
                <a:gd name="T12" fmla="*/ 4 w 139"/>
                <a:gd name="T13" fmla="*/ 183 h 285"/>
                <a:gd name="T14" fmla="*/ 36 w 139"/>
                <a:gd name="T15" fmla="*/ 226 h 285"/>
                <a:gd name="T16" fmla="*/ 112 w 139"/>
                <a:gd name="T17" fmla="*/ 243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9" h="285">
                  <a:moveTo>
                    <a:pt x="132" y="285"/>
                  </a:moveTo>
                  <a:cubicBezTo>
                    <a:pt x="137" y="272"/>
                    <a:pt x="139" y="258"/>
                    <a:pt x="139" y="242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44"/>
                    <a:pt x="104" y="0"/>
                    <a:pt x="6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4" y="1"/>
                    <a:pt x="4" y="55"/>
                  </a:cubicBezTo>
                  <a:cubicBezTo>
                    <a:pt x="4" y="110"/>
                    <a:pt x="4" y="215"/>
                    <a:pt x="4" y="215"/>
                  </a:cubicBezTo>
                  <a:cubicBezTo>
                    <a:pt x="4" y="215"/>
                    <a:pt x="0" y="255"/>
                    <a:pt x="42" y="265"/>
                  </a:cubicBezTo>
                  <a:cubicBezTo>
                    <a:pt x="83" y="276"/>
                    <a:pt x="122" y="261"/>
                    <a:pt x="132" y="285"/>
                  </a:cubicBezTo>
                  <a:close/>
                </a:path>
              </a:pathLst>
            </a:custGeom>
            <a:solidFill>
              <a:srgbClr val="E4C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92" name="Oval 6778"/>
            <p:cNvSpPr>
              <a:spLocks noChangeArrowheads="1"/>
            </p:cNvSpPr>
            <p:nvPr/>
          </p:nvSpPr>
          <p:spPr bwMode="auto">
            <a:xfrm>
              <a:off x="2912" y="3579"/>
              <a:ext cx="120" cy="42"/>
            </a:xfrm>
            <a:prstGeom prst="ellipse">
              <a:avLst/>
            </a:prstGeom>
            <a:solidFill>
              <a:srgbClr val="CDA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93" name="Freeform 6779"/>
            <p:cNvSpPr>
              <a:spLocks/>
            </p:cNvSpPr>
            <p:nvPr/>
          </p:nvSpPr>
          <p:spPr bwMode="auto">
            <a:xfrm>
              <a:off x="2877" y="3567"/>
              <a:ext cx="100" cy="30"/>
            </a:xfrm>
            <a:custGeom>
              <a:avLst/>
              <a:gdLst>
                <a:gd name="T0" fmla="*/ 30 w 108"/>
                <a:gd name="T1" fmla="*/ 28 h 32"/>
                <a:gd name="T2" fmla="*/ 93 w 108"/>
                <a:gd name="T3" fmla="*/ 8 h 32"/>
                <a:gd name="T4" fmla="*/ 30 w 108"/>
                <a:gd name="T5" fmla="*/ 28 h 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8" h="32">
                  <a:moveTo>
                    <a:pt x="35" y="32"/>
                  </a:moveTo>
                  <a:cubicBezTo>
                    <a:pt x="35" y="32"/>
                    <a:pt x="35" y="9"/>
                    <a:pt x="108" y="8"/>
                  </a:cubicBezTo>
                  <a:cubicBezTo>
                    <a:pt x="108" y="8"/>
                    <a:pt x="0" y="0"/>
                    <a:pt x="35" y="32"/>
                  </a:cubicBezTo>
                  <a:close/>
                </a:path>
              </a:pathLst>
            </a:custGeom>
            <a:solidFill>
              <a:srgbClr val="E4C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94" name="Freeform 6780"/>
            <p:cNvSpPr>
              <a:spLocks/>
            </p:cNvSpPr>
            <p:nvPr/>
          </p:nvSpPr>
          <p:spPr bwMode="auto">
            <a:xfrm>
              <a:off x="2903" y="3577"/>
              <a:ext cx="40" cy="19"/>
            </a:xfrm>
            <a:custGeom>
              <a:avLst/>
              <a:gdLst>
                <a:gd name="T0" fmla="*/ 7 w 43"/>
                <a:gd name="T1" fmla="*/ 17 h 21"/>
                <a:gd name="T2" fmla="*/ 37 w 43"/>
                <a:gd name="T3" fmla="*/ 0 h 21"/>
                <a:gd name="T4" fmla="*/ 7 w 43"/>
                <a:gd name="T5" fmla="*/ 17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" h="21">
                  <a:moveTo>
                    <a:pt x="7" y="21"/>
                  </a:moveTo>
                  <a:cubicBezTo>
                    <a:pt x="7" y="21"/>
                    <a:pt x="9" y="4"/>
                    <a:pt x="43" y="0"/>
                  </a:cubicBezTo>
                  <a:cubicBezTo>
                    <a:pt x="43" y="0"/>
                    <a:pt x="0" y="2"/>
                    <a:pt x="7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95" name="Freeform 6781"/>
            <p:cNvSpPr>
              <a:spLocks/>
            </p:cNvSpPr>
            <p:nvPr/>
          </p:nvSpPr>
          <p:spPr bwMode="auto">
            <a:xfrm>
              <a:off x="2936" y="3446"/>
              <a:ext cx="44" cy="116"/>
            </a:xfrm>
            <a:custGeom>
              <a:avLst/>
              <a:gdLst>
                <a:gd name="T0" fmla="*/ 1 w 47"/>
                <a:gd name="T1" fmla="*/ 0 h 125"/>
                <a:gd name="T2" fmla="*/ 1 w 47"/>
                <a:gd name="T3" fmla="*/ 67 h 125"/>
                <a:gd name="T4" fmla="*/ 41 w 47"/>
                <a:gd name="T5" fmla="*/ 108 h 125"/>
                <a:gd name="T6" fmla="*/ 7 w 47"/>
                <a:gd name="T7" fmla="*/ 66 h 125"/>
                <a:gd name="T8" fmla="*/ 1 w 47"/>
                <a:gd name="T9" fmla="*/ 0 h 1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5">
                  <a:moveTo>
                    <a:pt x="1" y="0"/>
                  </a:moveTo>
                  <a:cubicBezTo>
                    <a:pt x="1" y="2"/>
                    <a:pt x="1" y="78"/>
                    <a:pt x="1" y="78"/>
                  </a:cubicBezTo>
                  <a:cubicBezTo>
                    <a:pt x="1" y="78"/>
                    <a:pt x="0" y="118"/>
                    <a:pt x="47" y="125"/>
                  </a:cubicBezTo>
                  <a:cubicBezTo>
                    <a:pt x="47" y="125"/>
                    <a:pt x="8" y="113"/>
                    <a:pt x="9" y="76"/>
                  </a:cubicBezTo>
                  <a:cubicBezTo>
                    <a:pt x="11" y="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D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96" name="Freeform 6782"/>
            <p:cNvSpPr>
              <a:spLocks/>
            </p:cNvSpPr>
            <p:nvPr/>
          </p:nvSpPr>
          <p:spPr bwMode="auto">
            <a:xfrm>
              <a:off x="2934" y="3503"/>
              <a:ext cx="38" cy="56"/>
            </a:xfrm>
            <a:custGeom>
              <a:avLst/>
              <a:gdLst>
                <a:gd name="T0" fmla="*/ 5 w 41"/>
                <a:gd name="T1" fmla="*/ 0 h 61"/>
                <a:gd name="T2" fmla="*/ 14 w 41"/>
                <a:gd name="T3" fmla="*/ 39 h 61"/>
                <a:gd name="T4" fmla="*/ 35 w 41"/>
                <a:gd name="T5" fmla="*/ 51 h 61"/>
                <a:gd name="T6" fmla="*/ 5 w 41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1">
                  <a:moveTo>
                    <a:pt x="5" y="0"/>
                  </a:moveTo>
                  <a:cubicBezTo>
                    <a:pt x="5" y="0"/>
                    <a:pt x="0" y="32"/>
                    <a:pt x="16" y="47"/>
                  </a:cubicBezTo>
                  <a:cubicBezTo>
                    <a:pt x="33" y="61"/>
                    <a:pt x="41" y="61"/>
                    <a:pt x="41" y="61"/>
                  </a:cubicBezTo>
                  <a:cubicBezTo>
                    <a:pt x="41" y="61"/>
                    <a:pt x="2" y="48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97" name="Freeform 6783"/>
            <p:cNvSpPr>
              <a:spLocks/>
            </p:cNvSpPr>
            <p:nvPr/>
          </p:nvSpPr>
          <p:spPr bwMode="auto">
            <a:xfrm>
              <a:off x="2934" y="3316"/>
              <a:ext cx="44" cy="100"/>
            </a:xfrm>
            <a:custGeom>
              <a:avLst/>
              <a:gdLst>
                <a:gd name="T0" fmla="*/ 40 w 47"/>
                <a:gd name="T1" fmla="*/ 4 h 108"/>
                <a:gd name="T2" fmla="*/ 5 w 47"/>
                <a:gd name="T3" fmla="*/ 26 h 108"/>
                <a:gd name="T4" fmla="*/ 2 w 47"/>
                <a:gd name="T5" fmla="*/ 52 h 108"/>
                <a:gd name="T6" fmla="*/ 4 w 47"/>
                <a:gd name="T7" fmla="*/ 93 h 108"/>
                <a:gd name="T8" fmla="*/ 7 w 47"/>
                <a:gd name="T9" fmla="*/ 56 h 108"/>
                <a:gd name="T10" fmla="*/ 19 w 47"/>
                <a:gd name="T11" fmla="*/ 25 h 108"/>
                <a:gd name="T12" fmla="*/ 41 w 47"/>
                <a:gd name="T13" fmla="*/ 4 h 1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108">
                  <a:moveTo>
                    <a:pt x="46" y="4"/>
                  </a:moveTo>
                  <a:cubicBezTo>
                    <a:pt x="25" y="0"/>
                    <a:pt x="10" y="9"/>
                    <a:pt x="5" y="30"/>
                  </a:cubicBezTo>
                  <a:cubicBezTo>
                    <a:pt x="2" y="40"/>
                    <a:pt x="2" y="50"/>
                    <a:pt x="2" y="61"/>
                  </a:cubicBezTo>
                  <a:cubicBezTo>
                    <a:pt x="2" y="76"/>
                    <a:pt x="0" y="93"/>
                    <a:pt x="4" y="108"/>
                  </a:cubicBezTo>
                  <a:cubicBezTo>
                    <a:pt x="7" y="95"/>
                    <a:pt x="6" y="79"/>
                    <a:pt x="9" y="65"/>
                  </a:cubicBezTo>
                  <a:cubicBezTo>
                    <a:pt x="11" y="54"/>
                    <a:pt x="15" y="39"/>
                    <a:pt x="21" y="29"/>
                  </a:cubicBezTo>
                  <a:cubicBezTo>
                    <a:pt x="26" y="21"/>
                    <a:pt x="38" y="5"/>
                    <a:pt x="47" y="4"/>
                  </a:cubicBezTo>
                </a:path>
              </a:pathLst>
            </a:custGeom>
            <a:solidFill>
              <a:srgbClr val="E8D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98" name="Freeform 6784"/>
            <p:cNvSpPr>
              <a:spLocks/>
            </p:cNvSpPr>
            <p:nvPr/>
          </p:nvSpPr>
          <p:spPr bwMode="auto">
            <a:xfrm>
              <a:off x="2935" y="3320"/>
              <a:ext cx="31" cy="71"/>
            </a:xfrm>
            <a:custGeom>
              <a:avLst/>
              <a:gdLst>
                <a:gd name="T0" fmla="*/ 29 w 33"/>
                <a:gd name="T1" fmla="*/ 0 h 76"/>
                <a:gd name="T2" fmla="*/ 6 w 33"/>
                <a:gd name="T3" fmla="*/ 23 h 76"/>
                <a:gd name="T4" fmla="*/ 3 w 33"/>
                <a:gd name="T5" fmla="*/ 44 h 76"/>
                <a:gd name="T6" fmla="*/ 3 w 33"/>
                <a:gd name="T7" fmla="*/ 66 h 76"/>
                <a:gd name="T8" fmla="*/ 9 w 33"/>
                <a:gd name="T9" fmla="*/ 20 h 76"/>
                <a:gd name="T10" fmla="*/ 29 w 33"/>
                <a:gd name="T11" fmla="*/ 1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76">
                  <a:moveTo>
                    <a:pt x="33" y="0"/>
                  </a:moveTo>
                  <a:cubicBezTo>
                    <a:pt x="20" y="7"/>
                    <a:pt x="11" y="11"/>
                    <a:pt x="6" y="27"/>
                  </a:cubicBezTo>
                  <a:cubicBezTo>
                    <a:pt x="4" y="35"/>
                    <a:pt x="3" y="42"/>
                    <a:pt x="3" y="50"/>
                  </a:cubicBezTo>
                  <a:cubicBezTo>
                    <a:pt x="2" y="58"/>
                    <a:pt x="0" y="68"/>
                    <a:pt x="3" y="76"/>
                  </a:cubicBezTo>
                  <a:cubicBezTo>
                    <a:pt x="3" y="58"/>
                    <a:pt x="2" y="37"/>
                    <a:pt x="11" y="22"/>
                  </a:cubicBezTo>
                  <a:cubicBezTo>
                    <a:pt x="15" y="15"/>
                    <a:pt x="25" y="2"/>
                    <a:pt x="3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99" name="Freeform 6785"/>
            <p:cNvSpPr>
              <a:spLocks/>
            </p:cNvSpPr>
            <p:nvPr/>
          </p:nvSpPr>
          <p:spPr bwMode="auto">
            <a:xfrm>
              <a:off x="2882" y="3473"/>
              <a:ext cx="56" cy="114"/>
            </a:xfrm>
            <a:custGeom>
              <a:avLst/>
              <a:gdLst>
                <a:gd name="T0" fmla="*/ 5 w 60"/>
                <a:gd name="T1" fmla="*/ 10 h 123"/>
                <a:gd name="T2" fmla="*/ 19 w 60"/>
                <a:gd name="T3" fmla="*/ 100 h 123"/>
                <a:gd name="T4" fmla="*/ 52 w 60"/>
                <a:gd name="T5" fmla="*/ 88 h 123"/>
                <a:gd name="T6" fmla="*/ 33 w 60"/>
                <a:gd name="T7" fmla="*/ 73 h 123"/>
                <a:gd name="T8" fmla="*/ 23 w 60"/>
                <a:gd name="T9" fmla="*/ 45 h 123"/>
                <a:gd name="T10" fmla="*/ 5 w 60"/>
                <a:gd name="T11" fmla="*/ 9 h 123"/>
                <a:gd name="T12" fmla="*/ 5 w 60"/>
                <a:gd name="T13" fmla="*/ 11 h 1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123">
                  <a:moveTo>
                    <a:pt x="5" y="12"/>
                  </a:moveTo>
                  <a:cubicBezTo>
                    <a:pt x="5" y="25"/>
                    <a:pt x="0" y="123"/>
                    <a:pt x="21" y="117"/>
                  </a:cubicBezTo>
                  <a:cubicBezTo>
                    <a:pt x="21" y="104"/>
                    <a:pt x="51" y="109"/>
                    <a:pt x="60" y="102"/>
                  </a:cubicBezTo>
                  <a:cubicBezTo>
                    <a:pt x="54" y="94"/>
                    <a:pt x="44" y="92"/>
                    <a:pt x="38" y="85"/>
                  </a:cubicBezTo>
                  <a:cubicBezTo>
                    <a:pt x="30" y="75"/>
                    <a:pt x="29" y="64"/>
                    <a:pt x="27" y="53"/>
                  </a:cubicBezTo>
                  <a:cubicBezTo>
                    <a:pt x="26" y="46"/>
                    <a:pt x="18" y="0"/>
                    <a:pt x="5" y="11"/>
                  </a:cubicBezTo>
                  <a:cubicBezTo>
                    <a:pt x="5" y="12"/>
                    <a:pt x="5" y="13"/>
                    <a:pt x="5" y="13"/>
                  </a:cubicBezTo>
                </a:path>
              </a:pathLst>
            </a:custGeom>
            <a:solidFill>
              <a:srgbClr val="CAA2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00" name="Freeform 6786"/>
            <p:cNvSpPr>
              <a:spLocks/>
            </p:cNvSpPr>
            <p:nvPr/>
          </p:nvSpPr>
          <p:spPr bwMode="auto">
            <a:xfrm>
              <a:off x="2883" y="3616"/>
              <a:ext cx="176" cy="306"/>
            </a:xfrm>
            <a:custGeom>
              <a:avLst/>
              <a:gdLst>
                <a:gd name="T0" fmla="*/ 163 w 190"/>
                <a:gd name="T1" fmla="*/ 208 h 330"/>
                <a:gd name="T2" fmla="*/ 95 w 190"/>
                <a:gd name="T3" fmla="*/ 284 h 330"/>
                <a:gd name="T4" fmla="*/ 69 w 190"/>
                <a:gd name="T5" fmla="*/ 284 h 330"/>
                <a:gd name="T6" fmla="*/ 0 w 190"/>
                <a:gd name="T7" fmla="*/ 208 h 330"/>
                <a:gd name="T8" fmla="*/ 0 w 190"/>
                <a:gd name="T9" fmla="*/ 85 h 330"/>
                <a:gd name="T10" fmla="*/ 69 w 190"/>
                <a:gd name="T11" fmla="*/ 0 h 330"/>
                <a:gd name="T12" fmla="*/ 95 w 190"/>
                <a:gd name="T13" fmla="*/ 0 h 330"/>
                <a:gd name="T14" fmla="*/ 163 w 190"/>
                <a:gd name="T15" fmla="*/ 85 h 330"/>
                <a:gd name="T16" fmla="*/ 163 w 190"/>
                <a:gd name="T17" fmla="*/ 208 h 3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0" h="330">
                  <a:moveTo>
                    <a:pt x="190" y="242"/>
                  </a:moveTo>
                  <a:cubicBezTo>
                    <a:pt x="190" y="297"/>
                    <a:pt x="154" y="330"/>
                    <a:pt x="111" y="330"/>
                  </a:cubicBezTo>
                  <a:cubicBezTo>
                    <a:pt x="80" y="330"/>
                    <a:pt x="80" y="330"/>
                    <a:pt x="80" y="330"/>
                  </a:cubicBezTo>
                  <a:cubicBezTo>
                    <a:pt x="36" y="330"/>
                    <a:pt x="0" y="297"/>
                    <a:pt x="0" y="2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44"/>
                    <a:pt x="36" y="0"/>
                    <a:pt x="8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54" y="0"/>
                    <a:pt x="190" y="44"/>
                    <a:pt x="190" y="99"/>
                  </a:cubicBezTo>
                  <a:lnTo>
                    <a:pt x="190" y="242"/>
                  </a:lnTo>
                  <a:close/>
                </a:path>
              </a:pathLst>
            </a:custGeom>
            <a:solidFill>
              <a:srgbClr val="DAB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01" name="Freeform 6787"/>
            <p:cNvSpPr>
              <a:spLocks/>
            </p:cNvSpPr>
            <p:nvPr/>
          </p:nvSpPr>
          <p:spPr bwMode="auto">
            <a:xfrm>
              <a:off x="2920" y="3620"/>
              <a:ext cx="136" cy="258"/>
            </a:xfrm>
            <a:custGeom>
              <a:avLst/>
              <a:gdLst>
                <a:gd name="T0" fmla="*/ 122 w 146"/>
                <a:gd name="T1" fmla="*/ 239 h 278"/>
                <a:gd name="T2" fmla="*/ 120 w 146"/>
                <a:gd name="T3" fmla="*/ 209 h 278"/>
                <a:gd name="T4" fmla="*/ 120 w 146"/>
                <a:gd name="T5" fmla="*/ 85 h 278"/>
                <a:gd name="T6" fmla="*/ 52 w 146"/>
                <a:gd name="T7" fmla="*/ 0 h 278"/>
                <a:gd name="T8" fmla="*/ 25 w 146"/>
                <a:gd name="T9" fmla="*/ 0 h 278"/>
                <a:gd name="T10" fmla="*/ 4 w 146"/>
                <a:gd name="T11" fmla="*/ 47 h 278"/>
                <a:gd name="T12" fmla="*/ 4 w 146"/>
                <a:gd name="T13" fmla="*/ 186 h 278"/>
                <a:gd name="T14" fmla="*/ 36 w 146"/>
                <a:gd name="T15" fmla="*/ 228 h 278"/>
                <a:gd name="T16" fmla="*/ 122 w 146"/>
                <a:gd name="T17" fmla="*/ 239 h 2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6" h="278">
                  <a:moveTo>
                    <a:pt x="141" y="278"/>
                  </a:moveTo>
                  <a:cubicBezTo>
                    <a:pt x="146" y="265"/>
                    <a:pt x="139" y="258"/>
                    <a:pt x="139" y="242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44"/>
                    <a:pt x="104" y="0"/>
                    <a:pt x="6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4" y="1"/>
                    <a:pt x="4" y="55"/>
                  </a:cubicBezTo>
                  <a:cubicBezTo>
                    <a:pt x="4" y="110"/>
                    <a:pt x="4" y="215"/>
                    <a:pt x="4" y="215"/>
                  </a:cubicBezTo>
                  <a:cubicBezTo>
                    <a:pt x="4" y="215"/>
                    <a:pt x="0" y="255"/>
                    <a:pt x="42" y="265"/>
                  </a:cubicBezTo>
                  <a:cubicBezTo>
                    <a:pt x="83" y="276"/>
                    <a:pt x="132" y="255"/>
                    <a:pt x="141" y="278"/>
                  </a:cubicBezTo>
                  <a:close/>
                </a:path>
              </a:pathLst>
            </a:custGeom>
            <a:solidFill>
              <a:srgbClr val="C29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02" name="Freeform 6788"/>
            <p:cNvSpPr>
              <a:spLocks/>
            </p:cNvSpPr>
            <p:nvPr/>
          </p:nvSpPr>
          <p:spPr bwMode="auto">
            <a:xfrm>
              <a:off x="2930" y="3616"/>
              <a:ext cx="128" cy="263"/>
            </a:xfrm>
            <a:custGeom>
              <a:avLst/>
              <a:gdLst>
                <a:gd name="T0" fmla="*/ 112 w 139"/>
                <a:gd name="T1" fmla="*/ 243 h 285"/>
                <a:gd name="T2" fmla="*/ 118 w 139"/>
                <a:gd name="T3" fmla="*/ 206 h 285"/>
                <a:gd name="T4" fmla="*/ 118 w 139"/>
                <a:gd name="T5" fmla="*/ 84 h 285"/>
                <a:gd name="T6" fmla="*/ 51 w 139"/>
                <a:gd name="T7" fmla="*/ 0 h 285"/>
                <a:gd name="T8" fmla="*/ 25 w 139"/>
                <a:gd name="T9" fmla="*/ 0 h 285"/>
                <a:gd name="T10" fmla="*/ 4 w 139"/>
                <a:gd name="T11" fmla="*/ 47 h 285"/>
                <a:gd name="T12" fmla="*/ 4 w 139"/>
                <a:gd name="T13" fmla="*/ 183 h 285"/>
                <a:gd name="T14" fmla="*/ 36 w 139"/>
                <a:gd name="T15" fmla="*/ 226 h 285"/>
                <a:gd name="T16" fmla="*/ 112 w 139"/>
                <a:gd name="T17" fmla="*/ 243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9" h="285">
                  <a:moveTo>
                    <a:pt x="132" y="285"/>
                  </a:moveTo>
                  <a:cubicBezTo>
                    <a:pt x="137" y="272"/>
                    <a:pt x="139" y="258"/>
                    <a:pt x="139" y="242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44"/>
                    <a:pt x="104" y="0"/>
                    <a:pt x="6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4" y="1"/>
                    <a:pt x="4" y="55"/>
                  </a:cubicBezTo>
                  <a:cubicBezTo>
                    <a:pt x="4" y="110"/>
                    <a:pt x="4" y="215"/>
                    <a:pt x="4" y="215"/>
                  </a:cubicBezTo>
                  <a:cubicBezTo>
                    <a:pt x="4" y="215"/>
                    <a:pt x="0" y="255"/>
                    <a:pt x="42" y="265"/>
                  </a:cubicBezTo>
                  <a:cubicBezTo>
                    <a:pt x="83" y="276"/>
                    <a:pt x="122" y="261"/>
                    <a:pt x="132" y="285"/>
                  </a:cubicBezTo>
                  <a:close/>
                </a:path>
              </a:pathLst>
            </a:custGeom>
            <a:solidFill>
              <a:srgbClr val="E4C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03" name="Oval 6789"/>
            <p:cNvSpPr>
              <a:spLocks noChangeArrowheads="1"/>
            </p:cNvSpPr>
            <p:nvPr/>
          </p:nvSpPr>
          <p:spPr bwMode="auto">
            <a:xfrm>
              <a:off x="2912" y="3879"/>
              <a:ext cx="120" cy="42"/>
            </a:xfrm>
            <a:prstGeom prst="ellipse">
              <a:avLst/>
            </a:prstGeom>
            <a:solidFill>
              <a:srgbClr val="CDA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04" name="Freeform 6790"/>
            <p:cNvSpPr>
              <a:spLocks/>
            </p:cNvSpPr>
            <p:nvPr/>
          </p:nvSpPr>
          <p:spPr bwMode="auto">
            <a:xfrm>
              <a:off x="2877" y="3867"/>
              <a:ext cx="100" cy="30"/>
            </a:xfrm>
            <a:custGeom>
              <a:avLst/>
              <a:gdLst>
                <a:gd name="T0" fmla="*/ 30 w 108"/>
                <a:gd name="T1" fmla="*/ 28 h 32"/>
                <a:gd name="T2" fmla="*/ 93 w 108"/>
                <a:gd name="T3" fmla="*/ 8 h 32"/>
                <a:gd name="T4" fmla="*/ 30 w 108"/>
                <a:gd name="T5" fmla="*/ 28 h 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8" h="32">
                  <a:moveTo>
                    <a:pt x="35" y="32"/>
                  </a:moveTo>
                  <a:cubicBezTo>
                    <a:pt x="35" y="32"/>
                    <a:pt x="35" y="9"/>
                    <a:pt x="108" y="8"/>
                  </a:cubicBezTo>
                  <a:cubicBezTo>
                    <a:pt x="108" y="8"/>
                    <a:pt x="0" y="0"/>
                    <a:pt x="35" y="32"/>
                  </a:cubicBezTo>
                  <a:close/>
                </a:path>
              </a:pathLst>
            </a:custGeom>
            <a:solidFill>
              <a:srgbClr val="E4C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05" name="Freeform 6791"/>
            <p:cNvSpPr>
              <a:spLocks/>
            </p:cNvSpPr>
            <p:nvPr/>
          </p:nvSpPr>
          <p:spPr bwMode="auto">
            <a:xfrm>
              <a:off x="2876" y="3877"/>
              <a:ext cx="67" cy="32"/>
            </a:xfrm>
            <a:custGeom>
              <a:avLst/>
              <a:gdLst>
                <a:gd name="T0" fmla="*/ 32 w 72"/>
                <a:gd name="T1" fmla="*/ 29 h 35"/>
                <a:gd name="T2" fmla="*/ 62 w 72"/>
                <a:gd name="T3" fmla="*/ 0 h 35"/>
                <a:gd name="T4" fmla="*/ 32 w 72"/>
                <a:gd name="T5" fmla="*/ 29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" h="35">
                  <a:moveTo>
                    <a:pt x="37" y="35"/>
                  </a:moveTo>
                  <a:cubicBezTo>
                    <a:pt x="37" y="35"/>
                    <a:pt x="9" y="7"/>
                    <a:pt x="72" y="0"/>
                  </a:cubicBezTo>
                  <a:cubicBezTo>
                    <a:pt x="72" y="0"/>
                    <a:pt x="0" y="4"/>
                    <a:pt x="37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06" name="Freeform 6792"/>
            <p:cNvSpPr>
              <a:spLocks/>
            </p:cNvSpPr>
            <p:nvPr/>
          </p:nvSpPr>
          <p:spPr bwMode="auto">
            <a:xfrm>
              <a:off x="2936" y="3746"/>
              <a:ext cx="44" cy="116"/>
            </a:xfrm>
            <a:custGeom>
              <a:avLst/>
              <a:gdLst>
                <a:gd name="T0" fmla="*/ 1 w 47"/>
                <a:gd name="T1" fmla="*/ 0 h 125"/>
                <a:gd name="T2" fmla="*/ 1 w 47"/>
                <a:gd name="T3" fmla="*/ 67 h 125"/>
                <a:gd name="T4" fmla="*/ 41 w 47"/>
                <a:gd name="T5" fmla="*/ 108 h 125"/>
                <a:gd name="T6" fmla="*/ 7 w 47"/>
                <a:gd name="T7" fmla="*/ 66 h 125"/>
                <a:gd name="T8" fmla="*/ 1 w 47"/>
                <a:gd name="T9" fmla="*/ 0 h 1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5">
                  <a:moveTo>
                    <a:pt x="1" y="0"/>
                  </a:moveTo>
                  <a:cubicBezTo>
                    <a:pt x="1" y="2"/>
                    <a:pt x="1" y="78"/>
                    <a:pt x="1" y="78"/>
                  </a:cubicBezTo>
                  <a:cubicBezTo>
                    <a:pt x="1" y="78"/>
                    <a:pt x="0" y="118"/>
                    <a:pt x="47" y="125"/>
                  </a:cubicBezTo>
                  <a:cubicBezTo>
                    <a:pt x="47" y="125"/>
                    <a:pt x="8" y="113"/>
                    <a:pt x="9" y="76"/>
                  </a:cubicBezTo>
                  <a:cubicBezTo>
                    <a:pt x="11" y="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D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07" name="Freeform 6793"/>
            <p:cNvSpPr>
              <a:spLocks/>
            </p:cNvSpPr>
            <p:nvPr/>
          </p:nvSpPr>
          <p:spPr bwMode="auto">
            <a:xfrm>
              <a:off x="2934" y="3803"/>
              <a:ext cx="38" cy="56"/>
            </a:xfrm>
            <a:custGeom>
              <a:avLst/>
              <a:gdLst>
                <a:gd name="T0" fmla="*/ 5 w 41"/>
                <a:gd name="T1" fmla="*/ 0 h 61"/>
                <a:gd name="T2" fmla="*/ 14 w 41"/>
                <a:gd name="T3" fmla="*/ 39 h 61"/>
                <a:gd name="T4" fmla="*/ 35 w 41"/>
                <a:gd name="T5" fmla="*/ 51 h 61"/>
                <a:gd name="T6" fmla="*/ 5 w 41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1">
                  <a:moveTo>
                    <a:pt x="5" y="0"/>
                  </a:moveTo>
                  <a:cubicBezTo>
                    <a:pt x="5" y="0"/>
                    <a:pt x="0" y="32"/>
                    <a:pt x="16" y="47"/>
                  </a:cubicBezTo>
                  <a:cubicBezTo>
                    <a:pt x="33" y="61"/>
                    <a:pt x="41" y="61"/>
                    <a:pt x="41" y="61"/>
                  </a:cubicBezTo>
                  <a:cubicBezTo>
                    <a:pt x="41" y="61"/>
                    <a:pt x="2" y="48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08" name="Freeform 6794"/>
            <p:cNvSpPr>
              <a:spLocks/>
            </p:cNvSpPr>
            <p:nvPr/>
          </p:nvSpPr>
          <p:spPr bwMode="auto">
            <a:xfrm>
              <a:off x="2934" y="3616"/>
              <a:ext cx="44" cy="100"/>
            </a:xfrm>
            <a:custGeom>
              <a:avLst/>
              <a:gdLst>
                <a:gd name="T0" fmla="*/ 40 w 47"/>
                <a:gd name="T1" fmla="*/ 4 h 108"/>
                <a:gd name="T2" fmla="*/ 5 w 47"/>
                <a:gd name="T3" fmla="*/ 26 h 108"/>
                <a:gd name="T4" fmla="*/ 2 w 47"/>
                <a:gd name="T5" fmla="*/ 52 h 108"/>
                <a:gd name="T6" fmla="*/ 4 w 47"/>
                <a:gd name="T7" fmla="*/ 93 h 108"/>
                <a:gd name="T8" fmla="*/ 7 w 47"/>
                <a:gd name="T9" fmla="*/ 56 h 108"/>
                <a:gd name="T10" fmla="*/ 19 w 47"/>
                <a:gd name="T11" fmla="*/ 25 h 108"/>
                <a:gd name="T12" fmla="*/ 41 w 47"/>
                <a:gd name="T13" fmla="*/ 4 h 1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108">
                  <a:moveTo>
                    <a:pt x="46" y="4"/>
                  </a:moveTo>
                  <a:cubicBezTo>
                    <a:pt x="25" y="0"/>
                    <a:pt x="10" y="9"/>
                    <a:pt x="5" y="30"/>
                  </a:cubicBezTo>
                  <a:cubicBezTo>
                    <a:pt x="2" y="40"/>
                    <a:pt x="2" y="50"/>
                    <a:pt x="2" y="61"/>
                  </a:cubicBezTo>
                  <a:cubicBezTo>
                    <a:pt x="2" y="76"/>
                    <a:pt x="0" y="93"/>
                    <a:pt x="4" y="108"/>
                  </a:cubicBezTo>
                  <a:cubicBezTo>
                    <a:pt x="7" y="95"/>
                    <a:pt x="6" y="79"/>
                    <a:pt x="9" y="65"/>
                  </a:cubicBezTo>
                  <a:cubicBezTo>
                    <a:pt x="11" y="54"/>
                    <a:pt x="15" y="39"/>
                    <a:pt x="21" y="29"/>
                  </a:cubicBezTo>
                  <a:cubicBezTo>
                    <a:pt x="26" y="21"/>
                    <a:pt x="38" y="5"/>
                    <a:pt x="47" y="4"/>
                  </a:cubicBezTo>
                </a:path>
              </a:pathLst>
            </a:custGeom>
            <a:solidFill>
              <a:srgbClr val="E8D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09" name="Freeform 6795"/>
            <p:cNvSpPr>
              <a:spLocks/>
            </p:cNvSpPr>
            <p:nvPr/>
          </p:nvSpPr>
          <p:spPr bwMode="auto">
            <a:xfrm>
              <a:off x="2935" y="3620"/>
              <a:ext cx="31" cy="71"/>
            </a:xfrm>
            <a:custGeom>
              <a:avLst/>
              <a:gdLst>
                <a:gd name="T0" fmla="*/ 29 w 33"/>
                <a:gd name="T1" fmla="*/ 0 h 76"/>
                <a:gd name="T2" fmla="*/ 6 w 33"/>
                <a:gd name="T3" fmla="*/ 23 h 76"/>
                <a:gd name="T4" fmla="*/ 3 w 33"/>
                <a:gd name="T5" fmla="*/ 44 h 76"/>
                <a:gd name="T6" fmla="*/ 3 w 33"/>
                <a:gd name="T7" fmla="*/ 66 h 76"/>
                <a:gd name="T8" fmla="*/ 9 w 33"/>
                <a:gd name="T9" fmla="*/ 20 h 76"/>
                <a:gd name="T10" fmla="*/ 29 w 33"/>
                <a:gd name="T11" fmla="*/ 1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76">
                  <a:moveTo>
                    <a:pt x="33" y="0"/>
                  </a:moveTo>
                  <a:cubicBezTo>
                    <a:pt x="20" y="7"/>
                    <a:pt x="11" y="11"/>
                    <a:pt x="6" y="27"/>
                  </a:cubicBezTo>
                  <a:cubicBezTo>
                    <a:pt x="4" y="35"/>
                    <a:pt x="3" y="42"/>
                    <a:pt x="3" y="50"/>
                  </a:cubicBezTo>
                  <a:cubicBezTo>
                    <a:pt x="2" y="58"/>
                    <a:pt x="0" y="68"/>
                    <a:pt x="3" y="76"/>
                  </a:cubicBezTo>
                  <a:cubicBezTo>
                    <a:pt x="3" y="58"/>
                    <a:pt x="2" y="37"/>
                    <a:pt x="11" y="22"/>
                  </a:cubicBezTo>
                  <a:cubicBezTo>
                    <a:pt x="15" y="15"/>
                    <a:pt x="25" y="2"/>
                    <a:pt x="3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10" name="Freeform 6796"/>
            <p:cNvSpPr>
              <a:spLocks/>
            </p:cNvSpPr>
            <p:nvPr/>
          </p:nvSpPr>
          <p:spPr bwMode="auto">
            <a:xfrm>
              <a:off x="2882" y="3773"/>
              <a:ext cx="56" cy="114"/>
            </a:xfrm>
            <a:custGeom>
              <a:avLst/>
              <a:gdLst>
                <a:gd name="T0" fmla="*/ 5 w 60"/>
                <a:gd name="T1" fmla="*/ 10 h 123"/>
                <a:gd name="T2" fmla="*/ 19 w 60"/>
                <a:gd name="T3" fmla="*/ 100 h 123"/>
                <a:gd name="T4" fmla="*/ 52 w 60"/>
                <a:gd name="T5" fmla="*/ 88 h 123"/>
                <a:gd name="T6" fmla="*/ 33 w 60"/>
                <a:gd name="T7" fmla="*/ 73 h 123"/>
                <a:gd name="T8" fmla="*/ 23 w 60"/>
                <a:gd name="T9" fmla="*/ 45 h 123"/>
                <a:gd name="T10" fmla="*/ 5 w 60"/>
                <a:gd name="T11" fmla="*/ 9 h 123"/>
                <a:gd name="T12" fmla="*/ 5 w 60"/>
                <a:gd name="T13" fmla="*/ 11 h 1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123">
                  <a:moveTo>
                    <a:pt x="5" y="12"/>
                  </a:moveTo>
                  <a:cubicBezTo>
                    <a:pt x="5" y="25"/>
                    <a:pt x="0" y="123"/>
                    <a:pt x="21" y="117"/>
                  </a:cubicBezTo>
                  <a:cubicBezTo>
                    <a:pt x="21" y="104"/>
                    <a:pt x="51" y="109"/>
                    <a:pt x="60" y="102"/>
                  </a:cubicBezTo>
                  <a:cubicBezTo>
                    <a:pt x="54" y="94"/>
                    <a:pt x="44" y="92"/>
                    <a:pt x="38" y="85"/>
                  </a:cubicBezTo>
                  <a:cubicBezTo>
                    <a:pt x="30" y="75"/>
                    <a:pt x="29" y="64"/>
                    <a:pt x="27" y="53"/>
                  </a:cubicBezTo>
                  <a:cubicBezTo>
                    <a:pt x="26" y="46"/>
                    <a:pt x="18" y="0"/>
                    <a:pt x="5" y="11"/>
                  </a:cubicBezTo>
                  <a:cubicBezTo>
                    <a:pt x="5" y="12"/>
                    <a:pt x="5" y="13"/>
                    <a:pt x="5" y="13"/>
                  </a:cubicBezTo>
                </a:path>
              </a:pathLst>
            </a:custGeom>
            <a:solidFill>
              <a:srgbClr val="CAA2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11" name="Freeform 6797"/>
            <p:cNvSpPr>
              <a:spLocks/>
            </p:cNvSpPr>
            <p:nvPr/>
          </p:nvSpPr>
          <p:spPr bwMode="auto">
            <a:xfrm>
              <a:off x="2937" y="2646"/>
              <a:ext cx="71" cy="38"/>
            </a:xfrm>
            <a:custGeom>
              <a:avLst/>
              <a:gdLst>
                <a:gd name="T0" fmla="*/ 2 w 77"/>
                <a:gd name="T1" fmla="*/ 24 h 41"/>
                <a:gd name="T2" fmla="*/ 32 w 77"/>
                <a:gd name="T3" fmla="*/ 0 h 41"/>
                <a:gd name="T4" fmla="*/ 63 w 77"/>
                <a:gd name="T5" fmla="*/ 23 h 41"/>
                <a:gd name="T6" fmla="*/ 2 w 77"/>
                <a:gd name="T7" fmla="*/ 24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7" h="41">
                  <a:moveTo>
                    <a:pt x="2" y="28"/>
                  </a:moveTo>
                  <a:cubicBezTo>
                    <a:pt x="2" y="28"/>
                    <a:pt x="0" y="0"/>
                    <a:pt x="38" y="0"/>
                  </a:cubicBezTo>
                  <a:cubicBezTo>
                    <a:pt x="77" y="0"/>
                    <a:pt x="74" y="27"/>
                    <a:pt x="74" y="27"/>
                  </a:cubicBezTo>
                  <a:cubicBezTo>
                    <a:pt x="74" y="27"/>
                    <a:pt x="60" y="41"/>
                    <a:pt x="2" y="28"/>
                  </a:cubicBezTo>
                  <a:close/>
                </a:path>
              </a:pathLst>
            </a:custGeom>
            <a:solidFill>
              <a:srgbClr val="F7E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12" name="Freeform 6798"/>
            <p:cNvSpPr>
              <a:spLocks/>
            </p:cNvSpPr>
            <p:nvPr/>
          </p:nvSpPr>
          <p:spPr bwMode="auto">
            <a:xfrm>
              <a:off x="2942" y="2346"/>
              <a:ext cx="18" cy="21"/>
            </a:xfrm>
            <a:custGeom>
              <a:avLst/>
              <a:gdLst>
                <a:gd name="T0" fmla="*/ 0 w 20"/>
                <a:gd name="T1" fmla="*/ 0 h 23"/>
                <a:gd name="T2" fmla="*/ 2 w 20"/>
                <a:gd name="T3" fmla="*/ 19 h 23"/>
                <a:gd name="T4" fmla="*/ 0 w 20"/>
                <a:gd name="T5" fmla="*/ 0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3" y="17"/>
                    <a:pt x="2" y="23"/>
                  </a:cubicBezTo>
                  <a:cubicBezTo>
                    <a:pt x="2" y="23"/>
                    <a:pt x="20" y="17"/>
                    <a:pt x="0" y="0"/>
                  </a:cubicBezTo>
                  <a:close/>
                </a:path>
              </a:pathLst>
            </a:custGeom>
            <a:solidFill>
              <a:srgbClr val="F1E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13" name="Freeform 6799"/>
            <p:cNvSpPr>
              <a:spLocks/>
            </p:cNvSpPr>
            <p:nvPr/>
          </p:nvSpPr>
          <p:spPr bwMode="auto">
            <a:xfrm>
              <a:off x="2987" y="2349"/>
              <a:ext cx="18" cy="18"/>
            </a:xfrm>
            <a:custGeom>
              <a:avLst/>
              <a:gdLst>
                <a:gd name="T0" fmla="*/ 17 w 19"/>
                <a:gd name="T1" fmla="*/ 0 h 19"/>
                <a:gd name="T2" fmla="*/ 14 w 19"/>
                <a:gd name="T3" fmla="*/ 17 h 19"/>
                <a:gd name="T4" fmla="*/ 17 w 19"/>
                <a:gd name="T5" fmla="*/ 0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0"/>
                    <a:pt x="8" y="13"/>
                    <a:pt x="16" y="19"/>
                  </a:cubicBezTo>
                  <a:cubicBezTo>
                    <a:pt x="16" y="19"/>
                    <a:pt x="0" y="15"/>
                    <a:pt x="19" y="0"/>
                  </a:cubicBezTo>
                  <a:close/>
                </a:path>
              </a:pathLst>
            </a:custGeom>
            <a:solidFill>
              <a:srgbClr val="F1E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14" name="Freeform 6800"/>
            <p:cNvSpPr>
              <a:spLocks/>
            </p:cNvSpPr>
            <p:nvPr/>
          </p:nvSpPr>
          <p:spPr bwMode="auto">
            <a:xfrm>
              <a:off x="2932" y="2645"/>
              <a:ext cx="19" cy="23"/>
            </a:xfrm>
            <a:custGeom>
              <a:avLst/>
              <a:gdLst>
                <a:gd name="T0" fmla="*/ 0 w 20"/>
                <a:gd name="T1" fmla="*/ 0 h 25"/>
                <a:gd name="T2" fmla="*/ 7 w 20"/>
                <a:gd name="T3" fmla="*/ 21 h 25"/>
                <a:gd name="T4" fmla="*/ 0 w 20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5">
                  <a:moveTo>
                    <a:pt x="0" y="0"/>
                  </a:moveTo>
                  <a:cubicBezTo>
                    <a:pt x="0" y="0"/>
                    <a:pt x="13" y="7"/>
                    <a:pt x="7" y="25"/>
                  </a:cubicBezTo>
                  <a:cubicBezTo>
                    <a:pt x="7" y="25"/>
                    <a:pt x="20" y="0"/>
                    <a:pt x="0" y="0"/>
                  </a:cubicBezTo>
                  <a:close/>
                </a:path>
              </a:pathLst>
            </a:custGeom>
            <a:solidFill>
              <a:srgbClr val="F1E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15" name="Freeform 6801"/>
            <p:cNvSpPr>
              <a:spLocks/>
            </p:cNvSpPr>
            <p:nvPr/>
          </p:nvSpPr>
          <p:spPr bwMode="auto">
            <a:xfrm>
              <a:off x="3001" y="2648"/>
              <a:ext cx="12" cy="22"/>
            </a:xfrm>
            <a:custGeom>
              <a:avLst/>
              <a:gdLst>
                <a:gd name="T0" fmla="*/ 11 w 13"/>
                <a:gd name="T1" fmla="*/ 0 h 24"/>
                <a:gd name="T2" fmla="*/ 5 w 13"/>
                <a:gd name="T3" fmla="*/ 20 h 24"/>
                <a:gd name="T4" fmla="*/ 11 w 13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4">
                  <a:moveTo>
                    <a:pt x="13" y="0"/>
                  </a:moveTo>
                  <a:cubicBezTo>
                    <a:pt x="13" y="0"/>
                    <a:pt x="4" y="8"/>
                    <a:pt x="5" y="24"/>
                  </a:cubicBezTo>
                  <a:cubicBezTo>
                    <a:pt x="5" y="24"/>
                    <a:pt x="0" y="0"/>
                    <a:pt x="13" y="0"/>
                  </a:cubicBezTo>
                  <a:close/>
                </a:path>
              </a:pathLst>
            </a:custGeom>
            <a:solidFill>
              <a:srgbClr val="F1E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16" name="Freeform 6802"/>
            <p:cNvSpPr>
              <a:spLocks/>
            </p:cNvSpPr>
            <p:nvPr/>
          </p:nvSpPr>
          <p:spPr bwMode="auto">
            <a:xfrm>
              <a:off x="2940" y="3592"/>
              <a:ext cx="17" cy="23"/>
            </a:xfrm>
            <a:custGeom>
              <a:avLst/>
              <a:gdLst>
                <a:gd name="T0" fmla="*/ 0 w 18"/>
                <a:gd name="T1" fmla="*/ 22 h 24"/>
                <a:gd name="T2" fmla="*/ 2 w 18"/>
                <a:gd name="T3" fmla="*/ 0 h 24"/>
                <a:gd name="T4" fmla="*/ 0 w 18"/>
                <a:gd name="T5" fmla="*/ 22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24">
                  <a:moveTo>
                    <a:pt x="0" y="24"/>
                  </a:moveTo>
                  <a:cubicBezTo>
                    <a:pt x="0" y="24"/>
                    <a:pt x="12" y="10"/>
                    <a:pt x="2" y="0"/>
                  </a:cubicBezTo>
                  <a:cubicBezTo>
                    <a:pt x="2" y="0"/>
                    <a:pt x="18" y="11"/>
                    <a:pt x="0" y="24"/>
                  </a:cubicBezTo>
                  <a:close/>
                </a:path>
              </a:pathLst>
            </a:custGeom>
            <a:solidFill>
              <a:srgbClr val="F1E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17" name="Freeform 6803"/>
            <p:cNvSpPr>
              <a:spLocks/>
            </p:cNvSpPr>
            <p:nvPr/>
          </p:nvSpPr>
          <p:spPr bwMode="auto">
            <a:xfrm>
              <a:off x="2980" y="3594"/>
              <a:ext cx="23" cy="21"/>
            </a:xfrm>
            <a:custGeom>
              <a:avLst/>
              <a:gdLst>
                <a:gd name="T0" fmla="*/ 21 w 25"/>
                <a:gd name="T1" fmla="*/ 0 h 22"/>
                <a:gd name="T2" fmla="*/ 20 w 25"/>
                <a:gd name="T3" fmla="*/ 20 h 22"/>
                <a:gd name="T4" fmla="*/ 21 w 25"/>
                <a:gd name="T5" fmla="*/ 0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22">
                  <a:moveTo>
                    <a:pt x="25" y="0"/>
                  </a:moveTo>
                  <a:cubicBezTo>
                    <a:pt x="25" y="0"/>
                    <a:pt x="8" y="11"/>
                    <a:pt x="24" y="22"/>
                  </a:cubicBezTo>
                  <a:cubicBezTo>
                    <a:pt x="24" y="22"/>
                    <a:pt x="0" y="12"/>
                    <a:pt x="25" y="0"/>
                  </a:cubicBezTo>
                  <a:close/>
                </a:path>
              </a:pathLst>
            </a:custGeom>
            <a:solidFill>
              <a:srgbClr val="F1E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18" name="Freeform 6804"/>
            <p:cNvSpPr>
              <a:spLocks/>
            </p:cNvSpPr>
            <p:nvPr/>
          </p:nvSpPr>
          <p:spPr bwMode="auto">
            <a:xfrm>
              <a:off x="2933" y="2681"/>
              <a:ext cx="75" cy="29"/>
            </a:xfrm>
            <a:custGeom>
              <a:avLst/>
              <a:gdLst>
                <a:gd name="T0" fmla="*/ 67 w 81"/>
                <a:gd name="T1" fmla="*/ 7 h 31"/>
                <a:gd name="T2" fmla="*/ 55 w 81"/>
                <a:gd name="T3" fmla="*/ 1 h 31"/>
                <a:gd name="T4" fmla="*/ 36 w 81"/>
                <a:gd name="T5" fmla="*/ 0 h 31"/>
                <a:gd name="T6" fmla="*/ 18 w 81"/>
                <a:gd name="T7" fmla="*/ 3 h 31"/>
                <a:gd name="T8" fmla="*/ 6 w 81"/>
                <a:gd name="T9" fmla="*/ 10 h 31"/>
                <a:gd name="T10" fmla="*/ 18 w 81"/>
                <a:gd name="T11" fmla="*/ 22 h 31"/>
                <a:gd name="T12" fmla="*/ 31 w 81"/>
                <a:gd name="T13" fmla="*/ 23 h 31"/>
                <a:gd name="T14" fmla="*/ 45 w 81"/>
                <a:gd name="T15" fmla="*/ 27 h 31"/>
                <a:gd name="T16" fmla="*/ 69 w 81"/>
                <a:gd name="T17" fmla="*/ 17 h 31"/>
                <a:gd name="T18" fmla="*/ 67 w 81"/>
                <a:gd name="T19" fmla="*/ 7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1" h="31">
                  <a:moveTo>
                    <a:pt x="78" y="9"/>
                  </a:moveTo>
                  <a:cubicBezTo>
                    <a:pt x="77" y="3"/>
                    <a:pt x="69" y="2"/>
                    <a:pt x="64" y="1"/>
                  </a:cubicBezTo>
                  <a:cubicBezTo>
                    <a:pt x="57" y="1"/>
                    <a:pt x="49" y="1"/>
                    <a:pt x="42" y="0"/>
                  </a:cubicBezTo>
                  <a:cubicBezTo>
                    <a:pt x="35" y="0"/>
                    <a:pt x="27" y="0"/>
                    <a:pt x="21" y="3"/>
                  </a:cubicBezTo>
                  <a:cubicBezTo>
                    <a:pt x="16" y="5"/>
                    <a:pt x="9" y="8"/>
                    <a:pt x="6" y="12"/>
                  </a:cubicBezTo>
                  <a:cubicBezTo>
                    <a:pt x="0" y="22"/>
                    <a:pt x="14" y="26"/>
                    <a:pt x="21" y="26"/>
                  </a:cubicBezTo>
                  <a:cubicBezTo>
                    <a:pt x="27" y="26"/>
                    <a:pt x="32" y="26"/>
                    <a:pt x="37" y="27"/>
                  </a:cubicBezTo>
                  <a:cubicBezTo>
                    <a:pt x="42" y="28"/>
                    <a:pt x="47" y="30"/>
                    <a:pt x="53" y="31"/>
                  </a:cubicBezTo>
                  <a:cubicBezTo>
                    <a:pt x="62" y="31"/>
                    <a:pt x="76" y="29"/>
                    <a:pt x="80" y="19"/>
                  </a:cubicBezTo>
                  <a:cubicBezTo>
                    <a:pt x="81" y="15"/>
                    <a:pt x="81" y="12"/>
                    <a:pt x="78" y="8"/>
                  </a:cubicBezTo>
                </a:path>
              </a:pathLst>
            </a:custGeom>
            <a:solidFill>
              <a:srgbClr val="ECE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19" name="Freeform 6805"/>
            <p:cNvSpPr>
              <a:spLocks/>
            </p:cNvSpPr>
            <p:nvPr/>
          </p:nvSpPr>
          <p:spPr bwMode="auto">
            <a:xfrm>
              <a:off x="2944" y="2681"/>
              <a:ext cx="38" cy="23"/>
            </a:xfrm>
            <a:custGeom>
              <a:avLst/>
              <a:gdLst>
                <a:gd name="T0" fmla="*/ 30 w 41"/>
                <a:gd name="T1" fmla="*/ 5 h 24"/>
                <a:gd name="T2" fmla="*/ 7 w 41"/>
                <a:gd name="T3" fmla="*/ 9 h 24"/>
                <a:gd name="T4" fmla="*/ 1 w 41"/>
                <a:gd name="T5" fmla="*/ 14 h 24"/>
                <a:gd name="T6" fmla="*/ 14 w 41"/>
                <a:gd name="T7" fmla="*/ 16 h 24"/>
                <a:gd name="T8" fmla="*/ 29 w 41"/>
                <a:gd name="T9" fmla="*/ 21 h 24"/>
                <a:gd name="T10" fmla="*/ 34 w 41"/>
                <a:gd name="T11" fmla="*/ 12 h 24"/>
                <a:gd name="T12" fmla="*/ 30 w 41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24">
                  <a:moveTo>
                    <a:pt x="34" y="5"/>
                  </a:moveTo>
                  <a:cubicBezTo>
                    <a:pt x="27" y="0"/>
                    <a:pt x="15" y="6"/>
                    <a:pt x="9" y="9"/>
                  </a:cubicBezTo>
                  <a:cubicBezTo>
                    <a:pt x="6" y="10"/>
                    <a:pt x="0" y="12"/>
                    <a:pt x="1" y="16"/>
                  </a:cubicBezTo>
                  <a:cubicBezTo>
                    <a:pt x="4" y="23"/>
                    <a:pt x="12" y="17"/>
                    <a:pt x="16" y="18"/>
                  </a:cubicBezTo>
                  <a:cubicBezTo>
                    <a:pt x="21" y="18"/>
                    <a:pt x="27" y="24"/>
                    <a:pt x="33" y="23"/>
                  </a:cubicBezTo>
                  <a:cubicBezTo>
                    <a:pt x="37" y="22"/>
                    <a:pt x="39" y="18"/>
                    <a:pt x="40" y="14"/>
                  </a:cubicBezTo>
                  <a:cubicBezTo>
                    <a:pt x="41" y="9"/>
                    <a:pt x="38" y="8"/>
                    <a:pt x="34" y="5"/>
                  </a:cubicBezTo>
                </a:path>
              </a:pathLst>
            </a:custGeom>
            <a:solidFill>
              <a:srgbClr val="F4D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20" name="Freeform 6806"/>
            <p:cNvSpPr>
              <a:spLocks/>
            </p:cNvSpPr>
            <p:nvPr/>
          </p:nvSpPr>
          <p:spPr bwMode="auto">
            <a:xfrm>
              <a:off x="2933" y="2992"/>
              <a:ext cx="75" cy="29"/>
            </a:xfrm>
            <a:custGeom>
              <a:avLst/>
              <a:gdLst>
                <a:gd name="T0" fmla="*/ 67 w 81"/>
                <a:gd name="T1" fmla="*/ 7 h 31"/>
                <a:gd name="T2" fmla="*/ 55 w 81"/>
                <a:gd name="T3" fmla="*/ 1 h 31"/>
                <a:gd name="T4" fmla="*/ 36 w 81"/>
                <a:gd name="T5" fmla="*/ 0 h 31"/>
                <a:gd name="T6" fmla="*/ 18 w 81"/>
                <a:gd name="T7" fmla="*/ 3 h 31"/>
                <a:gd name="T8" fmla="*/ 6 w 81"/>
                <a:gd name="T9" fmla="*/ 10 h 31"/>
                <a:gd name="T10" fmla="*/ 18 w 81"/>
                <a:gd name="T11" fmla="*/ 22 h 31"/>
                <a:gd name="T12" fmla="*/ 31 w 81"/>
                <a:gd name="T13" fmla="*/ 23 h 31"/>
                <a:gd name="T14" fmla="*/ 45 w 81"/>
                <a:gd name="T15" fmla="*/ 26 h 31"/>
                <a:gd name="T16" fmla="*/ 69 w 81"/>
                <a:gd name="T17" fmla="*/ 17 h 31"/>
                <a:gd name="T18" fmla="*/ 67 w 81"/>
                <a:gd name="T19" fmla="*/ 7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1" h="31">
                  <a:moveTo>
                    <a:pt x="78" y="9"/>
                  </a:moveTo>
                  <a:cubicBezTo>
                    <a:pt x="77" y="2"/>
                    <a:pt x="69" y="1"/>
                    <a:pt x="64" y="1"/>
                  </a:cubicBezTo>
                  <a:cubicBezTo>
                    <a:pt x="57" y="1"/>
                    <a:pt x="49" y="1"/>
                    <a:pt x="42" y="0"/>
                  </a:cubicBezTo>
                  <a:cubicBezTo>
                    <a:pt x="35" y="0"/>
                    <a:pt x="27" y="0"/>
                    <a:pt x="21" y="3"/>
                  </a:cubicBezTo>
                  <a:cubicBezTo>
                    <a:pt x="16" y="5"/>
                    <a:pt x="9" y="7"/>
                    <a:pt x="6" y="12"/>
                  </a:cubicBezTo>
                  <a:cubicBezTo>
                    <a:pt x="0" y="22"/>
                    <a:pt x="14" y="26"/>
                    <a:pt x="21" y="26"/>
                  </a:cubicBezTo>
                  <a:cubicBezTo>
                    <a:pt x="27" y="26"/>
                    <a:pt x="32" y="26"/>
                    <a:pt x="37" y="27"/>
                  </a:cubicBezTo>
                  <a:cubicBezTo>
                    <a:pt x="42" y="28"/>
                    <a:pt x="47" y="30"/>
                    <a:pt x="53" y="30"/>
                  </a:cubicBezTo>
                  <a:cubicBezTo>
                    <a:pt x="62" y="31"/>
                    <a:pt x="76" y="29"/>
                    <a:pt x="80" y="19"/>
                  </a:cubicBezTo>
                  <a:cubicBezTo>
                    <a:pt x="81" y="15"/>
                    <a:pt x="81" y="11"/>
                    <a:pt x="78" y="8"/>
                  </a:cubicBezTo>
                </a:path>
              </a:pathLst>
            </a:custGeom>
            <a:solidFill>
              <a:srgbClr val="ECE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21" name="Freeform 6807"/>
            <p:cNvSpPr>
              <a:spLocks/>
            </p:cNvSpPr>
            <p:nvPr/>
          </p:nvSpPr>
          <p:spPr bwMode="auto">
            <a:xfrm>
              <a:off x="2944" y="2992"/>
              <a:ext cx="38" cy="23"/>
            </a:xfrm>
            <a:custGeom>
              <a:avLst/>
              <a:gdLst>
                <a:gd name="T0" fmla="*/ 30 w 41"/>
                <a:gd name="T1" fmla="*/ 6 h 25"/>
                <a:gd name="T2" fmla="*/ 7 w 41"/>
                <a:gd name="T3" fmla="*/ 8 h 25"/>
                <a:gd name="T4" fmla="*/ 1 w 41"/>
                <a:gd name="T5" fmla="*/ 15 h 25"/>
                <a:gd name="T6" fmla="*/ 14 w 41"/>
                <a:gd name="T7" fmla="*/ 16 h 25"/>
                <a:gd name="T8" fmla="*/ 29 w 41"/>
                <a:gd name="T9" fmla="*/ 20 h 25"/>
                <a:gd name="T10" fmla="*/ 34 w 41"/>
                <a:gd name="T11" fmla="*/ 13 h 25"/>
                <a:gd name="T12" fmla="*/ 30 w 41"/>
                <a:gd name="T13" fmla="*/ 6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25">
                  <a:moveTo>
                    <a:pt x="34" y="6"/>
                  </a:moveTo>
                  <a:cubicBezTo>
                    <a:pt x="27" y="0"/>
                    <a:pt x="15" y="7"/>
                    <a:pt x="9" y="10"/>
                  </a:cubicBezTo>
                  <a:cubicBezTo>
                    <a:pt x="6" y="11"/>
                    <a:pt x="0" y="13"/>
                    <a:pt x="1" y="17"/>
                  </a:cubicBezTo>
                  <a:cubicBezTo>
                    <a:pt x="4" y="24"/>
                    <a:pt x="12" y="18"/>
                    <a:pt x="16" y="19"/>
                  </a:cubicBezTo>
                  <a:cubicBezTo>
                    <a:pt x="21" y="19"/>
                    <a:pt x="27" y="25"/>
                    <a:pt x="33" y="24"/>
                  </a:cubicBezTo>
                  <a:cubicBezTo>
                    <a:pt x="37" y="23"/>
                    <a:pt x="39" y="19"/>
                    <a:pt x="40" y="15"/>
                  </a:cubicBezTo>
                  <a:cubicBezTo>
                    <a:pt x="41" y="9"/>
                    <a:pt x="38" y="8"/>
                    <a:pt x="34" y="6"/>
                  </a:cubicBezTo>
                </a:path>
              </a:pathLst>
            </a:custGeom>
            <a:solidFill>
              <a:srgbClr val="F4D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22" name="Freeform 6808"/>
            <p:cNvSpPr>
              <a:spLocks/>
            </p:cNvSpPr>
            <p:nvPr/>
          </p:nvSpPr>
          <p:spPr bwMode="auto">
            <a:xfrm>
              <a:off x="2931" y="3293"/>
              <a:ext cx="85" cy="23"/>
            </a:xfrm>
            <a:custGeom>
              <a:avLst/>
              <a:gdLst>
                <a:gd name="T0" fmla="*/ 0 w 92"/>
                <a:gd name="T1" fmla="*/ 20 h 25"/>
                <a:gd name="T2" fmla="*/ 11 w 92"/>
                <a:gd name="T3" fmla="*/ 6 h 25"/>
                <a:gd name="T4" fmla="*/ 28 w 92"/>
                <a:gd name="T5" fmla="*/ 2 h 25"/>
                <a:gd name="T6" fmla="*/ 63 w 92"/>
                <a:gd name="T7" fmla="*/ 4 h 25"/>
                <a:gd name="T8" fmla="*/ 73 w 92"/>
                <a:gd name="T9" fmla="*/ 15 h 25"/>
                <a:gd name="T10" fmla="*/ 55 w 92"/>
                <a:gd name="T11" fmla="*/ 15 h 25"/>
                <a:gd name="T12" fmla="*/ 17 w 92"/>
                <a:gd name="T13" fmla="*/ 17 h 25"/>
                <a:gd name="T14" fmla="*/ 2 w 92"/>
                <a:gd name="T15" fmla="*/ 21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2" h="25">
                  <a:moveTo>
                    <a:pt x="0" y="24"/>
                  </a:moveTo>
                  <a:cubicBezTo>
                    <a:pt x="5" y="20"/>
                    <a:pt x="6" y="13"/>
                    <a:pt x="13" y="8"/>
                  </a:cubicBezTo>
                  <a:cubicBezTo>
                    <a:pt x="19" y="5"/>
                    <a:pt x="26" y="4"/>
                    <a:pt x="33" y="2"/>
                  </a:cubicBezTo>
                  <a:cubicBezTo>
                    <a:pt x="47" y="0"/>
                    <a:pt x="61" y="0"/>
                    <a:pt x="74" y="4"/>
                  </a:cubicBezTo>
                  <a:cubicBezTo>
                    <a:pt x="79" y="5"/>
                    <a:pt x="92" y="10"/>
                    <a:pt x="85" y="17"/>
                  </a:cubicBezTo>
                  <a:cubicBezTo>
                    <a:pt x="81" y="21"/>
                    <a:pt x="69" y="18"/>
                    <a:pt x="64" y="17"/>
                  </a:cubicBezTo>
                  <a:cubicBezTo>
                    <a:pt x="48" y="14"/>
                    <a:pt x="35" y="16"/>
                    <a:pt x="19" y="21"/>
                  </a:cubicBezTo>
                  <a:cubicBezTo>
                    <a:pt x="13" y="22"/>
                    <a:pt x="8" y="24"/>
                    <a:pt x="2" y="25"/>
                  </a:cubicBezTo>
                </a:path>
              </a:pathLst>
            </a:custGeom>
            <a:solidFill>
              <a:srgbClr val="ECE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23" name="Freeform 6809"/>
            <p:cNvSpPr>
              <a:spLocks/>
            </p:cNvSpPr>
            <p:nvPr/>
          </p:nvSpPr>
          <p:spPr bwMode="auto">
            <a:xfrm>
              <a:off x="2939" y="3298"/>
              <a:ext cx="31" cy="16"/>
            </a:xfrm>
            <a:custGeom>
              <a:avLst/>
              <a:gdLst>
                <a:gd name="T0" fmla="*/ 1 w 33"/>
                <a:gd name="T1" fmla="*/ 12 h 17"/>
                <a:gd name="T2" fmla="*/ 29 w 33"/>
                <a:gd name="T3" fmla="*/ 3 h 17"/>
                <a:gd name="T4" fmla="*/ 0 w 33"/>
                <a:gd name="T5" fmla="*/ 14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7">
                  <a:moveTo>
                    <a:pt x="1" y="14"/>
                  </a:moveTo>
                  <a:cubicBezTo>
                    <a:pt x="4" y="8"/>
                    <a:pt x="26" y="0"/>
                    <a:pt x="33" y="3"/>
                  </a:cubicBezTo>
                  <a:cubicBezTo>
                    <a:pt x="29" y="10"/>
                    <a:pt x="7" y="17"/>
                    <a:pt x="0" y="16"/>
                  </a:cubicBezTo>
                </a:path>
              </a:pathLst>
            </a:custGeom>
            <a:solidFill>
              <a:srgbClr val="F4D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24" name="Freeform 6810"/>
            <p:cNvSpPr>
              <a:spLocks/>
            </p:cNvSpPr>
            <p:nvPr/>
          </p:nvSpPr>
          <p:spPr bwMode="auto">
            <a:xfrm>
              <a:off x="2946" y="2712"/>
              <a:ext cx="5" cy="271"/>
            </a:xfrm>
            <a:custGeom>
              <a:avLst/>
              <a:gdLst>
                <a:gd name="T0" fmla="*/ 0 w 5"/>
                <a:gd name="T1" fmla="*/ 0 h 293"/>
                <a:gd name="T2" fmla="*/ 3 w 5"/>
                <a:gd name="T3" fmla="*/ 37 h 293"/>
                <a:gd name="T4" fmla="*/ 2 w 5"/>
                <a:gd name="T5" fmla="*/ 80 h 293"/>
                <a:gd name="T6" fmla="*/ 5 w 5"/>
                <a:gd name="T7" fmla="*/ 159 h 293"/>
                <a:gd name="T8" fmla="*/ 3 w 5"/>
                <a:gd name="T9" fmla="*/ 220 h 293"/>
                <a:gd name="T10" fmla="*/ 4 w 5"/>
                <a:gd name="T11" fmla="*/ 238 h 293"/>
                <a:gd name="T12" fmla="*/ 4 w 5"/>
                <a:gd name="T13" fmla="*/ 251 h 2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93">
                  <a:moveTo>
                    <a:pt x="0" y="0"/>
                  </a:moveTo>
                  <a:cubicBezTo>
                    <a:pt x="5" y="15"/>
                    <a:pt x="5" y="27"/>
                    <a:pt x="3" y="43"/>
                  </a:cubicBezTo>
                  <a:cubicBezTo>
                    <a:pt x="1" y="60"/>
                    <a:pt x="2" y="77"/>
                    <a:pt x="2" y="93"/>
                  </a:cubicBezTo>
                  <a:cubicBezTo>
                    <a:pt x="2" y="124"/>
                    <a:pt x="5" y="155"/>
                    <a:pt x="5" y="186"/>
                  </a:cubicBezTo>
                  <a:cubicBezTo>
                    <a:pt x="5" y="209"/>
                    <a:pt x="3" y="233"/>
                    <a:pt x="3" y="257"/>
                  </a:cubicBezTo>
                  <a:cubicBezTo>
                    <a:pt x="3" y="264"/>
                    <a:pt x="4" y="271"/>
                    <a:pt x="4" y="278"/>
                  </a:cubicBezTo>
                  <a:cubicBezTo>
                    <a:pt x="4" y="282"/>
                    <a:pt x="4" y="292"/>
                    <a:pt x="4" y="293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25" name="Freeform 6811"/>
            <p:cNvSpPr>
              <a:spLocks/>
            </p:cNvSpPr>
            <p:nvPr/>
          </p:nvSpPr>
          <p:spPr bwMode="auto">
            <a:xfrm>
              <a:off x="2957" y="2711"/>
              <a:ext cx="4" cy="270"/>
            </a:xfrm>
            <a:custGeom>
              <a:avLst/>
              <a:gdLst>
                <a:gd name="T0" fmla="*/ 3 w 5"/>
                <a:gd name="T1" fmla="*/ 0 h 292"/>
                <a:gd name="T2" fmla="*/ 2 w 5"/>
                <a:gd name="T3" fmla="*/ 26 h 292"/>
                <a:gd name="T4" fmla="*/ 0 w 5"/>
                <a:gd name="T5" fmla="*/ 60 h 292"/>
                <a:gd name="T6" fmla="*/ 1 w 5"/>
                <a:gd name="T7" fmla="*/ 141 h 292"/>
                <a:gd name="T8" fmla="*/ 2 w 5"/>
                <a:gd name="T9" fmla="*/ 205 h 292"/>
                <a:gd name="T10" fmla="*/ 2 w 5"/>
                <a:gd name="T11" fmla="*/ 233 h 292"/>
                <a:gd name="T12" fmla="*/ 2 w 5"/>
                <a:gd name="T13" fmla="*/ 250 h 2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92">
                  <a:moveTo>
                    <a:pt x="5" y="0"/>
                  </a:moveTo>
                  <a:cubicBezTo>
                    <a:pt x="0" y="8"/>
                    <a:pt x="2" y="21"/>
                    <a:pt x="2" y="30"/>
                  </a:cubicBezTo>
                  <a:cubicBezTo>
                    <a:pt x="1" y="43"/>
                    <a:pt x="0" y="56"/>
                    <a:pt x="0" y="70"/>
                  </a:cubicBezTo>
                  <a:cubicBezTo>
                    <a:pt x="1" y="102"/>
                    <a:pt x="1" y="134"/>
                    <a:pt x="1" y="166"/>
                  </a:cubicBezTo>
                  <a:cubicBezTo>
                    <a:pt x="1" y="190"/>
                    <a:pt x="4" y="215"/>
                    <a:pt x="4" y="240"/>
                  </a:cubicBezTo>
                  <a:cubicBezTo>
                    <a:pt x="4" y="251"/>
                    <a:pt x="5" y="262"/>
                    <a:pt x="4" y="273"/>
                  </a:cubicBezTo>
                  <a:cubicBezTo>
                    <a:pt x="4" y="278"/>
                    <a:pt x="1" y="287"/>
                    <a:pt x="4" y="292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26" name="Freeform 6812"/>
            <p:cNvSpPr>
              <a:spLocks/>
            </p:cNvSpPr>
            <p:nvPr/>
          </p:nvSpPr>
          <p:spPr bwMode="auto">
            <a:xfrm>
              <a:off x="2966" y="2713"/>
              <a:ext cx="6" cy="270"/>
            </a:xfrm>
            <a:custGeom>
              <a:avLst/>
              <a:gdLst>
                <a:gd name="T0" fmla="*/ 4 w 7"/>
                <a:gd name="T1" fmla="*/ 0 h 292"/>
                <a:gd name="T2" fmla="*/ 3 w 7"/>
                <a:gd name="T3" fmla="*/ 10 h 292"/>
                <a:gd name="T4" fmla="*/ 2 w 7"/>
                <a:gd name="T5" fmla="*/ 27 h 292"/>
                <a:gd name="T6" fmla="*/ 1 w 7"/>
                <a:gd name="T7" fmla="*/ 61 h 292"/>
                <a:gd name="T8" fmla="*/ 3 w 7"/>
                <a:gd name="T9" fmla="*/ 135 h 292"/>
                <a:gd name="T10" fmla="*/ 3 w 7"/>
                <a:gd name="T11" fmla="*/ 196 h 292"/>
                <a:gd name="T12" fmla="*/ 4 w 7"/>
                <a:gd name="T13" fmla="*/ 242 h 292"/>
                <a:gd name="T14" fmla="*/ 5 w 7"/>
                <a:gd name="T15" fmla="*/ 250 h 2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292">
                  <a:moveTo>
                    <a:pt x="6" y="0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2" y="18"/>
                    <a:pt x="2" y="25"/>
                    <a:pt x="2" y="31"/>
                  </a:cubicBezTo>
                  <a:cubicBezTo>
                    <a:pt x="0" y="44"/>
                    <a:pt x="0" y="58"/>
                    <a:pt x="1" y="71"/>
                  </a:cubicBezTo>
                  <a:cubicBezTo>
                    <a:pt x="4" y="101"/>
                    <a:pt x="4" y="129"/>
                    <a:pt x="3" y="158"/>
                  </a:cubicBezTo>
                  <a:cubicBezTo>
                    <a:pt x="3" y="182"/>
                    <a:pt x="3" y="205"/>
                    <a:pt x="4" y="229"/>
                  </a:cubicBezTo>
                  <a:cubicBezTo>
                    <a:pt x="4" y="247"/>
                    <a:pt x="3" y="266"/>
                    <a:pt x="6" y="283"/>
                  </a:cubicBezTo>
                  <a:cubicBezTo>
                    <a:pt x="7" y="286"/>
                    <a:pt x="7" y="289"/>
                    <a:pt x="7" y="292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27" name="Freeform 6813"/>
            <p:cNvSpPr>
              <a:spLocks/>
            </p:cNvSpPr>
            <p:nvPr/>
          </p:nvSpPr>
          <p:spPr bwMode="auto">
            <a:xfrm>
              <a:off x="2977" y="2717"/>
              <a:ext cx="7" cy="270"/>
            </a:xfrm>
            <a:custGeom>
              <a:avLst/>
              <a:gdLst>
                <a:gd name="T0" fmla="*/ 4 w 8"/>
                <a:gd name="T1" fmla="*/ 0 h 292"/>
                <a:gd name="T2" fmla="*/ 2 w 8"/>
                <a:gd name="T3" fmla="*/ 39 h 292"/>
                <a:gd name="T4" fmla="*/ 2 w 8"/>
                <a:gd name="T5" fmla="*/ 82 h 292"/>
                <a:gd name="T6" fmla="*/ 4 w 8"/>
                <a:gd name="T7" fmla="*/ 156 h 292"/>
                <a:gd name="T8" fmla="*/ 5 w 8"/>
                <a:gd name="T9" fmla="*/ 250 h 2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292">
                  <a:moveTo>
                    <a:pt x="4" y="0"/>
                  </a:moveTo>
                  <a:cubicBezTo>
                    <a:pt x="0" y="14"/>
                    <a:pt x="3" y="31"/>
                    <a:pt x="2" y="45"/>
                  </a:cubicBezTo>
                  <a:cubicBezTo>
                    <a:pt x="2" y="62"/>
                    <a:pt x="1" y="79"/>
                    <a:pt x="2" y="96"/>
                  </a:cubicBezTo>
                  <a:cubicBezTo>
                    <a:pt x="3" y="125"/>
                    <a:pt x="4" y="154"/>
                    <a:pt x="6" y="183"/>
                  </a:cubicBezTo>
                  <a:cubicBezTo>
                    <a:pt x="8" y="219"/>
                    <a:pt x="7" y="258"/>
                    <a:pt x="7" y="292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28" name="Freeform 6814"/>
            <p:cNvSpPr>
              <a:spLocks/>
            </p:cNvSpPr>
            <p:nvPr/>
          </p:nvSpPr>
          <p:spPr bwMode="auto">
            <a:xfrm>
              <a:off x="2989" y="2716"/>
              <a:ext cx="6" cy="265"/>
            </a:xfrm>
            <a:custGeom>
              <a:avLst/>
              <a:gdLst>
                <a:gd name="T0" fmla="*/ 0 w 7"/>
                <a:gd name="T1" fmla="*/ 0 h 287"/>
                <a:gd name="T2" fmla="*/ 2 w 7"/>
                <a:gd name="T3" fmla="*/ 73 h 287"/>
                <a:gd name="T4" fmla="*/ 5 w 7"/>
                <a:gd name="T5" fmla="*/ 153 h 287"/>
                <a:gd name="T6" fmla="*/ 3 w 7"/>
                <a:gd name="T7" fmla="*/ 212 h 287"/>
                <a:gd name="T8" fmla="*/ 3 w 7"/>
                <a:gd name="T9" fmla="*/ 245 h 2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287">
                  <a:moveTo>
                    <a:pt x="0" y="0"/>
                  </a:moveTo>
                  <a:cubicBezTo>
                    <a:pt x="0" y="29"/>
                    <a:pt x="1" y="58"/>
                    <a:pt x="2" y="86"/>
                  </a:cubicBezTo>
                  <a:cubicBezTo>
                    <a:pt x="3" y="117"/>
                    <a:pt x="6" y="149"/>
                    <a:pt x="7" y="180"/>
                  </a:cubicBezTo>
                  <a:cubicBezTo>
                    <a:pt x="7" y="203"/>
                    <a:pt x="2" y="226"/>
                    <a:pt x="3" y="249"/>
                  </a:cubicBezTo>
                  <a:cubicBezTo>
                    <a:pt x="4" y="260"/>
                    <a:pt x="2" y="276"/>
                    <a:pt x="5" y="287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29" name="Freeform 6815"/>
            <p:cNvSpPr>
              <a:spLocks/>
            </p:cNvSpPr>
            <p:nvPr/>
          </p:nvSpPr>
          <p:spPr bwMode="auto">
            <a:xfrm>
              <a:off x="2995" y="2714"/>
              <a:ext cx="8" cy="266"/>
            </a:xfrm>
            <a:custGeom>
              <a:avLst/>
              <a:gdLst>
                <a:gd name="T0" fmla="*/ 4 w 9"/>
                <a:gd name="T1" fmla="*/ 0 h 288"/>
                <a:gd name="T2" fmla="*/ 2 w 9"/>
                <a:gd name="T3" fmla="*/ 30 h 288"/>
                <a:gd name="T4" fmla="*/ 3 w 9"/>
                <a:gd name="T5" fmla="*/ 71 h 288"/>
                <a:gd name="T6" fmla="*/ 4 w 9"/>
                <a:gd name="T7" fmla="*/ 151 h 288"/>
                <a:gd name="T8" fmla="*/ 4 w 9"/>
                <a:gd name="T9" fmla="*/ 212 h 288"/>
                <a:gd name="T10" fmla="*/ 5 w 9"/>
                <a:gd name="T11" fmla="*/ 234 h 288"/>
                <a:gd name="T12" fmla="*/ 5 w 9"/>
                <a:gd name="T13" fmla="*/ 246 h 2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288">
                  <a:moveTo>
                    <a:pt x="4" y="0"/>
                  </a:moveTo>
                  <a:cubicBezTo>
                    <a:pt x="0" y="10"/>
                    <a:pt x="2" y="25"/>
                    <a:pt x="2" y="36"/>
                  </a:cubicBezTo>
                  <a:cubicBezTo>
                    <a:pt x="3" y="52"/>
                    <a:pt x="2" y="68"/>
                    <a:pt x="3" y="83"/>
                  </a:cubicBezTo>
                  <a:cubicBezTo>
                    <a:pt x="4" y="115"/>
                    <a:pt x="6" y="145"/>
                    <a:pt x="6" y="177"/>
                  </a:cubicBezTo>
                  <a:cubicBezTo>
                    <a:pt x="6" y="201"/>
                    <a:pt x="5" y="225"/>
                    <a:pt x="6" y="249"/>
                  </a:cubicBezTo>
                  <a:cubicBezTo>
                    <a:pt x="7" y="257"/>
                    <a:pt x="7" y="266"/>
                    <a:pt x="7" y="274"/>
                  </a:cubicBezTo>
                  <a:cubicBezTo>
                    <a:pt x="7" y="278"/>
                    <a:pt x="9" y="286"/>
                    <a:pt x="7" y="288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0" name="Freeform 6816"/>
            <p:cNvSpPr>
              <a:spLocks/>
            </p:cNvSpPr>
            <p:nvPr/>
          </p:nvSpPr>
          <p:spPr bwMode="auto">
            <a:xfrm>
              <a:off x="2946" y="3022"/>
              <a:ext cx="5" cy="271"/>
            </a:xfrm>
            <a:custGeom>
              <a:avLst/>
              <a:gdLst>
                <a:gd name="T0" fmla="*/ 0 w 5"/>
                <a:gd name="T1" fmla="*/ 0 h 293"/>
                <a:gd name="T2" fmla="*/ 3 w 5"/>
                <a:gd name="T3" fmla="*/ 37 h 293"/>
                <a:gd name="T4" fmla="*/ 2 w 5"/>
                <a:gd name="T5" fmla="*/ 80 h 293"/>
                <a:gd name="T6" fmla="*/ 5 w 5"/>
                <a:gd name="T7" fmla="*/ 159 h 293"/>
                <a:gd name="T8" fmla="*/ 3 w 5"/>
                <a:gd name="T9" fmla="*/ 220 h 293"/>
                <a:gd name="T10" fmla="*/ 4 w 5"/>
                <a:gd name="T11" fmla="*/ 238 h 293"/>
                <a:gd name="T12" fmla="*/ 4 w 5"/>
                <a:gd name="T13" fmla="*/ 251 h 2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93">
                  <a:moveTo>
                    <a:pt x="0" y="0"/>
                  </a:moveTo>
                  <a:cubicBezTo>
                    <a:pt x="5" y="15"/>
                    <a:pt x="5" y="27"/>
                    <a:pt x="3" y="43"/>
                  </a:cubicBezTo>
                  <a:cubicBezTo>
                    <a:pt x="1" y="60"/>
                    <a:pt x="2" y="77"/>
                    <a:pt x="2" y="93"/>
                  </a:cubicBezTo>
                  <a:cubicBezTo>
                    <a:pt x="2" y="124"/>
                    <a:pt x="5" y="155"/>
                    <a:pt x="5" y="186"/>
                  </a:cubicBezTo>
                  <a:cubicBezTo>
                    <a:pt x="5" y="209"/>
                    <a:pt x="3" y="233"/>
                    <a:pt x="3" y="257"/>
                  </a:cubicBezTo>
                  <a:cubicBezTo>
                    <a:pt x="3" y="264"/>
                    <a:pt x="4" y="271"/>
                    <a:pt x="4" y="278"/>
                  </a:cubicBezTo>
                  <a:cubicBezTo>
                    <a:pt x="4" y="282"/>
                    <a:pt x="4" y="292"/>
                    <a:pt x="4" y="293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1" name="Freeform 6817"/>
            <p:cNvSpPr>
              <a:spLocks/>
            </p:cNvSpPr>
            <p:nvPr/>
          </p:nvSpPr>
          <p:spPr bwMode="auto">
            <a:xfrm>
              <a:off x="2957" y="3021"/>
              <a:ext cx="4" cy="270"/>
            </a:xfrm>
            <a:custGeom>
              <a:avLst/>
              <a:gdLst>
                <a:gd name="T0" fmla="*/ 3 w 5"/>
                <a:gd name="T1" fmla="*/ 0 h 292"/>
                <a:gd name="T2" fmla="*/ 2 w 5"/>
                <a:gd name="T3" fmla="*/ 26 h 292"/>
                <a:gd name="T4" fmla="*/ 0 w 5"/>
                <a:gd name="T5" fmla="*/ 60 h 292"/>
                <a:gd name="T6" fmla="*/ 1 w 5"/>
                <a:gd name="T7" fmla="*/ 141 h 292"/>
                <a:gd name="T8" fmla="*/ 2 w 5"/>
                <a:gd name="T9" fmla="*/ 205 h 292"/>
                <a:gd name="T10" fmla="*/ 2 w 5"/>
                <a:gd name="T11" fmla="*/ 233 h 292"/>
                <a:gd name="T12" fmla="*/ 2 w 5"/>
                <a:gd name="T13" fmla="*/ 250 h 2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92">
                  <a:moveTo>
                    <a:pt x="5" y="0"/>
                  </a:moveTo>
                  <a:cubicBezTo>
                    <a:pt x="0" y="8"/>
                    <a:pt x="2" y="21"/>
                    <a:pt x="2" y="30"/>
                  </a:cubicBezTo>
                  <a:cubicBezTo>
                    <a:pt x="1" y="43"/>
                    <a:pt x="0" y="57"/>
                    <a:pt x="0" y="70"/>
                  </a:cubicBezTo>
                  <a:cubicBezTo>
                    <a:pt x="1" y="102"/>
                    <a:pt x="1" y="134"/>
                    <a:pt x="1" y="166"/>
                  </a:cubicBezTo>
                  <a:cubicBezTo>
                    <a:pt x="1" y="190"/>
                    <a:pt x="4" y="215"/>
                    <a:pt x="4" y="240"/>
                  </a:cubicBezTo>
                  <a:cubicBezTo>
                    <a:pt x="4" y="251"/>
                    <a:pt x="5" y="262"/>
                    <a:pt x="4" y="273"/>
                  </a:cubicBezTo>
                  <a:cubicBezTo>
                    <a:pt x="4" y="278"/>
                    <a:pt x="1" y="287"/>
                    <a:pt x="4" y="292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2" name="Freeform 6818"/>
            <p:cNvSpPr>
              <a:spLocks/>
            </p:cNvSpPr>
            <p:nvPr/>
          </p:nvSpPr>
          <p:spPr bwMode="auto">
            <a:xfrm>
              <a:off x="2966" y="3023"/>
              <a:ext cx="6" cy="268"/>
            </a:xfrm>
            <a:custGeom>
              <a:avLst/>
              <a:gdLst>
                <a:gd name="T0" fmla="*/ 4 w 7"/>
                <a:gd name="T1" fmla="*/ 0 h 290"/>
                <a:gd name="T2" fmla="*/ 3 w 7"/>
                <a:gd name="T3" fmla="*/ 10 h 290"/>
                <a:gd name="T4" fmla="*/ 2 w 7"/>
                <a:gd name="T5" fmla="*/ 27 h 290"/>
                <a:gd name="T6" fmla="*/ 1 w 7"/>
                <a:gd name="T7" fmla="*/ 61 h 290"/>
                <a:gd name="T8" fmla="*/ 3 w 7"/>
                <a:gd name="T9" fmla="*/ 135 h 290"/>
                <a:gd name="T10" fmla="*/ 3 w 7"/>
                <a:gd name="T11" fmla="*/ 196 h 290"/>
                <a:gd name="T12" fmla="*/ 4 w 7"/>
                <a:gd name="T13" fmla="*/ 242 h 290"/>
                <a:gd name="T14" fmla="*/ 5 w 7"/>
                <a:gd name="T15" fmla="*/ 248 h 2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290">
                  <a:moveTo>
                    <a:pt x="6" y="0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2" y="18"/>
                    <a:pt x="2" y="25"/>
                    <a:pt x="2" y="31"/>
                  </a:cubicBezTo>
                  <a:cubicBezTo>
                    <a:pt x="0" y="44"/>
                    <a:pt x="0" y="58"/>
                    <a:pt x="1" y="71"/>
                  </a:cubicBezTo>
                  <a:cubicBezTo>
                    <a:pt x="4" y="101"/>
                    <a:pt x="4" y="129"/>
                    <a:pt x="3" y="158"/>
                  </a:cubicBezTo>
                  <a:cubicBezTo>
                    <a:pt x="3" y="182"/>
                    <a:pt x="3" y="205"/>
                    <a:pt x="4" y="229"/>
                  </a:cubicBezTo>
                  <a:cubicBezTo>
                    <a:pt x="4" y="247"/>
                    <a:pt x="3" y="266"/>
                    <a:pt x="6" y="283"/>
                  </a:cubicBezTo>
                  <a:cubicBezTo>
                    <a:pt x="7" y="286"/>
                    <a:pt x="7" y="287"/>
                    <a:pt x="7" y="290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3" name="Freeform 6819"/>
            <p:cNvSpPr>
              <a:spLocks/>
            </p:cNvSpPr>
            <p:nvPr/>
          </p:nvSpPr>
          <p:spPr bwMode="auto">
            <a:xfrm>
              <a:off x="2977" y="3027"/>
              <a:ext cx="7" cy="263"/>
            </a:xfrm>
            <a:custGeom>
              <a:avLst/>
              <a:gdLst>
                <a:gd name="T0" fmla="*/ 4 w 8"/>
                <a:gd name="T1" fmla="*/ 0 h 284"/>
                <a:gd name="T2" fmla="*/ 2 w 8"/>
                <a:gd name="T3" fmla="*/ 39 h 284"/>
                <a:gd name="T4" fmla="*/ 2 w 8"/>
                <a:gd name="T5" fmla="*/ 82 h 284"/>
                <a:gd name="T6" fmla="*/ 4 w 8"/>
                <a:gd name="T7" fmla="*/ 157 h 284"/>
                <a:gd name="T8" fmla="*/ 5 w 8"/>
                <a:gd name="T9" fmla="*/ 244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284">
                  <a:moveTo>
                    <a:pt x="4" y="0"/>
                  </a:moveTo>
                  <a:cubicBezTo>
                    <a:pt x="0" y="14"/>
                    <a:pt x="3" y="31"/>
                    <a:pt x="2" y="45"/>
                  </a:cubicBezTo>
                  <a:cubicBezTo>
                    <a:pt x="2" y="62"/>
                    <a:pt x="1" y="79"/>
                    <a:pt x="2" y="96"/>
                  </a:cubicBezTo>
                  <a:cubicBezTo>
                    <a:pt x="3" y="125"/>
                    <a:pt x="4" y="154"/>
                    <a:pt x="6" y="183"/>
                  </a:cubicBezTo>
                  <a:cubicBezTo>
                    <a:pt x="8" y="219"/>
                    <a:pt x="7" y="250"/>
                    <a:pt x="7" y="284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4" name="Freeform 6820"/>
            <p:cNvSpPr>
              <a:spLocks/>
            </p:cNvSpPr>
            <p:nvPr/>
          </p:nvSpPr>
          <p:spPr bwMode="auto">
            <a:xfrm>
              <a:off x="2989" y="3026"/>
              <a:ext cx="6" cy="265"/>
            </a:xfrm>
            <a:custGeom>
              <a:avLst/>
              <a:gdLst>
                <a:gd name="T0" fmla="*/ 0 w 7"/>
                <a:gd name="T1" fmla="*/ 0 h 287"/>
                <a:gd name="T2" fmla="*/ 2 w 7"/>
                <a:gd name="T3" fmla="*/ 73 h 287"/>
                <a:gd name="T4" fmla="*/ 5 w 7"/>
                <a:gd name="T5" fmla="*/ 153 h 287"/>
                <a:gd name="T6" fmla="*/ 3 w 7"/>
                <a:gd name="T7" fmla="*/ 212 h 287"/>
                <a:gd name="T8" fmla="*/ 3 w 7"/>
                <a:gd name="T9" fmla="*/ 245 h 2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287">
                  <a:moveTo>
                    <a:pt x="0" y="0"/>
                  </a:moveTo>
                  <a:cubicBezTo>
                    <a:pt x="0" y="29"/>
                    <a:pt x="1" y="58"/>
                    <a:pt x="2" y="86"/>
                  </a:cubicBezTo>
                  <a:cubicBezTo>
                    <a:pt x="3" y="117"/>
                    <a:pt x="6" y="149"/>
                    <a:pt x="7" y="180"/>
                  </a:cubicBezTo>
                  <a:cubicBezTo>
                    <a:pt x="7" y="203"/>
                    <a:pt x="2" y="226"/>
                    <a:pt x="3" y="249"/>
                  </a:cubicBezTo>
                  <a:cubicBezTo>
                    <a:pt x="4" y="260"/>
                    <a:pt x="2" y="276"/>
                    <a:pt x="5" y="287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5" name="Freeform 6821"/>
            <p:cNvSpPr>
              <a:spLocks/>
            </p:cNvSpPr>
            <p:nvPr/>
          </p:nvSpPr>
          <p:spPr bwMode="auto">
            <a:xfrm>
              <a:off x="2995" y="3024"/>
              <a:ext cx="8" cy="267"/>
            </a:xfrm>
            <a:custGeom>
              <a:avLst/>
              <a:gdLst>
                <a:gd name="T0" fmla="*/ 4 w 9"/>
                <a:gd name="T1" fmla="*/ 0 h 288"/>
                <a:gd name="T2" fmla="*/ 2 w 9"/>
                <a:gd name="T3" fmla="*/ 31 h 288"/>
                <a:gd name="T4" fmla="*/ 3 w 9"/>
                <a:gd name="T5" fmla="*/ 71 h 288"/>
                <a:gd name="T6" fmla="*/ 4 w 9"/>
                <a:gd name="T7" fmla="*/ 152 h 288"/>
                <a:gd name="T8" fmla="*/ 4 w 9"/>
                <a:gd name="T9" fmla="*/ 214 h 288"/>
                <a:gd name="T10" fmla="*/ 5 w 9"/>
                <a:gd name="T11" fmla="*/ 235 h 288"/>
                <a:gd name="T12" fmla="*/ 5 w 9"/>
                <a:gd name="T13" fmla="*/ 248 h 2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288">
                  <a:moveTo>
                    <a:pt x="4" y="0"/>
                  </a:moveTo>
                  <a:cubicBezTo>
                    <a:pt x="0" y="10"/>
                    <a:pt x="2" y="25"/>
                    <a:pt x="2" y="36"/>
                  </a:cubicBezTo>
                  <a:cubicBezTo>
                    <a:pt x="3" y="52"/>
                    <a:pt x="2" y="68"/>
                    <a:pt x="3" y="83"/>
                  </a:cubicBezTo>
                  <a:cubicBezTo>
                    <a:pt x="4" y="115"/>
                    <a:pt x="6" y="145"/>
                    <a:pt x="6" y="177"/>
                  </a:cubicBezTo>
                  <a:cubicBezTo>
                    <a:pt x="6" y="201"/>
                    <a:pt x="5" y="225"/>
                    <a:pt x="6" y="249"/>
                  </a:cubicBezTo>
                  <a:cubicBezTo>
                    <a:pt x="7" y="257"/>
                    <a:pt x="7" y="266"/>
                    <a:pt x="7" y="274"/>
                  </a:cubicBezTo>
                  <a:cubicBezTo>
                    <a:pt x="7" y="278"/>
                    <a:pt x="9" y="286"/>
                    <a:pt x="7" y="288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6" name="Freeform 6822"/>
            <p:cNvSpPr>
              <a:spLocks/>
            </p:cNvSpPr>
            <p:nvPr/>
          </p:nvSpPr>
          <p:spPr bwMode="auto">
            <a:xfrm>
              <a:off x="2946" y="2664"/>
              <a:ext cx="2" cy="16"/>
            </a:xfrm>
            <a:custGeom>
              <a:avLst/>
              <a:gdLst>
                <a:gd name="T0" fmla="*/ 2 w 2"/>
                <a:gd name="T1" fmla="*/ 14 h 18"/>
                <a:gd name="T2" fmla="*/ 1 w 2"/>
                <a:gd name="T3" fmla="*/ 0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8">
                  <a:moveTo>
                    <a:pt x="2" y="18"/>
                  </a:moveTo>
                  <a:cubicBezTo>
                    <a:pt x="1" y="13"/>
                    <a:pt x="0" y="6"/>
                    <a:pt x="1" y="0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7" name="Freeform 6823"/>
            <p:cNvSpPr>
              <a:spLocks/>
            </p:cNvSpPr>
            <p:nvPr/>
          </p:nvSpPr>
          <p:spPr bwMode="auto">
            <a:xfrm>
              <a:off x="2955" y="2657"/>
              <a:ext cx="1" cy="22"/>
            </a:xfrm>
            <a:custGeom>
              <a:avLst/>
              <a:gdLst>
                <a:gd name="T0" fmla="*/ 1 w 1"/>
                <a:gd name="T1" fmla="*/ 20 h 24"/>
                <a:gd name="T2" fmla="*/ 0 w 1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4">
                  <a:moveTo>
                    <a:pt x="1" y="24"/>
                  </a:moveTo>
                  <a:cubicBezTo>
                    <a:pt x="1" y="16"/>
                    <a:pt x="0" y="8"/>
                    <a:pt x="0" y="0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8" name="Freeform 6824"/>
            <p:cNvSpPr>
              <a:spLocks/>
            </p:cNvSpPr>
            <p:nvPr/>
          </p:nvSpPr>
          <p:spPr bwMode="auto">
            <a:xfrm>
              <a:off x="2963" y="2649"/>
              <a:ext cx="2" cy="29"/>
            </a:xfrm>
            <a:custGeom>
              <a:avLst/>
              <a:gdLst>
                <a:gd name="T0" fmla="*/ 0 w 2"/>
                <a:gd name="T1" fmla="*/ 27 h 31"/>
                <a:gd name="T2" fmla="*/ 1 w 2"/>
                <a:gd name="T3" fmla="*/ 21 h 31"/>
                <a:gd name="T4" fmla="*/ 1 w 2"/>
                <a:gd name="T5" fmla="*/ 8 h 31"/>
                <a:gd name="T6" fmla="*/ 1 w 2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31">
                  <a:moveTo>
                    <a:pt x="0" y="31"/>
                  </a:moveTo>
                  <a:cubicBezTo>
                    <a:pt x="2" y="29"/>
                    <a:pt x="1" y="26"/>
                    <a:pt x="1" y="24"/>
                  </a:cubicBezTo>
                  <a:cubicBezTo>
                    <a:pt x="1" y="19"/>
                    <a:pt x="1" y="15"/>
                    <a:pt x="1" y="10"/>
                  </a:cubicBezTo>
                  <a:cubicBezTo>
                    <a:pt x="1" y="7"/>
                    <a:pt x="1" y="3"/>
                    <a:pt x="1" y="0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9" name="Freeform 6825"/>
            <p:cNvSpPr>
              <a:spLocks/>
            </p:cNvSpPr>
            <p:nvPr/>
          </p:nvSpPr>
          <p:spPr bwMode="auto">
            <a:xfrm>
              <a:off x="2970" y="2650"/>
              <a:ext cx="2" cy="27"/>
            </a:xfrm>
            <a:custGeom>
              <a:avLst/>
              <a:gdLst>
                <a:gd name="T0" fmla="*/ 1 w 2"/>
                <a:gd name="T1" fmla="*/ 25 h 29"/>
                <a:gd name="T2" fmla="*/ 1 w 2"/>
                <a:gd name="T3" fmla="*/ 17 h 29"/>
                <a:gd name="T4" fmla="*/ 0 w 2"/>
                <a:gd name="T5" fmla="*/ 7 h 29"/>
                <a:gd name="T6" fmla="*/ 1 w 2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9">
                  <a:moveTo>
                    <a:pt x="1" y="29"/>
                  </a:moveTo>
                  <a:cubicBezTo>
                    <a:pt x="2" y="26"/>
                    <a:pt x="1" y="23"/>
                    <a:pt x="1" y="19"/>
                  </a:cubicBezTo>
                  <a:cubicBezTo>
                    <a:pt x="0" y="15"/>
                    <a:pt x="0" y="11"/>
                    <a:pt x="0" y="8"/>
                  </a:cubicBezTo>
                  <a:cubicBezTo>
                    <a:pt x="0" y="5"/>
                    <a:pt x="1" y="3"/>
                    <a:pt x="1" y="0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0" name="Freeform 6826"/>
            <p:cNvSpPr>
              <a:spLocks/>
            </p:cNvSpPr>
            <p:nvPr/>
          </p:nvSpPr>
          <p:spPr bwMode="auto">
            <a:xfrm>
              <a:off x="2978" y="2650"/>
              <a:ext cx="3" cy="28"/>
            </a:xfrm>
            <a:custGeom>
              <a:avLst/>
              <a:gdLst>
                <a:gd name="T0" fmla="*/ 1 w 3"/>
                <a:gd name="T1" fmla="*/ 0 h 30"/>
                <a:gd name="T2" fmla="*/ 1 w 3"/>
                <a:gd name="T3" fmla="*/ 19 h 30"/>
                <a:gd name="T4" fmla="*/ 0 w 3"/>
                <a:gd name="T5" fmla="*/ 26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30">
                  <a:moveTo>
                    <a:pt x="1" y="0"/>
                  </a:moveTo>
                  <a:cubicBezTo>
                    <a:pt x="3" y="6"/>
                    <a:pt x="1" y="15"/>
                    <a:pt x="1" y="21"/>
                  </a:cubicBezTo>
                  <a:cubicBezTo>
                    <a:pt x="1" y="24"/>
                    <a:pt x="1" y="27"/>
                    <a:pt x="0" y="30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1" name="Freeform 6827"/>
            <p:cNvSpPr>
              <a:spLocks/>
            </p:cNvSpPr>
            <p:nvPr/>
          </p:nvSpPr>
          <p:spPr bwMode="auto">
            <a:xfrm>
              <a:off x="2988" y="2654"/>
              <a:ext cx="1" cy="24"/>
            </a:xfrm>
            <a:custGeom>
              <a:avLst/>
              <a:gdLst>
                <a:gd name="T0" fmla="*/ 1 w 1"/>
                <a:gd name="T1" fmla="*/ 0 h 26"/>
                <a:gd name="T2" fmla="*/ 0 w 1"/>
                <a:gd name="T3" fmla="*/ 22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8"/>
                    <a:pt x="0" y="17"/>
                    <a:pt x="0" y="26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2" name="Freeform 6828"/>
            <p:cNvSpPr>
              <a:spLocks/>
            </p:cNvSpPr>
            <p:nvPr/>
          </p:nvSpPr>
          <p:spPr bwMode="auto">
            <a:xfrm>
              <a:off x="2997" y="2659"/>
              <a:ext cx="3" cy="19"/>
            </a:xfrm>
            <a:custGeom>
              <a:avLst/>
              <a:gdLst>
                <a:gd name="T0" fmla="*/ 0 w 3"/>
                <a:gd name="T1" fmla="*/ 0 h 20"/>
                <a:gd name="T2" fmla="*/ 1 w 3"/>
                <a:gd name="T3" fmla="*/ 18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20">
                  <a:moveTo>
                    <a:pt x="0" y="0"/>
                  </a:moveTo>
                  <a:cubicBezTo>
                    <a:pt x="3" y="6"/>
                    <a:pt x="1" y="14"/>
                    <a:pt x="1" y="20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3" name="Freeform 6829"/>
            <p:cNvSpPr>
              <a:spLocks/>
            </p:cNvSpPr>
            <p:nvPr/>
          </p:nvSpPr>
          <p:spPr bwMode="auto">
            <a:xfrm>
              <a:off x="2945" y="2626"/>
              <a:ext cx="46" cy="28"/>
            </a:xfrm>
            <a:custGeom>
              <a:avLst/>
              <a:gdLst>
                <a:gd name="T0" fmla="*/ 0 w 49"/>
                <a:gd name="T1" fmla="*/ 26 h 30"/>
                <a:gd name="T2" fmla="*/ 43 w 49"/>
                <a:gd name="T3" fmla="*/ 20 h 30"/>
                <a:gd name="T4" fmla="*/ 0 w 49"/>
                <a:gd name="T5" fmla="*/ 26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9" h="30">
                  <a:moveTo>
                    <a:pt x="0" y="30"/>
                  </a:moveTo>
                  <a:cubicBezTo>
                    <a:pt x="0" y="30"/>
                    <a:pt x="15" y="13"/>
                    <a:pt x="49" y="23"/>
                  </a:cubicBezTo>
                  <a:cubicBezTo>
                    <a:pt x="49" y="23"/>
                    <a:pt x="17" y="0"/>
                    <a:pt x="0" y="30"/>
                  </a:cubicBezTo>
                  <a:close/>
                </a:path>
              </a:pathLst>
            </a:custGeom>
            <a:solidFill>
              <a:srgbClr val="AE7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4" name="Freeform 6830"/>
            <p:cNvSpPr>
              <a:spLocks/>
            </p:cNvSpPr>
            <p:nvPr/>
          </p:nvSpPr>
          <p:spPr bwMode="auto">
            <a:xfrm>
              <a:off x="3008" y="2716"/>
              <a:ext cx="9" cy="269"/>
            </a:xfrm>
            <a:custGeom>
              <a:avLst/>
              <a:gdLst>
                <a:gd name="T0" fmla="*/ 0 w 9"/>
                <a:gd name="T1" fmla="*/ 0 h 291"/>
                <a:gd name="T2" fmla="*/ 4 w 9"/>
                <a:gd name="T3" fmla="*/ 40 h 291"/>
                <a:gd name="T4" fmla="*/ 8 w 9"/>
                <a:gd name="T5" fmla="*/ 82 h 291"/>
                <a:gd name="T6" fmla="*/ 3 w 9"/>
                <a:gd name="T7" fmla="*/ 158 h 291"/>
                <a:gd name="T8" fmla="*/ 4 w 9"/>
                <a:gd name="T9" fmla="*/ 214 h 291"/>
                <a:gd name="T10" fmla="*/ 3 w 9"/>
                <a:gd name="T11" fmla="*/ 249 h 2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91">
                  <a:moveTo>
                    <a:pt x="0" y="0"/>
                  </a:moveTo>
                  <a:cubicBezTo>
                    <a:pt x="0" y="14"/>
                    <a:pt x="2" y="31"/>
                    <a:pt x="4" y="46"/>
                  </a:cubicBezTo>
                  <a:cubicBezTo>
                    <a:pt x="5" y="62"/>
                    <a:pt x="8" y="79"/>
                    <a:pt x="8" y="96"/>
                  </a:cubicBezTo>
                  <a:cubicBezTo>
                    <a:pt x="9" y="126"/>
                    <a:pt x="3" y="155"/>
                    <a:pt x="3" y="185"/>
                  </a:cubicBezTo>
                  <a:cubicBezTo>
                    <a:pt x="3" y="207"/>
                    <a:pt x="4" y="229"/>
                    <a:pt x="4" y="251"/>
                  </a:cubicBezTo>
                  <a:cubicBezTo>
                    <a:pt x="4" y="264"/>
                    <a:pt x="7" y="279"/>
                    <a:pt x="3" y="291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5" name="Freeform 6831"/>
            <p:cNvSpPr>
              <a:spLocks/>
            </p:cNvSpPr>
            <p:nvPr/>
          </p:nvSpPr>
          <p:spPr bwMode="auto">
            <a:xfrm>
              <a:off x="3011" y="2711"/>
              <a:ext cx="26" cy="278"/>
            </a:xfrm>
            <a:custGeom>
              <a:avLst/>
              <a:gdLst>
                <a:gd name="T0" fmla="*/ 0 w 28"/>
                <a:gd name="T1" fmla="*/ 0 h 300"/>
                <a:gd name="T2" fmla="*/ 10 w 28"/>
                <a:gd name="T3" fmla="*/ 38 h 300"/>
                <a:gd name="T4" fmla="*/ 20 w 28"/>
                <a:gd name="T5" fmla="*/ 84 h 300"/>
                <a:gd name="T6" fmla="*/ 20 w 28"/>
                <a:gd name="T7" fmla="*/ 171 h 300"/>
                <a:gd name="T8" fmla="*/ 12 w 28"/>
                <a:gd name="T9" fmla="*/ 234 h 300"/>
                <a:gd name="T10" fmla="*/ 5 w 28"/>
                <a:gd name="T11" fmla="*/ 258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300">
                  <a:moveTo>
                    <a:pt x="0" y="0"/>
                  </a:moveTo>
                  <a:cubicBezTo>
                    <a:pt x="0" y="14"/>
                    <a:pt x="8" y="31"/>
                    <a:pt x="12" y="44"/>
                  </a:cubicBezTo>
                  <a:cubicBezTo>
                    <a:pt x="18" y="62"/>
                    <a:pt x="23" y="80"/>
                    <a:pt x="24" y="98"/>
                  </a:cubicBezTo>
                  <a:cubicBezTo>
                    <a:pt x="25" y="132"/>
                    <a:pt x="28" y="166"/>
                    <a:pt x="24" y="199"/>
                  </a:cubicBezTo>
                  <a:cubicBezTo>
                    <a:pt x="22" y="223"/>
                    <a:pt x="19" y="248"/>
                    <a:pt x="14" y="272"/>
                  </a:cubicBezTo>
                  <a:cubicBezTo>
                    <a:pt x="12" y="280"/>
                    <a:pt x="12" y="294"/>
                    <a:pt x="5" y="300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6" name="Freeform 6832"/>
            <p:cNvSpPr>
              <a:spLocks/>
            </p:cNvSpPr>
            <p:nvPr/>
          </p:nvSpPr>
          <p:spPr bwMode="auto">
            <a:xfrm>
              <a:off x="3015" y="2707"/>
              <a:ext cx="38" cy="285"/>
            </a:xfrm>
            <a:custGeom>
              <a:avLst/>
              <a:gdLst>
                <a:gd name="T0" fmla="*/ 0 w 41"/>
                <a:gd name="T1" fmla="*/ 0 h 308"/>
                <a:gd name="T2" fmla="*/ 30 w 41"/>
                <a:gd name="T3" fmla="*/ 66 h 308"/>
                <a:gd name="T4" fmla="*/ 30 w 41"/>
                <a:gd name="T5" fmla="*/ 155 h 308"/>
                <a:gd name="T6" fmla="*/ 25 w 41"/>
                <a:gd name="T7" fmla="*/ 224 h 308"/>
                <a:gd name="T8" fmla="*/ 5 w 41"/>
                <a:gd name="T9" fmla="*/ 264 h 3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308">
                  <a:moveTo>
                    <a:pt x="0" y="0"/>
                  </a:moveTo>
                  <a:cubicBezTo>
                    <a:pt x="15" y="24"/>
                    <a:pt x="30" y="48"/>
                    <a:pt x="35" y="77"/>
                  </a:cubicBezTo>
                  <a:cubicBezTo>
                    <a:pt x="41" y="109"/>
                    <a:pt x="38" y="147"/>
                    <a:pt x="35" y="180"/>
                  </a:cubicBezTo>
                  <a:cubicBezTo>
                    <a:pt x="33" y="207"/>
                    <a:pt x="35" y="235"/>
                    <a:pt x="29" y="262"/>
                  </a:cubicBezTo>
                  <a:cubicBezTo>
                    <a:pt x="25" y="275"/>
                    <a:pt x="12" y="302"/>
                    <a:pt x="5" y="308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7" name="Freeform 6833"/>
            <p:cNvSpPr>
              <a:spLocks/>
            </p:cNvSpPr>
            <p:nvPr/>
          </p:nvSpPr>
          <p:spPr bwMode="auto">
            <a:xfrm>
              <a:off x="3008" y="3039"/>
              <a:ext cx="12" cy="251"/>
            </a:xfrm>
            <a:custGeom>
              <a:avLst/>
              <a:gdLst>
                <a:gd name="T0" fmla="*/ 1 w 13"/>
                <a:gd name="T1" fmla="*/ 0 h 271"/>
                <a:gd name="T2" fmla="*/ 7 w 13"/>
                <a:gd name="T3" fmla="*/ 63 h 271"/>
                <a:gd name="T4" fmla="*/ 9 w 13"/>
                <a:gd name="T5" fmla="*/ 137 h 271"/>
                <a:gd name="T6" fmla="*/ 0 w 13"/>
                <a:gd name="T7" fmla="*/ 232 h 27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71">
                  <a:moveTo>
                    <a:pt x="1" y="0"/>
                  </a:moveTo>
                  <a:cubicBezTo>
                    <a:pt x="3" y="25"/>
                    <a:pt x="9" y="47"/>
                    <a:pt x="9" y="73"/>
                  </a:cubicBezTo>
                  <a:cubicBezTo>
                    <a:pt x="10" y="102"/>
                    <a:pt x="12" y="132"/>
                    <a:pt x="11" y="160"/>
                  </a:cubicBezTo>
                  <a:cubicBezTo>
                    <a:pt x="10" y="177"/>
                    <a:pt x="13" y="265"/>
                    <a:pt x="0" y="271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8" name="Freeform 6834"/>
            <p:cNvSpPr>
              <a:spLocks/>
            </p:cNvSpPr>
            <p:nvPr/>
          </p:nvSpPr>
          <p:spPr bwMode="auto">
            <a:xfrm>
              <a:off x="3013" y="3036"/>
              <a:ext cx="27" cy="258"/>
            </a:xfrm>
            <a:custGeom>
              <a:avLst/>
              <a:gdLst>
                <a:gd name="T0" fmla="*/ 0 w 29"/>
                <a:gd name="T1" fmla="*/ 0 h 279"/>
                <a:gd name="T2" fmla="*/ 7 w 29"/>
                <a:gd name="T3" fmla="*/ 17 h 279"/>
                <a:gd name="T4" fmla="*/ 20 w 29"/>
                <a:gd name="T5" fmla="*/ 66 h 279"/>
                <a:gd name="T6" fmla="*/ 20 w 29"/>
                <a:gd name="T7" fmla="*/ 138 h 279"/>
                <a:gd name="T8" fmla="*/ 14 w 29"/>
                <a:gd name="T9" fmla="*/ 205 h 279"/>
                <a:gd name="T10" fmla="*/ 2 w 29"/>
                <a:gd name="T11" fmla="*/ 23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" h="279">
                  <a:moveTo>
                    <a:pt x="0" y="0"/>
                  </a:moveTo>
                  <a:cubicBezTo>
                    <a:pt x="2" y="3"/>
                    <a:pt x="7" y="14"/>
                    <a:pt x="9" y="19"/>
                  </a:cubicBezTo>
                  <a:cubicBezTo>
                    <a:pt x="15" y="38"/>
                    <a:pt x="21" y="58"/>
                    <a:pt x="24" y="77"/>
                  </a:cubicBezTo>
                  <a:cubicBezTo>
                    <a:pt x="29" y="107"/>
                    <a:pt x="26" y="131"/>
                    <a:pt x="23" y="161"/>
                  </a:cubicBezTo>
                  <a:cubicBezTo>
                    <a:pt x="21" y="187"/>
                    <a:pt x="20" y="214"/>
                    <a:pt x="16" y="240"/>
                  </a:cubicBezTo>
                  <a:cubicBezTo>
                    <a:pt x="14" y="254"/>
                    <a:pt x="16" y="270"/>
                    <a:pt x="2" y="279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9" name="Freeform 6835"/>
            <p:cNvSpPr>
              <a:spLocks/>
            </p:cNvSpPr>
            <p:nvPr/>
          </p:nvSpPr>
          <p:spPr bwMode="auto">
            <a:xfrm>
              <a:off x="3019" y="3029"/>
              <a:ext cx="37" cy="273"/>
            </a:xfrm>
            <a:custGeom>
              <a:avLst/>
              <a:gdLst>
                <a:gd name="T0" fmla="*/ 0 w 40"/>
                <a:gd name="T1" fmla="*/ 0 h 294"/>
                <a:gd name="T2" fmla="*/ 29 w 40"/>
                <a:gd name="T3" fmla="*/ 143 h 294"/>
                <a:gd name="T4" fmla="*/ 3 w 40"/>
                <a:gd name="T5" fmla="*/ 254 h 29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294">
                  <a:moveTo>
                    <a:pt x="0" y="0"/>
                  </a:moveTo>
                  <a:cubicBezTo>
                    <a:pt x="37" y="42"/>
                    <a:pt x="40" y="113"/>
                    <a:pt x="33" y="166"/>
                  </a:cubicBezTo>
                  <a:cubicBezTo>
                    <a:pt x="26" y="215"/>
                    <a:pt x="38" y="257"/>
                    <a:pt x="3" y="294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50" name="Freeform 6836"/>
            <p:cNvSpPr>
              <a:spLocks/>
            </p:cNvSpPr>
            <p:nvPr/>
          </p:nvSpPr>
          <p:spPr bwMode="auto">
            <a:xfrm>
              <a:off x="2889" y="2824"/>
              <a:ext cx="47" cy="166"/>
            </a:xfrm>
            <a:custGeom>
              <a:avLst/>
              <a:gdLst>
                <a:gd name="T0" fmla="*/ 41 w 51"/>
                <a:gd name="T1" fmla="*/ 36 h 179"/>
                <a:gd name="T2" fmla="*/ 41 w 51"/>
                <a:gd name="T3" fmla="*/ 132 h 179"/>
                <a:gd name="T4" fmla="*/ 29 w 51"/>
                <a:gd name="T5" fmla="*/ 153 h 179"/>
                <a:gd name="T6" fmla="*/ 6 w 51"/>
                <a:gd name="T7" fmla="*/ 120 h 179"/>
                <a:gd name="T8" fmla="*/ 1 w 51"/>
                <a:gd name="T9" fmla="*/ 63 h 179"/>
                <a:gd name="T10" fmla="*/ 4 w 51"/>
                <a:gd name="T11" fmla="*/ 39 h 179"/>
                <a:gd name="T12" fmla="*/ 22 w 51"/>
                <a:gd name="T13" fmla="*/ 9 h 179"/>
                <a:gd name="T14" fmla="*/ 39 w 51"/>
                <a:gd name="T15" fmla="*/ 3 h 179"/>
                <a:gd name="T16" fmla="*/ 43 w 51"/>
                <a:gd name="T17" fmla="*/ 16 h 179"/>
                <a:gd name="T18" fmla="*/ 41 w 51"/>
                <a:gd name="T19" fmla="*/ 40 h 1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1" h="179">
                  <a:moveTo>
                    <a:pt x="48" y="42"/>
                  </a:moveTo>
                  <a:cubicBezTo>
                    <a:pt x="48" y="79"/>
                    <a:pt x="47" y="116"/>
                    <a:pt x="49" y="153"/>
                  </a:cubicBezTo>
                  <a:cubicBezTo>
                    <a:pt x="50" y="163"/>
                    <a:pt x="48" y="179"/>
                    <a:pt x="35" y="178"/>
                  </a:cubicBezTo>
                  <a:cubicBezTo>
                    <a:pt x="17" y="176"/>
                    <a:pt x="9" y="153"/>
                    <a:pt x="6" y="139"/>
                  </a:cubicBezTo>
                  <a:cubicBezTo>
                    <a:pt x="0" y="118"/>
                    <a:pt x="1" y="95"/>
                    <a:pt x="1" y="73"/>
                  </a:cubicBezTo>
                  <a:cubicBezTo>
                    <a:pt x="1" y="64"/>
                    <a:pt x="0" y="54"/>
                    <a:pt x="4" y="45"/>
                  </a:cubicBezTo>
                  <a:cubicBezTo>
                    <a:pt x="9" y="35"/>
                    <a:pt x="18" y="18"/>
                    <a:pt x="26" y="11"/>
                  </a:cubicBezTo>
                  <a:cubicBezTo>
                    <a:pt x="30" y="8"/>
                    <a:pt x="41" y="0"/>
                    <a:pt x="46" y="3"/>
                  </a:cubicBezTo>
                  <a:cubicBezTo>
                    <a:pt x="50" y="6"/>
                    <a:pt x="51" y="14"/>
                    <a:pt x="51" y="18"/>
                  </a:cubicBezTo>
                  <a:cubicBezTo>
                    <a:pt x="51" y="27"/>
                    <a:pt x="51" y="38"/>
                    <a:pt x="48" y="46"/>
                  </a:cubicBezTo>
                </a:path>
              </a:pathLst>
            </a:custGeom>
            <a:solidFill>
              <a:srgbClr val="C8A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51" name="Freeform 6837"/>
            <p:cNvSpPr>
              <a:spLocks/>
            </p:cNvSpPr>
            <p:nvPr/>
          </p:nvSpPr>
          <p:spPr bwMode="auto">
            <a:xfrm>
              <a:off x="2890" y="3134"/>
              <a:ext cx="46" cy="167"/>
            </a:xfrm>
            <a:custGeom>
              <a:avLst/>
              <a:gdLst>
                <a:gd name="T0" fmla="*/ 40 w 50"/>
                <a:gd name="T1" fmla="*/ 36 h 180"/>
                <a:gd name="T2" fmla="*/ 41 w 50"/>
                <a:gd name="T3" fmla="*/ 132 h 180"/>
                <a:gd name="T4" fmla="*/ 29 w 50"/>
                <a:gd name="T5" fmla="*/ 153 h 180"/>
                <a:gd name="T6" fmla="*/ 5 w 50"/>
                <a:gd name="T7" fmla="*/ 120 h 180"/>
                <a:gd name="T8" fmla="*/ 0 w 50"/>
                <a:gd name="T9" fmla="*/ 64 h 180"/>
                <a:gd name="T10" fmla="*/ 4 w 50"/>
                <a:gd name="T11" fmla="*/ 39 h 180"/>
                <a:gd name="T12" fmla="*/ 21 w 50"/>
                <a:gd name="T13" fmla="*/ 9 h 180"/>
                <a:gd name="T14" fmla="*/ 38 w 50"/>
                <a:gd name="T15" fmla="*/ 3 h 180"/>
                <a:gd name="T16" fmla="*/ 42 w 50"/>
                <a:gd name="T17" fmla="*/ 16 h 180"/>
                <a:gd name="T18" fmla="*/ 40 w 50"/>
                <a:gd name="T19" fmla="*/ 4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180">
                  <a:moveTo>
                    <a:pt x="47" y="42"/>
                  </a:moveTo>
                  <a:cubicBezTo>
                    <a:pt x="47" y="79"/>
                    <a:pt x="46" y="117"/>
                    <a:pt x="49" y="153"/>
                  </a:cubicBezTo>
                  <a:cubicBezTo>
                    <a:pt x="49" y="163"/>
                    <a:pt x="47" y="180"/>
                    <a:pt x="34" y="178"/>
                  </a:cubicBezTo>
                  <a:cubicBezTo>
                    <a:pt x="16" y="176"/>
                    <a:pt x="8" y="153"/>
                    <a:pt x="5" y="139"/>
                  </a:cubicBezTo>
                  <a:cubicBezTo>
                    <a:pt x="0" y="118"/>
                    <a:pt x="0" y="95"/>
                    <a:pt x="0" y="74"/>
                  </a:cubicBezTo>
                  <a:cubicBezTo>
                    <a:pt x="0" y="64"/>
                    <a:pt x="0" y="54"/>
                    <a:pt x="4" y="45"/>
                  </a:cubicBezTo>
                  <a:cubicBezTo>
                    <a:pt x="8" y="35"/>
                    <a:pt x="17" y="18"/>
                    <a:pt x="25" y="11"/>
                  </a:cubicBezTo>
                  <a:cubicBezTo>
                    <a:pt x="29" y="8"/>
                    <a:pt x="40" y="0"/>
                    <a:pt x="45" y="3"/>
                  </a:cubicBezTo>
                  <a:cubicBezTo>
                    <a:pt x="50" y="6"/>
                    <a:pt x="50" y="14"/>
                    <a:pt x="50" y="18"/>
                  </a:cubicBezTo>
                  <a:cubicBezTo>
                    <a:pt x="50" y="27"/>
                    <a:pt x="50" y="38"/>
                    <a:pt x="47" y="46"/>
                  </a:cubicBezTo>
                </a:path>
              </a:pathLst>
            </a:custGeom>
            <a:solidFill>
              <a:srgbClr val="C8A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52" name="Freeform 6838"/>
            <p:cNvSpPr>
              <a:spLocks/>
            </p:cNvSpPr>
            <p:nvPr/>
          </p:nvSpPr>
          <p:spPr bwMode="auto">
            <a:xfrm>
              <a:off x="2920" y="2714"/>
              <a:ext cx="17" cy="270"/>
            </a:xfrm>
            <a:custGeom>
              <a:avLst/>
              <a:gdLst>
                <a:gd name="T0" fmla="*/ 14 w 18"/>
                <a:gd name="T1" fmla="*/ 0 h 292"/>
                <a:gd name="T2" fmla="*/ 3 w 18"/>
                <a:gd name="T3" fmla="*/ 71 h 292"/>
                <a:gd name="T4" fmla="*/ 1 w 18"/>
                <a:gd name="T5" fmla="*/ 160 h 292"/>
                <a:gd name="T6" fmla="*/ 8 w 18"/>
                <a:gd name="T7" fmla="*/ 216 h 292"/>
                <a:gd name="T8" fmla="*/ 16 w 18"/>
                <a:gd name="T9" fmla="*/ 250 h 2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292">
                  <a:moveTo>
                    <a:pt x="16" y="0"/>
                  </a:moveTo>
                  <a:cubicBezTo>
                    <a:pt x="12" y="30"/>
                    <a:pt x="5" y="53"/>
                    <a:pt x="3" y="83"/>
                  </a:cubicBezTo>
                  <a:cubicBezTo>
                    <a:pt x="0" y="117"/>
                    <a:pt x="0" y="152"/>
                    <a:pt x="1" y="187"/>
                  </a:cubicBezTo>
                  <a:cubicBezTo>
                    <a:pt x="1" y="209"/>
                    <a:pt x="4" y="232"/>
                    <a:pt x="8" y="253"/>
                  </a:cubicBezTo>
                  <a:cubicBezTo>
                    <a:pt x="10" y="265"/>
                    <a:pt x="11" y="283"/>
                    <a:pt x="18" y="292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53" name="Freeform 6839"/>
            <p:cNvSpPr>
              <a:spLocks/>
            </p:cNvSpPr>
            <p:nvPr/>
          </p:nvSpPr>
          <p:spPr bwMode="auto">
            <a:xfrm>
              <a:off x="2901" y="2711"/>
              <a:ext cx="33" cy="276"/>
            </a:xfrm>
            <a:custGeom>
              <a:avLst/>
              <a:gdLst>
                <a:gd name="T0" fmla="*/ 29 w 36"/>
                <a:gd name="T1" fmla="*/ 0 h 298"/>
                <a:gd name="T2" fmla="*/ 5 w 36"/>
                <a:gd name="T3" fmla="*/ 64 h 298"/>
                <a:gd name="T4" fmla="*/ 6 w 36"/>
                <a:gd name="T5" fmla="*/ 157 h 298"/>
                <a:gd name="T6" fmla="*/ 30 w 36"/>
                <a:gd name="T7" fmla="*/ 256 h 2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298">
                  <a:moveTo>
                    <a:pt x="35" y="0"/>
                  </a:moveTo>
                  <a:cubicBezTo>
                    <a:pt x="13" y="17"/>
                    <a:pt x="8" y="48"/>
                    <a:pt x="5" y="74"/>
                  </a:cubicBezTo>
                  <a:cubicBezTo>
                    <a:pt x="0" y="110"/>
                    <a:pt x="2" y="148"/>
                    <a:pt x="6" y="184"/>
                  </a:cubicBezTo>
                  <a:cubicBezTo>
                    <a:pt x="11" y="221"/>
                    <a:pt x="13" y="267"/>
                    <a:pt x="36" y="298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54" name="Freeform 6840"/>
            <p:cNvSpPr>
              <a:spLocks/>
            </p:cNvSpPr>
            <p:nvPr/>
          </p:nvSpPr>
          <p:spPr bwMode="auto">
            <a:xfrm>
              <a:off x="2883" y="2708"/>
              <a:ext cx="49" cy="283"/>
            </a:xfrm>
            <a:custGeom>
              <a:avLst/>
              <a:gdLst>
                <a:gd name="T0" fmla="*/ 46 w 52"/>
                <a:gd name="T1" fmla="*/ 0 h 305"/>
                <a:gd name="T2" fmla="*/ 8 w 52"/>
                <a:gd name="T3" fmla="*/ 144 h 305"/>
                <a:gd name="T4" fmla="*/ 15 w 52"/>
                <a:gd name="T5" fmla="*/ 223 h 305"/>
                <a:gd name="T6" fmla="*/ 29 w 52"/>
                <a:gd name="T7" fmla="*/ 246 h 305"/>
                <a:gd name="T8" fmla="*/ 42 w 52"/>
                <a:gd name="T9" fmla="*/ 259 h 305"/>
                <a:gd name="T10" fmla="*/ 45 w 52"/>
                <a:gd name="T11" fmla="*/ 263 h 3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305">
                  <a:moveTo>
                    <a:pt x="52" y="0"/>
                  </a:moveTo>
                  <a:cubicBezTo>
                    <a:pt x="0" y="28"/>
                    <a:pt x="7" y="117"/>
                    <a:pt x="9" y="167"/>
                  </a:cubicBezTo>
                  <a:cubicBezTo>
                    <a:pt x="11" y="196"/>
                    <a:pt x="7" y="231"/>
                    <a:pt x="17" y="259"/>
                  </a:cubicBezTo>
                  <a:cubicBezTo>
                    <a:pt x="21" y="269"/>
                    <a:pt x="25" y="278"/>
                    <a:pt x="33" y="286"/>
                  </a:cubicBezTo>
                  <a:cubicBezTo>
                    <a:pt x="39" y="292"/>
                    <a:pt x="44" y="295"/>
                    <a:pt x="48" y="301"/>
                  </a:cubicBezTo>
                  <a:cubicBezTo>
                    <a:pt x="51" y="303"/>
                    <a:pt x="52" y="305"/>
                    <a:pt x="51" y="305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55" name="Freeform 6841"/>
            <p:cNvSpPr>
              <a:spLocks/>
            </p:cNvSpPr>
            <p:nvPr/>
          </p:nvSpPr>
          <p:spPr bwMode="auto">
            <a:xfrm>
              <a:off x="2874" y="3200"/>
              <a:ext cx="25" cy="98"/>
            </a:xfrm>
            <a:custGeom>
              <a:avLst/>
              <a:gdLst>
                <a:gd name="T0" fmla="*/ 2 w 27"/>
                <a:gd name="T1" fmla="*/ 2 h 106"/>
                <a:gd name="T2" fmla="*/ 23 w 27"/>
                <a:gd name="T3" fmla="*/ 91 h 106"/>
                <a:gd name="T4" fmla="*/ 3 w 27"/>
                <a:gd name="T5" fmla="*/ 0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106">
                  <a:moveTo>
                    <a:pt x="2" y="2"/>
                  </a:moveTo>
                  <a:cubicBezTo>
                    <a:pt x="2" y="2"/>
                    <a:pt x="0" y="85"/>
                    <a:pt x="27" y="106"/>
                  </a:cubicBezTo>
                  <a:cubicBezTo>
                    <a:pt x="27" y="106"/>
                    <a:pt x="4" y="69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56" name="Freeform 6842"/>
            <p:cNvSpPr>
              <a:spLocks/>
            </p:cNvSpPr>
            <p:nvPr/>
          </p:nvSpPr>
          <p:spPr bwMode="auto">
            <a:xfrm>
              <a:off x="2871" y="3404"/>
              <a:ext cx="21" cy="188"/>
            </a:xfrm>
            <a:custGeom>
              <a:avLst/>
              <a:gdLst>
                <a:gd name="T0" fmla="*/ 3 w 22"/>
                <a:gd name="T1" fmla="*/ 0 h 203"/>
                <a:gd name="T2" fmla="*/ 4 w 22"/>
                <a:gd name="T3" fmla="*/ 124 h 203"/>
                <a:gd name="T4" fmla="*/ 20 w 22"/>
                <a:gd name="T5" fmla="*/ 174 h 203"/>
                <a:gd name="T6" fmla="*/ 8 w 22"/>
                <a:gd name="T7" fmla="*/ 116 h 203"/>
                <a:gd name="T8" fmla="*/ 3 w 22"/>
                <a:gd name="T9" fmla="*/ 0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03">
                  <a:moveTo>
                    <a:pt x="3" y="0"/>
                  </a:moveTo>
                  <a:cubicBezTo>
                    <a:pt x="4" y="145"/>
                    <a:pt x="4" y="145"/>
                    <a:pt x="4" y="145"/>
                  </a:cubicBezTo>
                  <a:cubicBezTo>
                    <a:pt x="4" y="145"/>
                    <a:pt x="0" y="180"/>
                    <a:pt x="22" y="203"/>
                  </a:cubicBezTo>
                  <a:cubicBezTo>
                    <a:pt x="22" y="203"/>
                    <a:pt x="5" y="181"/>
                    <a:pt x="8" y="135"/>
                  </a:cubicBezTo>
                  <a:cubicBezTo>
                    <a:pt x="12" y="88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57" name="Oval 6843"/>
            <p:cNvSpPr>
              <a:spLocks noChangeArrowheads="1"/>
            </p:cNvSpPr>
            <p:nvPr/>
          </p:nvSpPr>
          <p:spPr bwMode="auto">
            <a:xfrm>
              <a:off x="3021" y="2397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58" name="Oval 6844"/>
            <p:cNvSpPr>
              <a:spLocks noChangeArrowheads="1"/>
            </p:cNvSpPr>
            <p:nvPr/>
          </p:nvSpPr>
          <p:spPr bwMode="auto">
            <a:xfrm>
              <a:off x="3030" y="2427"/>
              <a:ext cx="11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59" name="Oval 6845"/>
            <p:cNvSpPr>
              <a:spLocks noChangeArrowheads="1"/>
            </p:cNvSpPr>
            <p:nvPr/>
          </p:nvSpPr>
          <p:spPr bwMode="auto">
            <a:xfrm>
              <a:off x="3013" y="3632"/>
              <a:ext cx="14" cy="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60" name="Oval 6846"/>
            <p:cNvSpPr>
              <a:spLocks noChangeArrowheads="1"/>
            </p:cNvSpPr>
            <p:nvPr/>
          </p:nvSpPr>
          <p:spPr bwMode="auto">
            <a:xfrm>
              <a:off x="3022" y="3658"/>
              <a:ext cx="5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61" name="Freeform 6847"/>
            <p:cNvSpPr>
              <a:spLocks/>
            </p:cNvSpPr>
            <p:nvPr/>
          </p:nvSpPr>
          <p:spPr bwMode="auto">
            <a:xfrm>
              <a:off x="2940" y="2645"/>
              <a:ext cx="33" cy="23"/>
            </a:xfrm>
            <a:custGeom>
              <a:avLst/>
              <a:gdLst>
                <a:gd name="T0" fmla="*/ 0 w 36"/>
                <a:gd name="T1" fmla="*/ 21 h 25"/>
                <a:gd name="T2" fmla="*/ 30 w 36"/>
                <a:gd name="T3" fmla="*/ 2 h 25"/>
                <a:gd name="T4" fmla="*/ 0 w 36"/>
                <a:gd name="T5" fmla="*/ 21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25">
                  <a:moveTo>
                    <a:pt x="0" y="25"/>
                  </a:moveTo>
                  <a:cubicBezTo>
                    <a:pt x="0" y="25"/>
                    <a:pt x="4" y="0"/>
                    <a:pt x="36" y="2"/>
                  </a:cubicBezTo>
                  <a:cubicBezTo>
                    <a:pt x="36" y="2"/>
                    <a:pt x="11" y="1"/>
                    <a:pt x="0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62" name="Freeform 6848"/>
            <p:cNvSpPr>
              <a:spLocks/>
            </p:cNvSpPr>
            <p:nvPr/>
          </p:nvSpPr>
          <p:spPr bwMode="auto">
            <a:xfrm>
              <a:off x="2918" y="2648"/>
              <a:ext cx="20" cy="19"/>
            </a:xfrm>
            <a:custGeom>
              <a:avLst/>
              <a:gdLst>
                <a:gd name="T0" fmla="*/ 0 w 22"/>
                <a:gd name="T1" fmla="*/ 8 h 21"/>
                <a:gd name="T2" fmla="*/ 16 w 22"/>
                <a:gd name="T3" fmla="*/ 17 h 21"/>
                <a:gd name="T4" fmla="*/ 12 w 22"/>
                <a:gd name="T5" fmla="*/ 3 h 21"/>
                <a:gd name="T6" fmla="*/ 0 w 22"/>
                <a:gd name="T7" fmla="*/ 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21">
                  <a:moveTo>
                    <a:pt x="0" y="10"/>
                  </a:moveTo>
                  <a:cubicBezTo>
                    <a:pt x="4" y="16"/>
                    <a:pt x="13" y="20"/>
                    <a:pt x="20" y="21"/>
                  </a:cubicBezTo>
                  <a:cubicBezTo>
                    <a:pt x="22" y="15"/>
                    <a:pt x="19" y="6"/>
                    <a:pt x="14" y="3"/>
                  </a:cubicBezTo>
                  <a:cubicBezTo>
                    <a:pt x="6" y="0"/>
                    <a:pt x="4" y="8"/>
                    <a:pt x="0" y="10"/>
                  </a:cubicBezTo>
                </a:path>
              </a:pathLst>
            </a:custGeom>
            <a:solidFill>
              <a:srgbClr val="AE7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63" name="Freeform 6849"/>
            <p:cNvSpPr>
              <a:spLocks/>
            </p:cNvSpPr>
            <p:nvPr/>
          </p:nvSpPr>
          <p:spPr bwMode="auto">
            <a:xfrm>
              <a:off x="3007" y="2648"/>
              <a:ext cx="18" cy="19"/>
            </a:xfrm>
            <a:custGeom>
              <a:avLst/>
              <a:gdLst>
                <a:gd name="T0" fmla="*/ 1 w 19"/>
                <a:gd name="T1" fmla="*/ 17 h 21"/>
                <a:gd name="T2" fmla="*/ 11 w 19"/>
                <a:gd name="T3" fmla="*/ 6 h 21"/>
                <a:gd name="T4" fmla="*/ 2 w 19"/>
                <a:gd name="T5" fmla="*/ 16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21">
                  <a:moveTo>
                    <a:pt x="1" y="21"/>
                  </a:moveTo>
                  <a:cubicBezTo>
                    <a:pt x="0" y="15"/>
                    <a:pt x="5" y="0"/>
                    <a:pt x="13" y="8"/>
                  </a:cubicBezTo>
                  <a:cubicBezTo>
                    <a:pt x="19" y="15"/>
                    <a:pt x="7" y="18"/>
                    <a:pt x="2" y="20"/>
                  </a:cubicBezTo>
                </a:path>
              </a:pathLst>
            </a:custGeom>
            <a:solidFill>
              <a:srgbClr val="AE7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64" name="Freeform 6850"/>
            <p:cNvSpPr>
              <a:spLocks/>
            </p:cNvSpPr>
            <p:nvPr/>
          </p:nvSpPr>
          <p:spPr bwMode="auto">
            <a:xfrm>
              <a:off x="2915" y="3596"/>
              <a:ext cx="29" cy="19"/>
            </a:xfrm>
            <a:custGeom>
              <a:avLst/>
              <a:gdLst>
                <a:gd name="T0" fmla="*/ 21 w 32"/>
                <a:gd name="T1" fmla="*/ 18 h 20"/>
                <a:gd name="T2" fmla="*/ 23 w 32"/>
                <a:gd name="T3" fmla="*/ 4 h 20"/>
                <a:gd name="T4" fmla="*/ 16 w 32"/>
                <a:gd name="T5" fmla="*/ 1 h 20"/>
                <a:gd name="T6" fmla="*/ 5 w 32"/>
                <a:gd name="T7" fmla="*/ 2 h 20"/>
                <a:gd name="T8" fmla="*/ 20 w 32"/>
                <a:gd name="T9" fmla="*/ 18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20">
                  <a:moveTo>
                    <a:pt x="25" y="20"/>
                  </a:moveTo>
                  <a:cubicBezTo>
                    <a:pt x="26" y="15"/>
                    <a:pt x="32" y="11"/>
                    <a:pt x="28" y="4"/>
                  </a:cubicBezTo>
                  <a:cubicBezTo>
                    <a:pt x="26" y="1"/>
                    <a:pt x="24" y="1"/>
                    <a:pt x="20" y="1"/>
                  </a:cubicBezTo>
                  <a:cubicBezTo>
                    <a:pt x="17" y="1"/>
                    <a:pt x="9" y="0"/>
                    <a:pt x="6" y="2"/>
                  </a:cubicBezTo>
                  <a:cubicBezTo>
                    <a:pt x="0" y="8"/>
                    <a:pt x="19" y="19"/>
                    <a:pt x="24" y="20"/>
                  </a:cubicBezTo>
                </a:path>
              </a:pathLst>
            </a:custGeom>
            <a:solidFill>
              <a:srgbClr val="AE7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65" name="Freeform 6851"/>
            <p:cNvSpPr>
              <a:spLocks/>
            </p:cNvSpPr>
            <p:nvPr/>
          </p:nvSpPr>
          <p:spPr bwMode="auto">
            <a:xfrm>
              <a:off x="2995" y="3590"/>
              <a:ext cx="30" cy="23"/>
            </a:xfrm>
            <a:custGeom>
              <a:avLst/>
              <a:gdLst>
                <a:gd name="T0" fmla="*/ 18 w 33"/>
                <a:gd name="T1" fmla="*/ 21 h 25"/>
                <a:gd name="T2" fmla="*/ 6 w 33"/>
                <a:gd name="T3" fmla="*/ 8 h 25"/>
                <a:gd name="T4" fmla="*/ 18 w 33"/>
                <a:gd name="T5" fmla="*/ 21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25">
                  <a:moveTo>
                    <a:pt x="22" y="25"/>
                  </a:moveTo>
                  <a:cubicBezTo>
                    <a:pt x="17" y="21"/>
                    <a:pt x="0" y="20"/>
                    <a:pt x="8" y="10"/>
                  </a:cubicBezTo>
                  <a:cubicBezTo>
                    <a:pt x="17" y="0"/>
                    <a:pt x="33" y="20"/>
                    <a:pt x="22" y="25"/>
                  </a:cubicBezTo>
                </a:path>
              </a:pathLst>
            </a:custGeom>
            <a:solidFill>
              <a:srgbClr val="AE7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66" name="Oval 6852"/>
            <p:cNvSpPr>
              <a:spLocks noChangeArrowheads="1"/>
            </p:cNvSpPr>
            <p:nvPr/>
          </p:nvSpPr>
          <p:spPr bwMode="auto">
            <a:xfrm>
              <a:off x="2931" y="3895"/>
              <a:ext cx="75" cy="29"/>
            </a:xfrm>
            <a:prstGeom prst="ellipse">
              <a:avLst/>
            </a:prstGeom>
            <a:solidFill>
              <a:srgbClr val="C29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67" name="Freeform 6853"/>
            <p:cNvSpPr>
              <a:spLocks/>
            </p:cNvSpPr>
            <p:nvPr/>
          </p:nvSpPr>
          <p:spPr bwMode="auto">
            <a:xfrm>
              <a:off x="2936" y="3900"/>
              <a:ext cx="74" cy="47"/>
            </a:xfrm>
            <a:custGeom>
              <a:avLst/>
              <a:gdLst>
                <a:gd name="T0" fmla="*/ 0 w 80"/>
                <a:gd name="T1" fmla="*/ 18 h 51"/>
                <a:gd name="T2" fmla="*/ 33 w 80"/>
                <a:gd name="T3" fmla="*/ 0 h 51"/>
                <a:gd name="T4" fmla="*/ 68 w 80"/>
                <a:gd name="T5" fmla="*/ 18 h 51"/>
                <a:gd name="T6" fmla="*/ 0 w 80"/>
                <a:gd name="T7" fmla="*/ 18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51">
                  <a:moveTo>
                    <a:pt x="0" y="22"/>
                  </a:moveTo>
                  <a:cubicBezTo>
                    <a:pt x="0" y="22"/>
                    <a:pt x="3" y="0"/>
                    <a:pt x="39" y="0"/>
                  </a:cubicBezTo>
                  <a:cubicBezTo>
                    <a:pt x="75" y="0"/>
                    <a:pt x="80" y="21"/>
                    <a:pt x="80" y="21"/>
                  </a:cubicBezTo>
                  <a:cubicBezTo>
                    <a:pt x="80" y="21"/>
                    <a:pt x="41" y="51"/>
                    <a:pt x="0" y="22"/>
                  </a:cubicBezTo>
                  <a:close/>
                </a:path>
              </a:pathLst>
            </a:custGeom>
            <a:solidFill>
              <a:srgbClr val="F7E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68" name="Freeform 6854"/>
            <p:cNvSpPr>
              <a:spLocks/>
            </p:cNvSpPr>
            <p:nvPr/>
          </p:nvSpPr>
          <p:spPr bwMode="auto">
            <a:xfrm>
              <a:off x="2923" y="3895"/>
              <a:ext cx="53" cy="21"/>
            </a:xfrm>
            <a:custGeom>
              <a:avLst/>
              <a:gdLst>
                <a:gd name="T0" fmla="*/ 12 w 57"/>
                <a:gd name="T1" fmla="*/ 19 h 23"/>
                <a:gd name="T2" fmla="*/ 49 w 57"/>
                <a:gd name="T3" fmla="*/ 2 h 23"/>
                <a:gd name="T4" fmla="*/ 12 w 57"/>
                <a:gd name="T5" fmla="*/ 9 h 23"/>
                <a:gd name="T6" fmla="*/ 12 w 57"/>
                <a:gd name="T7" fmla="*/ 19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23">
                  <a:moveTo>
                    <a:pt x="14" y="23"/>
                  </a:moveTo>
                  <a:cubicBezTo>
                    <a:pt x="14" y="23"/>
                    <a:pt x="12" y="6"/>
                    <a:pt x="57" y="2"/>
                  </a:cubicBezTo>
                  <a:cubicBezTo>
                    <a:pt x="57" y="2"/>
                    <a:pt x="36" y="0"/>
                    <a:pt x="14" y="11"/>
                  </a:cubicBezTo>
                  <a:cubicBezTo>
                    <a:pt x="0" y="18"/>
                    <a:pt x="8" y="21"/>
                    <a:pt x="14" y="23"/>
                  </a:cubicBezTo>
                  <a:close/>
                </a:path>
              </a:pathLst>
            </a:custGeom>
            <a:solidFill>
              <a:srgbClr val="AE7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69" name="Freeform 6855"/>
            <p:cNvSpPr>
              <a:spLocks/>
            </p:cNvSpPr>
            <p:nvPr/>
          </p:nvSpPr>
          <p:spPr bwMode="auto">
            <a:xfrm>
              <a:off x="2999" y="3902"/>
              <a:ext cx="21" cy="19"/>
            </a:xfrm>
            <a:custGeom>
              <a:avLst/>
              <a:gdLst>
                <a:gd name="T0" fmla="*/ 0 w 23"/>
                <a:gd name="T1" fmla="*/ 0 h 21"/>
                <a:gd name="T2" fmla="*/ 10 w 23"/>
                <a:gd name="T3" fmla="*/ 8 h 21"/>
                <a:gd name="T4" fmla="*/ 15 w 23"/>
                <a:gd name="T5" fmla="*/ 13 h 21"/>
                <a:gd name="T6" fmla="*/ 1 w 23"/>
                <a:gd name="T7" fmla="*/ 1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21">
                  <a:moveTo>
                    <a:pt x="0" y="0"/>
                  </a:moveTo>
                  <a:cubicBezTo>
                    <a:pt x="5" y="1"/>
                    <a:pt x="9" y="5"/>
                    <a:pt x="12" y="10"/>
                  </a:cubicBezTo>
                  <a:cubicBezTo>
                    <a:pt x="13" y="12"/>
                    <a:pt x="14" y="21"/>
                    <a:pt x="18" y="16"/>
                  </a:cubicBezTo>
                  <a:cubicBezTo>
                    <a:pt x="23" y="9"/>
                    <a:pt x="5" y="2"/>
                    <a:pt x="1" y="1"/>
                  </a:cubicBezTo>
                </a:path>
              </a:pathLst>
            </a:custGeom>
            <a:solidFill>
              <a:srgbClr val="AE7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70" name="Freeform 6856"/>
            <p:cNvSpPr>
              <a:spLocks/>
            </p:cNvSpPr>
            <p:nvPr/>
          </p:nvSpPr>
          <p:spPr bwMode="auto">
            <a:xfrm>
              <a:off x="2940" y="3901"/>
              <a:ext cx="46" cy="32"/>
            </a:xfrm>
            <a:custGeom>
              <a:avLst/>
              <a:gdLst>
                <a:gd name="T0" fmla="*/ 0 w 50"/>
                <a:gd name="T1" fmla="*/ 27 h 35"/>
                <a:gd name="T2" fmla="*/ 16 w 50"/>
                <a:gd name="T3" fmla="*/ 5 h 35"/>
                <a:gd name="T4" fmla="*/ 42 w 50"/>
                <a:gd name="T5" fmla="*/ 5 h 35"/>
                <a:gd name="T6" fmla="*/ 16 w 50"/>
                <a:gd name="T7" fmla="*/ 15 h 35"/>
                <a:gd name="T8" fmla="*/ 6 w 50"/>
                <a:gd name="T9" fmla="*/ 21 h 35"/>
                <a:gd name="T10" fmla="*/ 0 w 50"/>
                <a:gd name="T11" fmla="*/ 27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" h="35">
                  <a:moveTo>
                    <a:pt x="0" y="32"/>
                  </a:moveTo>
                  <a:cubicBezTo>
                    <a:pt x="1" y="19"/>
                    <a:pt x="7" y="10"/>
                    <a:pt x="19" y="6"/>
                  </a:cubicBezTo>
                  <a:cubicBezTo>
                    <a:pt x="26" y="4"/>
                    <a:pt x="45" y="0"/>
                    <a:pt x="50" y="7"/>
                  </a:cubicBezTo>
                  <a:cubicBezTo>
                    <a:pt x="42" y="15"/>
                    <a:pt x="29" y="13"/>
                    <a:pt x="18" y="18"/>
                  </a:cubicBezTo>
                  <a:cubicBezTo>
                    <a:pt x="15" y="19"/>
                    <a:pt x="10" y="22"/>
                    <a:pt x="8" y="25"/>
                  </a:cubicBezTo>
                  <a:cubicBezTo>
                    <a:pt x="5" y="28"/>
                    <a:pt x="4" y="35"/>
                    <a:pt x="0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71" name="Freeform 6857"/>
            <p:cNvSpPr>
              <a:spLocks/>
            </p:cNvSpPr>
            <p:nvPr/>
          </p:nvSpPr>
          <p:spPr bwMode="auto">
            <a:xfrm>
              <a:off x="2915" y="3036"/>
              <a:ext cx="20" cy="253"/>
            </a:xfrm>
            <a:custGeom>
              <a:avLst/>
              <a:gdLst>
                <a:gd name="T0" fmla="*/ 17 w 22"/>
                <a:gd name="T1" fmla="*/ 0 h 273"/>
                <a:gd name="T2" fmla="*/ 18 w 22"/>
                <a:gd name="T3" fmla="*/ 234 h 27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273">
                  <a:moveTo>
                    <a:pt x="21" y="0"/>
                  </a:moveTo>
                  <a:cubicBezTo>
                    <a:pt x="0" y="87"/>
                    <a:pt x="3" y="187"/>
                    <a:pt x="22" y="273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72" name="Freeform 6858"/>
            <p:cNvSpPr>
              <a:spLocks/>
            </p:cNvSpPr>
            <p:nvPr/>
          </p:nvSpPr>
          <p:spPr bwMode="auto">
            <a:xfrm>
              <a:off x="2906" y="3032"/>
              <a:ext cx="25" cy="262"/>
            </a:xfrm>
            <a:custGeom>
              <a:avLst/>
              <a:gdLst>
                <a:gd name="T0" fmla="*/ 24 w 26"/>
                <a:gd name="T1" fmla="*/ 0 h 283"/>
                <a:gd name="T2" fmla="*/ 2 w 26"/>
                <a:gd name="T3" fmla="*/ 65 h 283"/>
                <a:gd name="T4" fmla="*/ 7 w 26"/>
                <a:gd name="T5" fmla="*/ 137 h 283"/>
                <a:gd name="T6" fmla="*/ 21 w 26"/>
                <a:gd name="T7" fmla="*/ 243 h 28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83">
                  <a:moveTo>
                    <a:pt x="26" y="0"/>
                  </a:moveTo>
                  <a:cubicBezTo>
                    <a:pt x="18" y="25"/>
                    <a:pt x="4" y="48"/>
                    <a:pt x="2" y="76"/>
                  </a:cubicBezTo>
                  <a:cubicBezTo>
                    <a:pt x="0" y="104"/>
                    <a:pt x="5" y="132"/>
                    <a:pt x="7" y="160"/>
                  </a:cubicBezTo>
                  <a:cubicBezTo>
                    <a:pt x="10" y="204"/>
                    <a:pt x="9" y="245"/>
                    <a:pt x="23" y="283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73" name="Freeform 6859"/>
            <p:cNvSpPr>
              <a:spLocks/>
            </p:cNvSpPr>
            <p:nvPr/>
          </p:nvSpPr>
          <p:spPr bwMode="auto">
            <a:xfrm>
              <a:off x="2889" y="3029"/>
              <a:ext cx="36" cy="272"/>
            </a:xfrm>
            <a:custGeom>
              <a:avLst/>
              <a:gdLst>
                <a:gd name="T0" fmla="*/ 33 w 39"/>
                <a:gd name="T1" fmla="*/ 0 h 293"/>
                <a:gd name="T2" fmla="*/ 17 w 39"/>
                <a:gd name="T3" fmla="*/ 32 h 293"/>
                <a:gd name="T4" fmla="*/ 3 w 39"/>
                <a:gd name="T5" fmla="*/ 71 h 293"/>
                <a:gd name="T6" fmla="*/ 3 w 39"/>
                <a:gd name="T7" fmla="*/ 143 h 293"/>
                <a:gd name="T8" fmla="*/ 10 w 39"/>
                <a:gd name="T9" fmla="*/ 206 h 293"/>
                <a:gd name="T10" fmla="*/ 31 w 39"/>
                <a:gd name="T11" fmla="*/ 253 h 2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" h="293">
                  <a:moveTo>
                    <a:pt x="39" y="0"/>
                  </a:moveTo>
                  <a:cubicBezTo>
                    <a:pt x="37" y="13"/>
                    <a:pt x="25" y="25"/>
                    <a:pt x="19" y="37"/>
                  </a:cubicBezTo>
                  <a:cubicBezTo>
                    <a:pt x="12" y="50"/>
                    <a:pt x="5" y="66"/>
                    <a:pt x="3" y="82"/>
                  </a:cubicBezTo>
                  <a:cubicBezTo>
                    <a:pt x="0" y="109"/>
                    <a:pt x="1" y="139"/>
                    <a:pt x="3" y="166"/>
                  </a:cubicBezTo>
                  <a:cubicBezTo>
                    <a:pt x="4" y="190"/>
                    <a:pt x="5" y="216"/>
                    <a:pt x="12" y="239"/>
                  </a:cubicBezTo>
                  <a:cubicBezTo>
                    <a:pt x="16" y="254"/>
                    <a:pt x="26" y="285"/>
                    <a:pt x="37" y="293"/>
                  </a:cubicBezTo>
                </a:path>
              </a:pathLst>
            </a:custGeom>
            <a:noFill/>
            <a:ln w="3175" cap="rnd">
              <a:solidFill>
                <a:srgbClr val="AE7BA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74" name="Freeform 6860"/>
            <p:cNvSpPr>
              <a:spLocks/>
            </p:cNvSpPr>
            <p:nvPr/>
          </p:nvSpPr>
          <p:spPr bwMode="auto">
            <a:xfrm>
              <a:off x="2870" y="2073"/>
              <a:ext cx="204" cy="1847"/>
            </a:xfrm>
            <a:custGeom>
              <a:avLst/>
              <a:gdLst>
                <a:gd name="T0" fmla="*/ 130 w 220"/>
                <a:gd name="T1" fmla="*/ 1709 h 1995"/>
                <a:gd name="T2" fmla="*/ 188 w 220"/>
                <a:gd name="T3" fmla="*/ 1636 h 1995"/>
                <a:gd name="T4" fmla="*/ 188 w 220"/>
                <a:gd name="T5" fmla="*/ 1514 h 1995"/>
                <a:gd name="T6" fmla="*/ 131 w 220"/>
                <a:gd name="T7" fmla="*/ 1431 h 1995"/>
                <a:gd name="T8" fmla="*/ 131 w 220"/>
                <a:gd name="T9" fmla="*/ 1430 h 1995"/>
                <a:gd name="T10" fmla="*/ 188 w 220"/>
                <a:gd name="T11" fmla="*/ 1358 h 1995"/>
                <a:gd name="T12" fmla="*/ 188 w 220"/>
                <a:gd name="T13" fmla="*/ 1236 h 1995"/>
                <a:gd name="T14" fmla="*/ 147 w 220"/>
                <a:gd name="T15" fmla="*/ 1161 h 1995"/>
                <a:gd name="T16" fmla="*/ 148 w 220"/>
                <a:gd name="T17" fmla="*/ 1150 h 1995"/>
                <a:gd name="T18" fmla="*/ 148 w 220"/>
                <a:gd name="T19" fmla="*/ 1147 h 1995"/>
                <a:gd name="T20" fmla="*/ 189 w 220"/>
                <a:gd name="T21" fmla="*/ 1080 h 1995"/>
                <a:gd name="T22" fmla="*/ 189 w 220"/>
                <a:gd name="T23" fmla="*/ 956 h 1995"/>
                <a:gd name="T24" fmla="*/ 146 w 220"/>
                <a:gd name="T25" fmla="*/ 880 h 1995"/>
                <a:gd name="T26" fmla="*/ 148 w 220"/>
                <a:gd name="T27" fmla="*/ 867 h 1995"/>
                <a:gd name="T28" fmla="*/ 144 w 220"/>
                <a:gd name="T29" fmla="*/ 854 h 1995"/>
                <a:gd name="T30" fmla="*/ 189 w 220"/>
                <a:gd name="T31" fmla="*/ 785 h 1995"/>
                <a:gd name="T32" fmla="*/ 189 w 220"/>
                <a:gd name="T33" fmla="*/ 662 h 1995"/>
                <a:gd name="T34" fmla="*/ 140 w 220"/>
                <a:gd name="T35" fmla="*/ 583 h 1995"/>
                <a:gd name="T36" fmla="*/ 140 w 220"/>
                <a:gd name="T37" fmla="*/ 579 h 1995"/>
                <a:gd name="T38" fmla="*/ 131 w 220"/>
                <a:gd name="T39" fmla="*/ 564 h 1995"/>
                <a:gd name="T40" fmla="*/ 131 w 220"/>
                <a:gd name="T41" fmla="*/ 553 h 1995"/>
                <a:gd name="T42" fmla="*/ 188 w 220"/>
                <a:gd name="T43" fmla="*/ 480 h 1995"/>
                <a:gd name="T44" fmla="*/ 188 w 220"/>
                <a:gd name="T45" fmla="*/ 358 h 1995"/>
                <a:gd name="T46" fmla="*/ 137 w 220"/>
                <a:gd name="T47" fmla="*/ 279 h 1995"/>
                <a:gd name="T48" fmla="*/ 188 w 220"/>
                <a:gd name="T49" fmla="*/ 208 h 1995"/>
                <a:gd name="T50" fmla="*/ 188 w 220"/>
                <a:gd name="T51" fmla="*/ 86 h 1995"/>
                <a:gd name="T52" fmla="*/ 109 w 220"/>
                <a:gd name="T53" fmla="*/ 0 h 1995"/>
                <a:gd name="T54" fmla="*/ 79 w 220"/>
                <a:gd name="T55" fmla="*/ 0 h 1995"/>
                <a:gd name="T56" fmla="*/ 0 w 220"/>
                <a:gd name="T57" fmla="*/ 86 h 1995"/>
                <a:gd name="T58" fmla="*/ 0 w 220"/>
                <a:gd name="T59" fmla="*/ 208 h 1995"/>
                <a:gd name="T60" fmla="*/ 51 w 220"/>
                <a:gd name="T61" fmla="*/ 279 h 1995"/>
                <a:gd name="T62" fmla="*/ 0 w 220"/>
                <a:gd name="T63" fmla="*/ 358 h 1995"/>
                <a:gd name="T64" fmla="*/ 0 w 220"/>
                <a:gd name="T65" fmla="*/ 480 h 1995"/>
                <a:gd name="T66" fmla="*/ 59 w 220"/>
                <a:gd name="T67" fmla="*/ 554 h 1995"/>
                <a:gd name="T68" fmla="*/ 59 w 220"/>
                <a:gd name="T69" fmla="*/ 565 h 1995"/>
                <a:gd name="T70" fmla="*/ 52 w 220"/>
                <a:gd name="T71" fmla="*/ 579 h 1995"/>
                <a:gd name="T72" fmla="*/ 52 w 220"/>
                <a:gd name="T73" fmla="*/ 583 h 1995"/>
                <a:gd name="T74" fmla="*/ 2 w 220"/>
                <a:gd name="T75" fmla="*/ 662 h 1995"/>
                <a:gd name="T76" fmla="*/ 2 w 220"/>
                <a:gd name="T77" fmla="*/ 785 h 1995"/>
                <a:gd name="T78" fmla="*/ 50 w 220"/>
                <a:gd name="T79" fmla="*/ 855 h 1995"/>
                <a:gd name="T80" fmla="*/ 45 w 220"/>
                <a:gd name="T81" fmla="*/ 867 h 1995"/>
                <a:gd name="T82" fmla="*/ 48 w 220"/>
                <a:gd name="T83" fmla="*/ 879 h 1995"/>
                <a:gd name="T84" fmla="*/ 2 w 220"/>
                <a:gd name="T85" fmla="*/ 956 h 1995"/>
                <a:gd name="T86" fmla="*/ 2 w 220"/>
                <a:gd name="T87" fmla="*/ 1080 h 1995"/>
                <a:gd name="T88" fmla="*/ 42 w 220"/>
                <a:gd name="T89" fmla="*/ 1146 h 1995"/>
                <a:gd name="T90" fmla="*/ 42 w 220"/>
                <a:gd name="T91" fmla="*/ 1150 h 1995"/>
                <a:gd name="T92" fmla="*/ 44 w 220"/>
                <a:gd name="T93" fmla="*/ 1160 h 1995"/>
                <a:gd name="T94" fmla="*/ 0 w 220"/>
                <a:gd name="T95" fmla="*/ 1236 h 1995"/>
                <a:gd name="T96" fmla="*/ 0 w 220"/>
                <a:gd name="T97" fmla="*/ 1358 h 1995"/>
                <a:gd name="T98" fmla="*/ 58 w 220"/>
                <a:gd name="T99" fmla="*/ 1431 h 1995"/>
                <a:gd name="T100" fmla="*/ 0 w 220"/>
                <a:gd name="T101" fmla="*/ 1514 h 1995"/>
                <a:gd name="T102" fmla="*/ 0 w 220"/>
                <a:gd name="T103" fmla="*/ 1636 h 1995"/>
                <a:gd name="T104" fmla="*/ 61 w 220"/>
                <a:gd name="T105" fmla="*/ 1710 h 199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20" h="1995">
                  <a:moveTo>
                    <a:pt x="151" y="1994"/>
                  </a:moveTo>
                  <a:cubicBezTo>
                    <a:pt x="190" y="1985"/>
                    <a:pt x="219" y="1955"/>
                    <a:pt x="219" y="1909"/>
                  </a:cubicBezTo>
                  <a:cubicBezTo>
                    <a:pt x="219" y="1766"/>
                    <a:pt x="219" y="1766"/>
                    <a:pt x="219" y="1766"/>
                  </a:cubicBezTo>
                  <a:cubicBezTo>
                    <a:pt x="219" y="1720"/>
                    <a:pt x="190" y="1682"/>
                    <a:pt x="152" y="1670"/>
                  </a:cubicBezTo>
                  <a:cubicBezTo>
                    <a:pt x="152" y="1669"/>
                    <a:pt x="152" y="1669"/>
                    <a:pt x="152" y="1669"/>
                  </a:cubicBezTo>
                  <a:cubicBezTo>
                    <a:pt x="190" y="1660"/>
                    <a:pt x="219" y="1630"/>
                    <a:pt x="219" y="1585"/>
                  </a:cubicBezTo>
                  <a:cubicBezTo>
                    <a:pt x="219" y="1442"/>
                    <a:pt x="219" y="1442"/>
                    <a:pt x="219" y="1442"/>
                  </a:cubicBezTo>
                  <a:cubicBezTo>
                    <a:pt x="219" y="1404"/>
                    <a:pt x="199" y="1371"/>
                    <a:pt x="170" y="1354"/>
                  </a:cubicBezTo>
                  <a:cubicBezTo>
                    <a:pt x="172" y="1350"/>
                    <a:pt x="173" y="1346"/>
                    <a:pt x="173" y="1342"/>
                  </a:cubicBezTo>
                  <a:cubicBezTo>
                    <a:pt x="173" y="1341"/>
                    <a:pt x="173" y="1339"/>
                    <a:pt x="173" y="1338"/>
                  </a:cubicBezTo>
                  <a:cubicBezTo>
                    <a:pt x="201" y="1324"/>
                    <a:pt x="220" y="1297"/>
                    <a:pt x="220" y="1260"/>
                  </a:cubicBezTo>
                  <a:cubicBezTo>
                    <a:pt x="220" y="1116"/>
                    <a:pt x="220" y="1116"/>
                    <a:pt x="220" y="1116"/>
                  </a:cubicBezTo>
                  <a:cubicBezTo>
                    <a:pt x="220" y="1077"/>
                    <a:pt x="199" y="1043"/>
                    <a:pt x="169" y="1027"/>
                  </a:cubicBezTo>
                  <a:cubicBezTo>
                    <a:pt x="172" y="1022"/>
                    <a:pt x="173" y="1017"/>
                    <a:pt x="173" y="1012"/>
                  </a:cubicBezTo>
                  <a:cubicBezTo>
                    <a:pt x="173" y="1006"/>
                    <a:pt x="171" y="1001"/>
                    <a:pt x="167" y="996"/>
                  </a:cubicBezTo>
                  <a:cubicBezTo>
                    <a:pt x="199" y="983"/>
                    <a:pt x="220" y="955"/>
                    <a:pt x="220" y="916"/>
                  </a:cubicBezTo>
                  <a:cubicBezTo>
                    <a:pt x="220" y="772"/>
                    <a:pt x="220" y="772"/>
                    <a:pt x="220" y="772"/>
                  </a:cubicBezTo>
                  <a:cubicBezTo>
                    <a:pt x="220" y="730"/>
                    <a:pt x="196" y="694"/>
                    <a:pt x="163" y="680"/>
                  </a:cubicBezTo>
                  <a:cubicBezTo>
                    <a:pt x="163" y="678"/>
                    <a:pt x="163" y="677"/>
                    <a:pt x="163" y="675"/>
                  </a:cubicBezTo>
                  <a:cubicBezTo>
                    <a:pt x="163" y="668"/>
                    <a:pt x="159" y="663"/>
                    <a:pt x="152" y="658"/>
                  </a:cubicBezTo>
                  <a:cubicBezTo>
                    <a:pt x="152" y="645"/>
                    <a:pt x="152" y="645"/>
                    <a:pt x="152" y="645"/>
                  </a:cubicBezTo>
                  <a:cubicBezTo>
                    <a:pt x="190" y="636"/>
                    <a:pt x="219" y="606"/>
                    <a:pt x="219" y="561"/>
                  </a:cubicBezTo>
                  <a:cubicBezTo>
                    <a:pt x="219" y="418"/>
                    <a:pt x="219" y="418"/>
                    <a:pt x="219" y="418"/>
                  </a:cubicBezTo>
                  <a:cubicBezTo>
                    <a:pt x="219" y="376"/>
                    <a:pt x="194" y="340"/>
                    <a:pt x="160" y="325"/>
                  </a:cubicBezTo>
                  <a:cubicBezTo>
                    <a:pt x="194" y="314"/>
                    <a:pt x="219" y="285"/>
                    <a:pt x="219" y="243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45"/>
                    <a:pt x="178" y="0"/>
                    <a:pt x="127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41" y="0"/>
                    <a:pt x="0" y="45"/>
                    <a:pt x="0" y="100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285"/>
                    <a:pt x="24" y="314"/>
                    <a:pt x="59" y="325"/>
                  </a:cubicBezTo>
                  <a:cubicBezTo>
                    <a:pt x="24" y="339"/>
                    <a:pt x="0" y="375"/>
                    <a:pt x="0" y="418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607"/>
                    <a:pt x="29" y="638"/>
                    <a:pt x="69" y="646"/>
                  </a:cubicBezTo>
                  <a:cubicBezTo>
                    <a:pt x="69" y="650"/>
                    <a:pt x="69" y="655"/>
                    <a:pt x="69" y="659"/>
                  </a:cubicBezTo>
                  <a:cubicBezTo>
                    <a:pt x="63" y="664"/>
                    <a:pt x="60" y="669"/>
                    <a:pt x="60" y="675"/>
                  </a:cubicBezTo>
                  <a:cubicBezTo>
                    <a:pt x="60" y="676"/>
                    <a:pt x="60" y="678"/>
                    <a:pt x="60" y="680"/>
                  </a:cubicBezTo>
                  <a:cubicBezTo>
                    <a:pt x="26" y="694"/>
                    <a:pt x="2" y="730"/>
                    <a:pt x="2" y="772"/>
                  </a:cubicBezTo>
                  <a:cubicBezTo>
                    <a:pt x="2" y="916"/>
                    <a:pt x="2" y="916"/>
                    <a:pt x="2" y="916"/>
                  </a:cubicBezTo>
                  <a:cubicBezTo>
                    <a:pt x="2" y="957"/>
                    <a:pt x="25" y="985"/>
                    <a:pt x="58" y="997"/>
                  </a:cubicBezTo>
                  <a:cubicBezTo>
                    <a:pt x="54" y="1002"/>
                    <a:pt x="53" y="1007"/>
                    <a:pt x="53" y="1012"/>
                  </a:cubicBezTo>
                  <a:cubicBezTo>
                    <a:pt x="53" y="1017"/>
                    <a:pt x="54" y="1021"/>
                    <a:pt x="56" y="1025"/>
                  </a:cubicBezTo>
                  <a:cubicBezTo>
                    <a:pt x="24" y="1041"/>
                    <a:pt x="2" y="1076"/>
                    <a:pt x="2" y="1116"/>
                  </a:cubicBezTo>
                  <a:cubicBezTo>
                    <a:pt x="2" y="1260"/>
                    <a:pt x="2" y="1260"/>
                    <a:pt x="2" y="1260"/>
                  </a:cubicBezTo>
                  <a:cubicBezTo>
                    <a:pt x="2" y="1297"/>
                    <a:pt x="21" y="1324"/>
                    <a:pt x="49" y="1337"/>
                  </a:cubicBezTo>
                  <a:cubicBezTo>
                    <a:pt x="49" y="1339"/>
                    <a:pt x="48" y="1340"/>
                    <a:pt x="48" y="1342"/>
                  </a:cubicBezTo>
                  <a:cubicBezTo>
                    <a:pt x="48" y="1346"/>
                    <a:pt x="49" y="1349"/>
                    <a:pt x="51" y="1353"/>
                  </a:cubicBezTo>
                  <a:cubicBezTo>
                    <a:pt x="21" y="1369"/>
                    <a:pt x="0" y="1403"/>
                    <a:pt x="0" y="1442"/>
                  </a:cubicBezTo>
                  <a:cubicBezTo>
                    <a:pt x="0" y="1585"/>
                    <a:pt x="0" y="1585"/>
                    <a:pt x="0" y="1585"/>
                  </a:cubicBezTo>
                  <a:cubicBezTo>
                    <a:pt x="0" y="1631"/>
                    <a:pt x="29" y="1661"/>
                    <a:pt x="68" y="1670"/>
                  </a:cubicBezTo>
                  <a:cubicBezTo>
                    <a:pt x="29" y="1681"/>
                    <a:pt x="0" y="1720"/>
                    <a:pt x="0" y="1766"/>
                  </a:cubicBezTo>
                  <a:cubicBezTo>
                    <a:pt x="0" y="1909"/>
                    <a:pt x="0" y="1909"/>
                    <a:pt x="0" y="1909"/>
                  </a:cubicBezTo>
                  <a:cubicBezTo>
                    <a:pt x="0" y="1956"/>
                    <a:pt x="31" y="1987"/>
                    <a:pt x="71" y="1995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75" name="Freeform 6861"/>
            <p:cNvSpPr>
              <a:spLocks/>
            </p:cNvSpPr>
            <p:nvPr/>
          </p:nvSpPr>
          <p:spPr bwMode="auto">
            <a:xfrm>
              <a:off x="3003" y="3611"/>
              <a:ext cx="55" cy="175"/>
            </a:xfrm>
            <a:custGeom>
              <a:avLst/>
              <a:gdLst>
                <a:gd name="T0" fmla="*/ 0 w 59"/>
                <a:gd name="T1" fmla="*/ 0 h 189"/>
                <a:gd name="T2" fmla="*/ 28 w 59"/>
                <a:gd name="T3" fmla="*/ 162 h 189"/>
                <a:gd name="T4" fmla="*/ 0 w 59"/>
                <a:gd name="T5" fmla="*/ 0 h 1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189">
                  <a:moveTo>
                    <a:pt x="0" y="0"/>
                  </a:moveTo>
                  <a:cubicBezTo>
                    <a:pt x="0" y="0"/>
                    <a:pt x="43" y="12"/>
                    <a:pt x="32" y="189"/>
                  </a:cubicBezTo>
                  <a:cubicBezTo>
                    <a:pt x="32" y="189"/>
                    <a:pt x="59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76" name="Freeform 6862"/>
            <p:cNvSpPr>
              <a:spLocks/>
            </p:cNvSpPr>
            <p:nvPr/>
          </p:nvSpPr>
          <p:spPr bwMode="auto">
            <a:xfrm>
              <a:off x="3009" y="2367"/>
              <a:ext cx="55" cy="175"/>
            </a:xfrm>
            <a:custGeom>
              <a:avLst/>
              <a:gdLst>
                <a:gd name="T0" fmla="*/ 0 w 59"/>
                <a:gd name="T1" fmla="*/ 0 h 189"/>
                <a:gd name="T2" fmla="*/ 28 w 59"/>
                <a:gd name="T3" fmla="*/ 162 h 189"/>
                <a:gd name="T4" fmla="*/ 0 w 59"/>
                <a:gd name="T5" fmla="*/ 0 h 1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189">
                  <a:moveTo>
                    <a:pt x="0" y="0"/>
                  </a:moveTo>
                  <a:cubicBezTo>
                    <a:pt x="0" y="0"/>
                    <a:pt x="43" y="13"/>
                    <a:pt x="32" y="189"/>
                  </a:cubicBezTo>
                  <a:cubicBezTo>
                    <a:pt x="32" y="189"/>
                    <a:pt x="59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77" name="Freeform 6863"/>
            <p:cNvSpPr>
              <a:spLocks/>
            </p:cNvSpPr>
            <p:nvPr/>
          </p:nvSpPr>
          <p:spPr bwMode="auto">
            <a:xfrm>
              <a:off x="2997" y="2069"/>
              <a:ext cx="55" cy="175"/>
            </a:xfrm>
            <a:custGeom>
              <a:avLst/>
              <a:gdLst>
                <a:gd name="T0" fmla="*/ 0 w 59"/>
                <a:gd name="T1" fmla="*/ 0 h 189"/>
                <a:gd name="T2" fmla="*/ 28 w 59"/>
                <a:gd name="T3" fmla="*/ 162 h 189"/>
                <a:gd name="T4" fmla="*/ 0 w 59"/>
                <a:gd name="T5" fmla="*/ 0 h 1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189">
                  <a:moveTo>
                    <a:pt x="0" y="0"/>
                  </a:moveTo>
                  <a:cubicBezTo>
                    <a:pt x="0" y="0"/>
                    <a:pt x="44" y="13"/>
                    <a:pt x="32" y="189"/>
                  </a:cubicBezTo>
                  <a:cubicBezTo>
                    <a:pt x="32" y="189"/>
                    <a:pt x="59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78" name="Freeform 6864"/>
            <p:cNvSpPr>
              <a:spLocks/>
            </p:cNvSpPr>
            <p:nvPr/>
          </p:nvSpPr>
          <p:spPr bwMode="auto">
            <a:xfrm>
              <a:off x="2911" y="2349"/>
              <a:ext cx="33" cy="22"/>
            </a:xfrm>
            <a:custGeom>
              <a:avLst/>
              <a:gdLst>
                <a:gd name="T0" fmla="*/ 21 w 36"/>
                <a:gd name="T1" fmla="*/ 20 h 24"/>
                <a:gd name="T2" fmla="*/ 30 w 36"/>
                <a:gd name="T3" fmla="*/ 10 h 24"/>
                <a:gd name="T4" fmla="*/ 28 w 36"/>
                <a:gd name="T5" fmla="*/ 3 h 24"/>
                <a:gd name="T6" fmla="*/ 19 w 36"/>
                <a:gd name="T7" fmla="*/ 2 h 24"/>
                <a:gd name="T8" fmla="*/ 6 w 36"/>
                <a:gd name="T9" fmla="*/ 15 h 24"/>
                <a:gd name="T10" fmla="*/ 19 w 36"/>
                <a:gd name="T11" fmla="*/ 20 h 24"/>
                <a:gd name="T12" fmla="*/ 22 w 36"/>
                <a:gd name="T13" fmla="*/ 2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4">
                  <a:moveTo>
                    <a:pt x="25" y="24"/>
                  </a:moveTo>
                  <a:cubicBezTo>
                    <a:pt x="31" y="23"/>
                    <a:pt x="36" y="17"/>
                    <a:pt x="36" y="12"/>
                  </a:cubicBezTo>
                  <a:cubicBezTo>
                    <a:pt x="36" y="9"/>
                    <a:pt x="35" y="6"/>
                    <a:pt x="34" y="3"/>
                  </a:cubicBezTo>
                  <a:cubicBezTo>
                    <a:pt x="31" y="0"/>
                    <a:pt x="26" y="1"/>
                    <a:pt x="23" y="2"/>
                  </a:cubicBezTo>
                  <a:cubicBezTo>
                    <a:pt x="16" y="4"/>
                    <a:pt x="0" y="6"/>
                    <a:pt x="8" y="17"/>
                  </a:cubicBezTo>
                  <a:cubicBezTo>
                    <a:pt x="10" y="20"/>
                    <a:pt x="18" y="24"/>
                    <a:pt x="23" y="24"/>
                  </a:cubicBezTo>
                  <a:cubicBezTo>
                    <a:pt x="24" y="24"/>
                    <a:pt x="25" y="24"/>
                    <a:pt x="26" y="24"/>
                  </a:cubicBezTo>
                </a:path>
              </a:pathLst>
            </a:custGeom>
            <a:solidFill>
              <a:srgbClr val="AE7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79" name="Freeform 6865"/>
            <p:cNvSpPr>
              <a:spLocks/>
            </p:cNvSpPr>
            <p:nvPr/>
          </p:nvSpPr>
          <p:spPr bwMode="auto">
            <a:xfrm>
              <a:off x="3000" y="2348"/>
              <a:ext cx="28" cy="20"/>
            </a:xfrm>
            <a:custGeom>
              <a:avLst/>
              <a:gdLst>
                <a:gd name="T0" fmla="*/ 7 w 30"/>
                <a:gd name="T1" fmla="*/ 1 h 22"/>
                <a:gd name="T2" fmla="*/ 1 w 30"/>
                <a:gd name="T3" fmla="*/ 13 h 22"/>
                <a:gd name="T4" fmla="*/ 11 w 30"/>
                <a:gd name="T5" fmla="*/ 16 h 22"/>
                <a:gd name="T6" fmla="*/ 18 w 30"/>
                <a:gd name="T7" fmla="*/ 17 h 22"/>
                <a:gd name="T8" fmla="*/ 24 w 30"/>
                <a:gd name="T9" fmla="*/ 13 h 22"/>
                <a:gd name="T10" fmla="*/ 24 w 30"/>
                <a:gd name="T11" fmla="*/ 5 h 22"/>
                <a:gd name="T12" fmla="*/ 18 w 30"/>
                <a:gd name="T13" fmla="*/ 1 h 22"/>
                <a:gd name="T14" fmla="*/ 7 w 30"/>
                <a:gd name="T15" fmla="*/ 1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22">
                  <a:moveTo>
                    <a:pt x="9" y="1"/>
                  </a:moveTo>
                  <a:cubicBezTo>
                    <a:pt x="5" y="4"/>
                    <a:pt x="0" y="9"/>
                    <a:pt x="1" y="15"/>
                  </a:cubicBezTo>
                  <a:cubicBezTo>
                    <a:pt x="2" y="19"/>
                    <a:pt x="9" y="19"/>
                    <a:pt x="13" y="20"/>
                  </a:cubicBezTo>
                  <a:cubicBezTo>
                    <a:pt x="15" y="20"/>
                    <a:pt x="18" y="21"/>
                    <a:pt x="20" y="21"/>
                  </a:cubicBezTo>
                  <a:cubicBezTo>
                    <a:pt x="24" y="22"/>
                    <a:pt x="26" y="18"/>
                    <a:pt x="28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5" y="4"/>
                    <a:pt x="23" y="2"/>
                    <a:pt x="20" y="1"/>
                  </a:cubicBezTo>
                  <a:cubicBezTo>
                    <a:pt x="16" y="0"/>
                    <a:pt x="13" y="0"/>
                    <a:pt x="9" y="1"/>
                  </a:cubicBezTo>
                </a:path>
              </a:pathLst>
            </a:custGeom>
            <a:solidFill>
              <a:srgbClr val="AE7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80" name="Freeform 6866"/>
            <p:cNvSpPr>
              <a:spLocks/>
            </p:cNvSpPr>
            <p:nvPr/>
          </p:nvSpPr>
          <p:spPr bwMode="auto">
            <a:xfrm>
              <a:off x="2922" y="2646"/>
              <a:ext cx="101" cy="681"/>
            </a:xfrm>
            <a:custGeom>
              <a:avLst/>
              <a:gdLst>
                <a:gd name="T0" fmla="*/ 46 w 109"/>
                <a:gd name="T1" fmla="*/ 621 h 735"/>
                <a:gd name="T2" fmla="*/ 2 w 109"/>
                <a:gd name="T3" fmla="*/ 630 h 735"/>
                <a:gd name="T4" fmla="*/ 0 w 109"/>
                <a:gd name="T5" fmla="*/ 621 h 735"/>
                <a:gd name="T6" fmla="*/ 16 w 109"/>
                <a:gd name="T7" fmla="*/ 598 h 735"/>
                <a:gd name="T8" fmla="*/ 16 w 109"/>
                <a:gd name="T9" fmla="*/ 360 h 735"/>
                <a:gd name="T10" fmla="*/ 4 w 109"/>
                <a:gd name="T11" fmla="*/ 338 h 735"/>
                <a:gd name="T12" fmla="*/ 16 w 109"/>
                <a:gd name="T13" fmla="*/ 315 h 735"/>
                <a:gd name="T14" fmla="*/ 16 w 109"/>
                <a:gd name="T15" fmla="*/ 62 h 735"/>
                <a:gd name="T16" fmla="*/ 8 w 109"/>
                <a:gd name="T17" fmla="*/ 48 h 735"/>
                <a:gd name="T18" fmla="*/ 16 w 109"/>
                <a:gd name="T19" fmla="*/ 35 h 735"/>
                <a:gd name="T20" fmla="*/ 16 w 109"/>
                <a:gd name="T21" fmla="*/ 24 h 735"/>
                <a:gd name="T22" fmla="*/ 46 w 109"/>
                <a:gd name="T23" fmla="*/ 0 h 735"/>
                <a:gd name="T24" fmla="*/ 77 w 109"/>
                <a:gd name="T25" fmla="*/ 23 h 735"/>
                <a:gd name="T26" fmla="*/ 77 w 109"/>
                <a:gd name="T27" fmla="*/ 33 h 735"/>
                <a:gd name="T28" fmla="*/ 86 w 109"/>
                <a:gd name="T29" fmla="*/ 48 h 735"/>
                <a:gd name="T30" fmla="*/ 77 w 109"/>
                <a:gd name="T31" fmla="*/ 63 h 735"/>
                <a:gd name="T32" fmla="*/ 77 w 109"/>
                <a:gd name="T33" fmla="*/ 312 h 735"/>
                <a:gd name="T34" fmla="*/ 94 w 109"/>
                <a:gd name="T35" fmla="*/ 338 h 735"/>
                <a:gd name="T36" fmla="*/ 77 w 109"/>
                <a:gd name="T37" fmla="*/ 363 h 735"/>
                <a:gd name="T38" fmla="*/ 77 w 109"/>
                <a:gd name="T39" fmla="*/ 597 h 735"/>
                <a:gd name="T40" fmla="*/ 94 w 109"/>
                <a:gd name="T41" fmla="*/ 621 h 735"/>
                <a:gd name="T42" fmla="*/ 91 w 109"/>
                <a:gd name="T43" fmla="*/ 631 h 735"/>
                <a:gd name="T44" fmla="*/ 62 w 109"/>
                <a:gd name="T45" fmla="*/ 621 h 73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9" h="735">
                  <a:moveTo>
                    <a:pt x="54" y="723"/>
                  </a:moveTo>
                  <a:cubicBezTo>
                    <a:pt x="17" y="722"/>
                    <a:pt x="2" y="734"/>
                    <a:pt x="2" y="734"/>
                  </a:cubicBezTo>
                  <a:cubicBezTo>
                    <a:pt x="1" y="731"/>
                    <a:pt x="0" y="727"/>
                    <a:pt x="0" y="723"/>
                  </a:cubicBezTo>
                  <a:cubicBezTo>
                    <a:pt x="0" y="713"/>
                    <a:pt x="7" y="703"/>
                    <a:pt x="18" y="696"/>
                  </a:cubicBezTo>
                  <a:cubicBezTo>
                    <a:pt x="18" y="607"/>
                    <a:pt x="18" y="514"/>
                    <a:pt x="18" y="420"/>
                  </a:cubicBezTo>
                  <a:cubicBezTo>
                    <a:pt x="9" y="413"/>
                    <a:pt x="4" y="404"/>
                    <a:pt x="4" y="394"/>
                  </a:cubicBezTo>
                  <a:cubicBezTo>
                    <a:pt x="4" y="383"/>
                    <a:pt x="9" y="374"/>
                    <a:pt x="18" y="367"/>
                  </a:cubicBezTo>
                  <a:cubicBezTo>
                    <a:pt x="18" y="268"/>
                    <a:pt x="18" y="168"/>
                    <a:pt x="18" y="72"/>
                  </a:cubicBezTo>
                  <a:cubicBezTo>
                    <a:pt x="13" y="67"/>
                    <a:pt x="10" y="62"/>
                    <a:pt x="10" y="56"/>
                  </a:cubicBezTo>
                  <a:cubicBezTo>
                    <a:pt x="10" y="51"/>
                    <a:pt x="13" y="45"/>
                    <a:pt x="18" y="41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6" y="0"/>
                    <a:pt x="54" y="0"/>
                  </a:cubicBezTo>
                  <a:cubicBezTo>
                    <a:pt x="93" y="0"/>
                    <a:pt x="90" y="27"/>
                    <a:pt x="90" y="27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6" y="44"/>
                    <a:pt x="100" y="50"/>
                    <a:pt x="100" y="56"/>
                  </a:cubicBezTo>
                  <a:cubicBezTo>
                    <a:pt x="100" y="63"/>
                    <a:pt x="96" y="69"/>
                    <a:pt x="90" y="73"/>
                  </a:cubicBezTo>
                  <a:cubicBezTo>
                    <a:pt x="90" y="168"/>
                    <a:pt x="90" y="266"/>
                    <a:pt x="90" y="364"/>
                  </a:cubicBezTo>
                  <a:cubicBezTo>
                    <a:pt x="102" y="371"/>
                    <a:pt x="109" y="382"/>
                    <a:pt x="109" y="394"/>
                  </a:cubicBezTo>
                  <a:cubicBezTo>
                    <a:pt x="109" y="405"/>
                    <a:pt x="102" y="416"/>
                    <a:pt x="90" y="423"/>
                  </a:cubicBezTo>
                  <a:cubicBezTo>
                    <a:pt x="90" y="516"/>
                    <a:pt x="90" y="608"/>
                    <a:pt x="90" y="695"/>
                  </a:cubicBezTo>
                  <a:cubicBezTo>
                    <a:pt x="102" y="702"/>
                    <a:pt x="109" y="712"/>
                    <a:pt x="109" y="723"/>
                  </a:cubicBezTo>
                  <a:cubicBezTo>
                    <a:pt x="109" y="727"/>
                    <a:pt x="108" y="731"/>
                    <a:pt x="106" y="735"/>
                  </a:cubicBezTo>
                  <a:cubicBezTo>
                    <a:pt x="106" y="735"/>
                    <a:pt x="94" y="725"/>
                    <a:pt x="72" y="723"/>
                  </a:cubicBezTo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81" name="Oval 6867"/>
            <p:cNvSpPr>
              <a:spLocks noChangeArrowheads="1"/>
            </p:cNvSpPr>
            <p:nvPr/>
          </p:nvSpPr>
          <p:spPr bwMode="auto">
            <a:xfrm>
              <a:off x="3002" y="3309"/>
              <a:ext cx="18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82" name="Oval 6868"/>
            <p:cNvSpPr>
              <a:spLocks noChangeArrowheads="1"/>
            </p:cNvSpPr>
            <p:nvPr/>
          </p:nvSpPr>
          <p:spPr bwMode="auto">
            <a:xfrm>
              <a:off x="3020" y="3329"/>
              <a:ext cx="13" cy="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83" name="Freeform 6869"/>
            <p:cNvSpPr>
              <a:spLocks/>
            </p:cNvSpPr>
            <p:nvPr/>
          </p:nvSpPr>
          <p:spPr bwMode="auto">
            <a:xfrm>
              <a:off x="3010" y="3315"/>
              <a:ext cx="55" cy="175"/>
            </a:xfrm>
            <a:custGeom>
              <a:avLst/>
              <a:gdLst>
                <a:gd name="T0" fmla="*/ 0 w 59"/>
                <a:gd name="T1" fmla="*/ 0 h 189"/>
                <a:gd name="T2" fmla="*/ 28 w 59"/>
                <a:gd name="T3" fmla="*/ 162 h 189"/>
                <a:gd name="T4" fmla="*/ 0 w 59"/>
                <a:gd name="T5" fmla="*/ 0 h 18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189">
                  <a:moveTo>
                    <a:pt x="0" y="0"/>
                  </a:moveTo>
                  <a:cubicBezTo>
                    <a:pt x="0" y="0"/>
                    <a:pt x="44" y="13"/>
                    <a:pt x="32" y="189"/>
                  </a:cubicBezTo>
                  <a:cubicBezTo>
                    <a:pt x="32" y="189"/>
                    <a:pt x="59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84" name="Oval 6870"/>
            <p:cNvSpPr>
              <a:spLocks noChangeArrowheads="1"/>
            </p:cNvSpPr>
            <p:nvPr/>
          </p:nvSpPr>
          <p:spPr bwMode="auto">
            <a:xfrm>
              <a:off x="2967" y="3896"/>
              <a:ext cx="8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85" name="Oval 6871"/>
            <p:cNvSpPr>
              <a:spLocks noChangeArrowheads="1"/>
            </p:cNvSpPr>
            <p:nvPr/>
          </p:nvSpPr>
          <p:spPr bwMode="auto">
            <a:xfrm>
              <a:off x="2970" y="3890"/>
              <a:ext cx="5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86" name="Freeform 6872"/>
            <p:cNvSpPr>
              <a:spLocks/>
            </p:cNvSpPr>
            <p:nvPr/>
          </p:nvSpPr>
          <p:spPr bwMode="auto">
            <a:xfrm>
              <a:off x="2734" y="1475"/>
              <a:ext cx="31" cy="27"/>
            </a:xfrm>
            <a:custGeom>
              <a:avLst/>
              <a:gdLst>
                <a:gd name="T0" fmla="*/ 8 w 33"/>
                <a:gd name="T1" fmla="*/ 1 h 29"/>
                <a:gd name="T2" fmla="*/ 6 w 33"/>
                <a:gd name="T3" fmla="*/ 8 h 29"/>
                <a:gd name="T4" fmla="*/ 16 w 33"/>
                <a:gd name="T5" fmla="*/ 11 h 29"/>
                <a:gd name="T6" fmla="*/ 22 w 33"/>
                <a:gd name="T7" fmla="*/ 19 h 29"/>
                <a:gd name="T8" fmla="*/ 22 w 33"/>
                <a:gd name="T9" fmla="*/ 23 h 29"/>
                <a:gd name="T10" fmla="*/ 29 w 33"/>
                <a:gd name="T11" fmla="*/ 25 h 29"/>
                <a:gd name="T12" fmla="*/ 18 w 33"/>
                <a:gd name="T13" fmla="*/ 21 h 29"/>
                <a:gd name="T14" fmla="*/ 12 w 33"/>
                <a:gd name="T15" fmla="*/ 14 h 29"/>
                <a:gd name="T16" fmla="*/ 1 w 33"/>
                <a:gd name="T17" fmla="*/ 8 h 29"/>
                <a:gd name="T18" fmla="*/ 7 w 33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29">
                  <a:moveTo>
                    <a:pt x="8" y="1"/>
                  </a:moveTo>
                  <a:cubicBezTo>
                    <a:pt x="4" y="1"/>
                    <a:pt x="3" y="8"/>
                    <a:pt x="6" y="10"/>
                  </a:cubicBezTo>
                  <a:cubicBezTo>
                    <a:pt x="9" y="13"/>
                    <a:pt x="14" y="12"/>
                    <a:pt x="18" y="13"/>
                  </a:cubicBezTo>
                  <a:cubicBezTo>
                    <a:pt x="22" y="15"/>
                    <a:pt x="24" y="16"/>
                    <a:pt x="24" y="21"/>
                  </a:cubicBezTo>
                  <a:cubicBezTo>
                    <a:pt x="24" y="23"/>
                    <a:pt x="23" y="25"/>
                    <a:pt x="25" y="27"/>
                  </a:cubicBezTo>
                  <a:cubicBezTo>
                    <a:pt x="28" y="28"/>
                    <a:pt x="31" y="27"/>
                    <a:pt x="33" y="29"/>
                  </a:cubicBezTo>
                  <a:cubicBezTo>
                    <a:pt x="29" y="29"/>
                    <a:pt x="21" y="29"/>
                    <a:pt x="20" y="25"/>
                  </a:cubicBezTo>
                  <a:cubicBezTo>
                    <a:pt x="17" y="20"/>
                    <a:pt x="21" y="17"/>
                    <a:pt x="14" y="16"/>
                  </a:cubicBezTo>
                  <a:cubicBezTo>
                    <a:pt x="10" y="16"/>
                    <a:pt x="3" y="16"/>
                    <a:pt x="1" y="10"/>
                  </a:cubicBezTo>
                  <a:cubicBezTo>
                    <a:pt x="0" y="6"/>
                    <a:pt x="4" y="2"/>
                    <a:pt x="7" y="0"/>
                  </a:cubicBezTo>
                </a:path>
              </a:pathLst>
            </a:custGeom>
            <a:solidFill>
              <a:srgbClr val="8E7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87" name="Freeform 6873"/>
            <p:cNvSpPr>
              <a:spLocks/>
            </p:cNvSpPr>
            <p:nvPr/>
          </p:nvSpPr>
          <p:spPr bwMode="auto">
            <a:xfrm>
              <a:off x="2805" y="1496"/>
              <a:ext cx="38" cy="42"/>
            </a:xfrm>
            <a:custGeom>
              <a:avLst/>
              <a:gdLst>
                <a:gd name="T0" fmla="*/ 1 w 41"/>
                <a:gd name="T1" fmla="*/ 7 h 45"/>
                <a:gd name="T2" fmla="*/ 1 w 41"/>
                <a:gd name="T3" fmla="*/ 7 h 45"/>
                <a:gd name="T4" fmla="*/ 11 w 41"/>
                <a:gd name="T5" fmla="*/ 3 h 45"/>
                <a:gd name="T6" fmla="*/ 16 w 41"/>
                <a:gd name="T7" fmla="*/ 9 h 45"/>
                <a:gd name="T8" fmla="*/ 14 w 41"/>
                <a:gd name="T9" fmla="*/ 29 h 45"/>
                <a:gd name="T10" fmla="*/ 13 w 41"/>
                <a:gd name="T11" fmla="*/ 34 h 45"/>
                <a:gd name="T12" fmla="*/ 18 w 41"/>
                <a:gd name="T13" fmla="*/ 32 h 45"/>
                <a:gd name="T14" fmla="*/ 21 w 41"/>
                <a:gd name="T15" fmla="*/ 30 h 45"/>
                <a:gd name="T16" fmla="*/ 33 w 41"/>
                <a:gd name="T17" fmla="*/ 39 h 45"/>
                <a:gd name="T18" fmla="*/ 25 w 41"/>
                <a:gd name="T19" fmla="*/ 28 h 45"/>
                <a:gd name="T20" fmla="*/ 17 w 41"/>
                <a:gd name="T21" fmla="*/ 28 h 45"/>
                <a:gd name="T22" fmla="*/ 18 w 41"/>
                <a:gd name="T23" fmla="*/ 21 h 45"/>
                <a:gd name="T24" fmla="*/ 19 w 41"/>
                <a:gd name="T25" fmla="*/ 11 h 45"/>
                <a:gd name="T26" fmla="*/ 15 w 41"/>
                <a:gd name="T27" fmla="*/ 2 h 45"/>
                <a:gd name="T28" fmla="*/ 0 w 41"/>
                <a:gd name="T29" fmla="*/ 7 h 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1" h="45">
                  <a:moveTo>
                    <a:pt x="1" y="7"/>
                  </a:moveTo>
                  <a:cubicBezTo>
                    <a:pt x="0" y="7"/>
                    <a:pt x="1" y="7"/>
                    <a:pt x="1" y="7"/>
                  </a:cubicBezTo>
                  <a:cubicBezTo>
                    <a:pt x="4" y="5"/>
                    <a:pt x="9" y="4"/>
                    <a:pt x="13" y="3"/>
                  </a:cubicBezTo>
                  <a:cubicBezTo>
                    <a:pt x="19" y="3"/>
                    <a:pt x="19" y="6"/>
                    <a:pt x="18" y="11"/>
                  </a:cubicBezTo>
                  <a:cubicBezTo>
                    <a:pt x="18" y="18"/>
                    <a:pt x="17" y="26"/>
                    <a:pt x="16" y="33"/>
                  </a:cubicBezTo>
                  <a:cubicBezTo>
                    <a:pt x="15" y="34"/>
                    <a:pt x="14" y="38"/>
                    <a:pt x="15" y="39"/>
                  </a:cubicBezTo>
                  <a:cubicBezTo>
                    <a:pt x="16" y="39"/>
                    <a:pt x="19" y="36"/>
                    <a:pt x="20" y="36"/>
                  </a:cubicBezTo>
                  <a:cubicBezTo>
                    <a:pt x="21" y="35"/>
                    <a:pt x="23" y="34"/>
                    <a:pt x="25" y="34"/>
                  </a:cubicBezTo>
                  <a:cubicBezTo>
                    <a:pt x="32" y="33"/>
                    <a:pt x="33" y="43"/>
                    <a:pt x="39" y="45"/>
                  </a:cubicBezTo>
                  <a:cubicBezTo>
                    <a:pt x="41" y="41"/>
                    <a:pt x="33" y="33"/>
                    <a:pt x="29" y="32"/>
                  </a:cubicBezTo>
                  <a:cubicBezTo>
                    <a:pt x="26" y="31"/>
                    <a:pt x="23" y="32"/>
                    <a:pt x="19" y="32"/>
                  </a:cubicBezTo>
                  <a:cubicBezTo>
                    <a:pt x="19" y="29"/>
                    <a:pt x="20" y="26"/>
                    <a:pt x="21" y="24"/>
                  </a:cubicBezTo>
                  <a:cubicBezTo>
                    <a:pt x="22" y="20"/>
                    <a:pt x="22" y="16"/>
                    <a:pt x="22" y="13"/>
                  </a:cubicBezTo>
                  <a:cubicBezTo>
                    <a:pt x="21" y="9"/>
                    <a:pt x="21" y="4"/>
                    <a:pt x="17" y="2"/>
                  </a:cubicBezTo>
                  <a:cubicBezTo>
                    <a:pt x="12" y="0"/>
                    <a:pt x="4" y="5"/>
                    <a:pt x="0" y="8"/>
                  </a:cubicBezTo>
                </a:path>
              </a:pathLst>
            </a:custGeom>
            <a:solidFill>
              <a:srgbClr val="8E7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88" name="Freeform 6874"/>
            <p:cNvSpPr>
              <a:spLocks/>
            </p:cNvSpPr>
            <p:nvPr/>
          </p:nvSpPr>
          <p:spPr bwMode="auto">
            <a:xfrm>
              <a:off x="2776" y="1480"/>
              <a:ext cx="23" cy="11"/>
            </a:xfrm>
            <a:custGeom>
              <a:avLst/>
              <a:gdLst>
                <a:gd name="T0" fmla="*/ 0 w 25"/>
                <a:gd name="T1" fmla="*/ 5 h 12"/>
                <a:gd name="T2" fmla="*/ 13 w 25"/>
                <a:gd name="T3" fmla="*/ 2 h 12"/>
                <a:gd name="T4" fmla="*/ 17 w 25"/>
                <a:gd name="T5" fmla="*/ 5 h 12"/>
                <a:gd name="T6" fmla="*/ 20 w 25"/>
                <a:gd name="T7" fmla="*/ 10 h 12"/>
                <a:gd name="T8" fmla="*/ 12 w 25"/>
                <a:gd name="T9" fmla="*/ 0 h 12"/>
                <a:gd name="T10" fmla="*/ 1 w 25"/>
                <a:gd name="T11" fmla="*/ 5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2">
                  <a:moveTo>
                    <a:pt x="0" y="5"/>
                  </a:moveTo>
                  <a:cubicBezTo>
                    <a:pt x="4" y="3"/>
                    <a:pt x="10" y="1"/>
                    <a:pt x="15" y="2"/>
                  </a:cubicBezTo>
                  <a:cubicBezTo>
                    <a:pt x="17" y="2"/>
                    <a:pt x="19" y="4"/>
                    <a:pt x="21" y="5"/>
                  </a:cubicBezTo>
                  <a:cubicBezTo>
                    <a:pt x="23" y="7"/>
                    <a:pt x="23" y="10"/>
                    <a:pt x="24" y="12"/>
                  </a:cubicBezTo>
                  <a:cubicBezTo>
                    <a:pt x="25" y="6"/>
                    <a:pt x="20" y="0"/>
                    <a:pt x="14" y="0"/>
                  </a:cubicBezTo>
                  <a:cubicBezTo>
                    <a:pt x="10" y="0"/>
                    <a:pt x="4" y="3"/>
                    <a:pt x="1" y="5"/>
                  </a:cubicBezTo>
                </a:path>
              </a:pathLst>
            </a:custGeom>
            <a:solidFill>
              <a:srgbClr val="8E7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89" name="Freeform 6875"/>
            <p:cNvSpPr>
              <a:spLocks/>
            </p:cNvSpPr>
            <p:nvPr/>
          </p:nvSpPr>
          <p:spPr bwMode="auto">
            <a:xfrm>
              <a:off x="2794" y="1517"/>
              <a:ext cx="20" cy="15"/>
            </a:xfrm>
            <a:custGeom>
              <a:avLst/>
              <a:gdLst>
                <a:gd name="T0" fmla="*/ 1 w 21"/>
                <a:gd name="T1" fmla="*/ 1 h 17"/>
                <a:gd name="T2" fmla="*/ 13 w 21"/>
                <a:gd name="T3" fmla="*/ 3 h 17"/>
                <a:gd name="T4" fmla="*/ 9 w 21"/>
                <a:gd name="T5" fmla="*/ 13 h 17"/>
                <a:gd name="T6" fmla="*/ 9 w 21"/>
                <a:gd name="T7" fmla="*/ 4 h 17"/>
                <a:gd name="T8" fmla="*/ 0 w 21"/>
                <a:gd name="T9" fmla="*/ 1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17">
                  <a:moveTo>
                    <a:pt x="1" y="1"/>
                  </a:moveTo>
                  <a:cubicBezTo>
                    <a:pt x="4" y="0"/>
                    <a:pt x="13" y="1"/>
                    <a:pt x="15" y="3"/>
                  </a:cubicBezTo>
                  <a:cubicBezTo>
                    <a:pt x="21" y="8"/>
                    <a:pt x="11" y="14"/>
                    <a:pt x="9" y="17"/>
                  </a:cubicBezTo>
                  <a:cubicBezTo>
                    <a:pt x="13" y="13"/>
                    <a:pt x="15" y="8"/>
                    <a:pt x="9" y="4"/>
                  </a:cubicBezTo>
                  <a:cubicBezTo>
                    <a:pt x="7" y="2"/>
                    <a:pt x="3" y="2"/>
                    <a:pt x="0" y="1"/>
                  </a:cubicBezTo>
                </a:path>
              </a:pathLst>
            </a:custGeom>
            <a:solidFill>
              <a:srgbClr val="8E7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90" name="Freeform 6876"/>
            <p:cNvSpPr>
              <a:spLocks/>
            </p:cNvSpPr>
            <p:nvPr/>
          </p:nvSpPr>
          <p:spPr bwMode="auto">
            <a:xfrm>
              <a:off x="2809" y="1559"/>
              <a:ext cx="31" cy="12"/>
            </a:xfrm>
            <a:custGeom>
              <a:avLst/>
              <a:gdLst>
                <a:gd name="T0" fmla="*/ 0 w 33"/>
                <a:gd name="T1" fmla="*/ 0 h 13"/>
                <a:gd name="T2" fmla="*/ 13 w 33"/>
                <a:gd name="T3" fmla="*/ 11 h 13"/>
                <a:gd name="T4" fmla="*/ 29 w 33"/>
                <a:gd name="T5" fmla="*/ 5 h 13"/>
                <a:gd name="T6" fmla="*/ 11 w 33"/>
                <a:gd name="T7" fmla="*/ 6 h 13"/>
                <a:gd name="T8" fmla="*/ 1 w 33"/>
                <a:gd name="T9" fmla="*/ 1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3">
                  <a:moveTo>
                    <a:pt x="0" y="0"/>
                  </a:moveTo>
                  <a:cubicBezTo>
                    <a:pt x="4" y="4"/>
                    <a:pt x="8" y="12"/>
                    <a:pt x="15" y="13"/>
                  </a:cubicBezTo>
                  <a:cubicBezTo>
                    <a:pt x="19" y="13"/>
                    <a:pt x="30" y="9"/>
                    <a:pt x="33" y="5"/>
                  </a:cubicBezTo>
                  <a:cubicBezTo>
                    <a:pt x="26" y="7"/>
                    <a:pt x="19" y="10"/>
                    <a:pt x="13" y="8"/>
                  </a:cubicBezTo>
                  <a:cubicBezTo>
                    <a:pt x="9" y="7"/>
                    <a:pt x="3" y="5"/>
                    <a:pt x="1" y="1"/>
                  </a:cubicBezTo>
                </a:path>
              </a:pathLst>
            </a:custGeom>
            <a:solidFill>
              <a:srgbClr val="8E7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91" name="Freeform 6877"/>
            <p:cNvSpPr>
              <a:spLocks/>
            </p:cNvSpPr>
            <p:nvPr/>
          </p:nvSpPr>
          <p:spPr bwMode="auto">
            <a:xfrm>
              <a:off x="2736" y="1480"/>
              <a:ext cx="21" cy="16"/>
            </a:xfrm>
            <a:custGeom>
              <a:avLst/>
              <a:gdLst>
                <a:gd name="T0" fmla="*/ 2 w 23"/>
                <a:gd name="T1" fmla="*/ 0 h 18"/>
                <a:gd name="T2" fmla="*/ 4 w 23"/>
                <a:gd name="T3" fmla="*/ 5 h 18"/>
                <a:gd name="T4" fmla="*/ 10 w 23"/>
                <a:gd name="T5" fmla="*/ 6 h 18"/>
                <a:gd name="T6" fmla="*/ 16 w 23"/>
                <a:gd name="T7" fmla="*/ 14 h 18"/>
                <a:gd name="T8" fmla="*/ 7 w 23"/>
                <a:gd name="T9" fmla="*/ 7 h 18"/>
                <a:gd name="T10" fmla="*/ 2 w 23"/>
                <a:gd name="T11" fmla="*/ 5 h 18"/>
                <a:gd name="T12" fmla="*/ 2 w 23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18">
                  <a:moveTo>
                    <a:pt x="2" y="0"/>
                  </a:moveTo>
                  <a:cubicBezTo>
                    <a:pt x="1" y="2"/>
                    <a:pt x="0" y="5"/>
                    <a:pt x="4" y="7"/>
                  </a:cubicBezTo>
                  <a:cubicBezTo>
                    <a:pt x="6" y="8"/>
                    <a:pt x="9" y="8"/>
                    <a:pt x="12" y="8"/>
                  </a:cubicBezTo>
                  <a:cubicBezTo>
                    <a:pt x="17" y="9"/>
                    <a:pt x="23" y="12"/>
                    <a:pt x="20" y="18"/>
                  </a:cubicBezTo>
                  <a:cubicBezTo>
                    <a:pt x="19" y="12"/>
                    <a:pt x="16" y="9"/>
                    <a:pt x="9" y="9"/>
                  </a:cubicBezTo>
                  <a:cubicBezTo>
                    <a:pt x="6" y="9"/>
                    <a:pt x="4" y="9"/>
                    <a:pt x="2" y="7"/>
                  </a:cubicBezTo>
                  <a:cubicBezTo>
                    <a:pt x="1" y="5"/>
                    <a:pt x="0" y="2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92" name="Freeform 6878"/>
            <p:cNvSpPr>
              <a:spLocks/>
            </p:cNvSpPr>
            <p:nvPr/>
          </p:nvSpPr>
          <p:spPr bwMode="auto">
            <a:xfrm>
              <a:off x="2785" y="1479"/>
              <a:ext cx="10" cy="6"/>
            </a:xfrm>
            <a:custGeom>
              <a:avLst/>
              <a:gdLst>
                <a:gd name="T0" fmla="*/ 0 w 11"/>
                <a:gd name="T1" fmla="*/ 2 h 7"/>
                <a:gd name="T2" fmla="*/ 9 w 11"/>
                <a:gd name="T3" fmla="*/ 5 h 7"/>
                <a:gd name="T4" fmla="*/ 1 w 11"/>
                <a:gd name="T5" fmla="*/ 2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7">
                  <a:moveTo>
                    <a:pt x="0" y="2"/>
                  </a:moveTo>
                  <a:cubicBezTo>
                    <a:pt x="3" y="0"/>
                    <a:pt x="10" y="4"/>
                    <a:pt x="11" y="7"/>
                  </a:cubicBezTo>
                  <a:cubicBezTo>
                    <a:pt x="9" y="2"/>
                    <a:pt x="6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93" name="Freeform 6879"/>
            <p:cNvSpPr>
              <a:spLocks/>
            </p:cNvSpPr>
            <p:nvPr/>
          </p:nvSpPr>
          <p:spPr bwMode="auto">
            <a:xfrm>
              <a:off x="2819" y="1515"/>
              <a:ext cx="5" cy="15"/>
            </a:xfrm>
            <a:custGeom>
              <a:avLst/>
              <a:gdLst>
                <a:gd name="T0" fmla="*/ 3 w 5"/>
                <a:gd name="T1" fmla="*/ 0 h 17"/>
                <a:gd name="T2" fmla="*/ 0 w 5"/>
                <a:gd name="T3" fmla="*/ 13 h 17"/>
                <a:gd name="T4" fmla="*/ 5 w 5"/>
                <a:gd name="T5" fmla="*/ 10 h 17"/>
                <a:gd name="T6" fmla="*/ 2 w 5"/>
                <a:gd name="T7" fmla="*/ 9 h 17"/>
                <a:gd name="T8" fmla="*/ 3 w 5"/>
                <a:gd name="T9" fmla="*/ 1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7">
                  <a:moveTo>
                    <a:pt x="3" y="0"/>
                  </a:moveTo>
                  <a:cubicBezTo>
                    <a:pt x="3" y="6"/>
                    <a:pt x="0" y="12"/>
                    <a:pt x="0" y="17"/>
                  </a:cubicBezTo>
                  <a:cubicBezTo>
                    <a:pt x="1" y="16"/>
                    <a:pt x="4" y="14"/>
                    <a:pt x="5" y="13"/>
                  </a:cubicBezTo>
                  <a:cubicBezTo>
                    <a:pt x="2" y="15"/>
                    <a:pt x="1" y="15"/>
                    <a:pt x="2" y="11"/>
                  </a:cubicBezTo>
                  <a:cubicBezTo>
                    <a:pt x="2" y="7"/>
                    <a:pt x="3" y="4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94" name="Freeform 6880"/>
            <p:cNvSpPr>
              <a:spLocks/>
            </p:cNvSpPr>
            <p:nvPr/>
          </p:nvSpPr>
          <p:spPr bwMode="auto">
            <a:xfrm>
              <a:off x="2804" y="1518"/>
              <a:ext cx="6" cy="8"/>
            </a:xfrm>
            <a:custGeom>
              <a:avLst/>
              <a:gdLst>
                <a:gd name="T0" fmla="*/ 0 w 7"/>
                <a:gd name="T1" fmla="*/ 2 h 9"/>
                <a:gd name="T2" fmla="*/ 3 w 7"/>
                <a:gd name="T3" fmla="*/ 7 h 9"/>
                <a:gd name="T4" fmla="*/ 1 w 7"/>
                <a:gd name="T5" fmla="*/ 3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9">
                  <a:moveTo>
                    <a:pt x="0" y="2"/>
                  </a:moveTo>
                  <a:cubicBezTo>
                    <a:pt x="3" y="0"/>
                    <a:pt x="7" y="7"/>
                    <a:pt x="5" y="9"/>
                  </a:cubicBezTo>
                  <a:cubicBezTo>
                    <a:pt x="7" y="5"/>
                    <a:pt x="4" y="4"/>
                    <a:pt x="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95" name="Freeform 6881"/>
            <p:cNvSpPr>
              <a:spLocks/>
            </p:cNvSpPr>
            <p:nvPr/>
          </p:nvSpPr>
          <p:spPr bwMode="auto">
            <a:xfrm>
              <a:off x="2816" y="1567"/>
              <a:ext cx="10" cy="4"/>
            </a:xfrm>
            <a:custGeom>
              <a:avLst/>
              <a:gdLst>
                <a:gd name="T0" fmla="*/ 0 w 11"/>
                <a:gd name="T1" fmla="*/ 0 h 5"/>
                <a:gd name="T2" fmla="*/ 9 w 11"/>
                <a:gd name="T3" fmla="*/ 2 h 5"/>
                <a:gd name="T4" fmla="*/ 1 w 11"/>
                <a:gd name="T5" fmla="*/ 1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cubicBezTo>
                    <a:pt x="2" y="2"/>
                    <a:pt x="8" y="5"/>
                    <a:pt x="11" y="2"/>
                  </a:cubicBezTo>
                  <a:cubicBezTo>
                    <a:pt x="9" y="4"/>
                    <a:pt x="3" y="2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96" name="Freeform 6882"/>
            <p:cNvSpPr>
              <a:spLocks/>
            </p:cNvSpPr>
            <p:nvPr/>
          </p:nvSpPr>
          <p:spPr bwMode="auto">
            <a:xfrm>
              <a:off x="2747" y="1480"/>
              <a:ext cx="32" cy="18"/>
            </a:xfrm>
            <a:custGeom>
              <a:avLst/>
              <a:gdLst>
                <a:gd name="T0" fmla="*/ 0 w 34"/>
                <a:gd name="T1" fmla="*/ 0 h 19"/>
                <a:gd name="T2" fmla="*/ 10 w 34"/>
                <a:gd name="T3" fmla="*/ 5 h 19"/>
                <a:gd name="T4" fmla="*/ 15 w 34"/>
                <a:gd name="T5" fmla="*/ 11 h 19"/>
                <a:gd name="T6" fmla="*/ 14 w 34"/>
                <a:gd name="T7" fmla="*/ 16 h 19"/>
                <a:gd name="T8" fmla="*/ 20 w 34"/>
                <a:gd name="T9" fmla="*/ 16 h 19"/>
                <a:gd name="T10" fmla="*/ 30 w 34"/>
                <a:gd name="T11" fmla="*/ 17 h 19"/>
                <a:gd name="T12" fmla="*/ 22 w 34"/>
                <a:gd name="T13" fmla="*/ 13 h 19"/>
                <a:gd name="T14" fmla="*/ 16 w 34"/>
                <a:gd name="T15" fmla="*/ 6 h 19"/>
                <a:gd name="T16" fmla="*/ 8 w 34"/>
                <a:gd name="T17" fmla="*/ 1 h 19"/>
                <a:gd name="T18" fmla="*/ 0 w 34"/>
                <a:gd name="T19" fmla="*/ 1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19">
                  <a:moveTo>
                    <a:pt x="0" y="0"/>
                  </a:moveTo>
                  <a:cubicBezTo>
                    <a:pt x="3" y="1"/>
                    <a:pt x="9" y="3"/>
                    <a:pt x="12" y="5"/>
                  </a:cubicBezTo>
                  <a:cubicBezTo>
                    <a:pt x="15" y="7"/>
                    <a:pt x="17" y="9"/>
                    <a:pt x="17" y="13"/>
                  </a:cubicBezTo>
                  <a:cubicBezTo>
                    <a:pt x="17" y="14"/>
                    <a:pt x="15" y="17"/>
                    <a:pt x="16" y="18"/>
                  </a:cubicBezTo>
                  <a:cubicBezTo>
                    <a:pt x="17" y="18"/>
                    <a:pt x="21" y="18"/>
                    <a:pt x="22" y="18"/>
                  </a:cubicBezTo>
                  <a:cubicBezTo>
                    <a:pt x="26" y="18"/>
                    <a:pt x="30" y="19"/>
                    <a:pt x="34" y="19"/>
                  </a:cubicBezTo>
                  <a:cubicBezTo>
                    <a:pt x="33" y="16"/>
                    <a:pt x="26" y="16"/>
                    <a:pt x="24" y="15"/>
                  </a:cubicBezTo>
                  <a:cubicBezTo>
                    <a:pt x="20" y="13"/>
                    <a:pt x="20" y="9"/>
                    <a:pt x="18" y="6"/>
                  </a:cubicBezTo>
                  <a:cubicBezTo>
                    <a:pt x="16" y="3"/>
                    <a:pt x="12" y="1"/>
                    <a:pt x="8" y="1"/>
                  </a:cubicBezTo>
                  <a:cubicBezTo>
                    <a:pt x="5" y="0"/>
                    <a:pt x="3" y="1"/>
                    <a:pt x="0" y="1"/>
                  </a:cubicBezTo>
                </a:path>
              </a:pathLst>
            </a:custGeom>
            <a:solidFill>
              <a:srgbClr val="422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97" name="Freeform 6883"/>
            <p:cNvSpPr>
              <a:spLocks/>
            </p:cNvSpPr>
            <p:nvPr/>
          </p:nvSpPr>
          <p:spPr bwMode="auto">
            <a:xfrm>
              <a:off x="2795" y="1502"/>
              <a:ext cx="22" cy="17"/>
            </a:xfrm>
            <a:custGeom>
              <a:avLst/>
              <a:gdLst>
                <a:gd name="T0" fmla="*/ 0 w 23"/>
                <a:gd name="T1" fmla="*/ 0 h 19"/>
                <a:gd name="T2" fmla="*/ 9 w 23"/>
                <a:gd name="T3" fmla="*/ 6 h 19"/>
                <a:gd name="T4" fmla="*/ 16 w 23"/>
                <a:gd name="T5" fmla="*/ 4 h 19"/>
                <a:gd name="T6" fmla="*/ 21 w 23"/>
                <a:gd name="T7" fmla="*/ 5 h 19"/>
                <a:gd name="T8" fmla="*/ 20 w 23"/>
                <a:gd name="T9" fmla="*/ 15 h 19"/>
                <a:gd name="T10" fmla="*/ 17 w 23"/>
                <a:gd name="T11" fmla="*/ 9 h 19"/>
                <a:gd name="T12" fmla="*/ 9 w 23"/>
                <a:gd name="T13" fmla="*/ 8 h 19"/>
                <a:gd name="T14" fmla="*/ 2 w 23"/>
                <a:gd name="T15" fmla="*/ 5 h 19"/>
                <a:gd name="T16" fmla="*/ 1 w 23"/>
                <a:gd name="T17" fmla="*/ 1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" h="19">
                  <a:moveTo>
                    <a:pt x="0" y="0"/>
                  </a:moveTo>
                  <a:cubicBezTo>
                    <a:pt x="2" y="4"/>
                    <a:pt x="5" y="7"/>
                    <a:pt x="9" y="8"/>
                  </a:cubicBezTo>
                  <a:cubicBezTo>
                    <a:pt x="13" y="8"/>
                    <a:pt x="15" y="6"/>
                    <a:pt x="18" y="4"/>
                  </a:cubicBezTo>
                  <a:cubicBezTo>
                    <a:pt x="21" y="1"/>
                    <a:pt x="23" y="3"/>
                    <a:pt x="23" y="7"/>
                  </a:cubicBezTo>
                  <a:cubicBezTo>
                    <a:pt x="23" y="11"/>
                    <a:pt x="23" y="17"/>
                    <a:pt x="22" y="19"/>
                  </a:cubicBezTo>
                  <a:cubicBezTo>
                    <a:pt x="21" y="16"/>
                    <a:pt x="22" y="13"/>
                    <a:pt x="19" y="11"/>
                  </a:cubicBezTo>
                  <a:cubicBezTo>
                    <a:pt x="16" y="9"/>
                    <a:pt x="12" y="11"/>
                    <a:pt x="9" y="10"/>
                  </a:cubicBezTo>
                  <a:cubicBezTo>
                    <a:pt x="6" y="10"/>
                    <a:pt x="4" y="10"/>
                    <a:pt x="2" y="7"/>
                  </a:cubicBezTo>
                  <a:cubicBezTo>
                    <a:pt x="1" y="6"/>
                    <a:pt x="0" y="2"/>
                    <a:pt x="1" y="1"/>
                  </a:cubicBezTo>
                </a:path>
              </a:pathLst>
            </a:custGeom>
            <a:solidFill>
              <a:srgbClr val="422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98" name="Freeform 6884"/>
            <p:cNvSpPr>
              <a:spLocks/>
            </p:cNvSpPr>
            <p:nvPr/>
          </p:nvSpPr>
          <p:spPr bwMode="auto">
            <a:xfrm>
              <a:off x="2818" y="1537"/>
              <a:ext cx="17" cy="5"/>
            </a:xfrm>
            <a:custGeom>
              <a:avLst/>
              <a:gdLst>
                <a:gd name="T0" fmla="*/ 0 w 18"/>
                <a:gd name="T1" fmla="*/ 3 h 5"/>
                <a:gd name="T2" fmla="*/ 8 w 18"/>
                <a:gd name="T3" fmla="*/ 3 h 5"/>
                <a:gd name="T4" fmla="*/ 13 w 18"/>
                <a:gd name="T5" fmla="*/ 5 h 5"/>
                <a:gd name="T6" fmla="*/ 0 w 18"/>
                <a:gd name="T7" fmla="*/ 3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5">
                  <a:moveTo>
                    <a:pt x="0" y="3"/>
                  </a:moveTo>
                  <a:cubicBezTo>
                    <a:pt x="2" y="2"/>
                    <a:pt x="5" y="3"/>
                    <a:pt x="8" y="3"/>
                  </a:cubicBezTo>
                  <a:cubicBezTo>
                    <a:pt x="10" y="3"/>
                    <a:pt x="13" y="5"/>
                    <a:pt x="15" y="5"/>
                  </a:cubicBezTo>
                  <a:cubicBezTo>
                    <a:pt x="18" y="0"/>
                    <a:pt x="2" y="0"/>
                    <a:pt x="0" y="3"/>
                  </a:cubicBezTo>
                </a:path>
              </a:pathLst>
            </a:custGeom>
            <a:solidFill>
              <a:srgbClr val="422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99" name="Freeform 6885"/>
            <p:cNvSpPr>
              <a:spLocks/>
            </p:cNvSpPr>
            <p:nvPr/>
          </p:nvSpPr>
          <p:spPr bwMode="auto">
            <a:xfrm>
              <a:off x="2942" y="1544"/>
              <a:ext cx="25" cy="29"/>
            </a:xfrm>
            <a:custGeom>
              <a:avLst/>
              <a:gdLst>
                <a:gd name="T0" fmla="*/ 7 w 27"/>
                <a:gd name="T1" fmla="*/ 0 h 31"/>
                <a:gd name="T2" fmla="*/ 13 w 27"/>
                <a:gd name="T3" fmla="*/ 7 h 31"/>
                <a:gd name="T4" fmla="*/ 10 w 27"/>
                <a:gd name="T5" fmla="*/ 14 h 31"/>
                <a:gd name="T6" fmla="*/ 19 w 27"/>
                <a:gd name="T7" fmla="*/ 21 h 31"/>
                <a:gd name="T8" fmla="*/ 23 w 27"/>
                <a:gd name="T9" fmla="*/ 27 h 31"/>
                <a:gd name="T10" fmla="*/ 16 w 27"/>
                <a:gd name="T11" fmla="*/ 21 h 31"/>
                <a:gd name="T12" fmla="*/ 6 w 27"/>
                <a:gd name="T13" fmla="*/ 17 h 31"/>
                <a:gd name="T14" fmla="*/ 7 w 27"/>
                <a:gd name="T15" fmla="*/ 1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" h="31">
                  <a:moveTo>
                    <a:pt x="9" y="0"/>
                  </a:moveTo>
                  <a:cubicBezTo>
                    <a:pt x="12" y="1"/>
                    <a:pt x="16" y="5"/>
                    <a:pt x="15" y="9"/>
                  </a:cubicBezTo>
                  <a:cubicBezTo>
                    <a:pt x="14" y="13"/>
                    <a:pt x="9" y="12"/>
                    <a:pt x="12" y="16"/>
                  </a:cubicBezTo>
                  <a:cubicBezTo>
                    <a:pt x="14" y="19"/>
                    <a:pt x="19" y="20"/>
                    <a:pt x="22" y="23"/>
                  </a:cubicBezTo>
                  <a:cubicBezTo>
                    <a:pt x="24" y="25"/>
                    <a:pt x="25" y="28"/>
                    <a:pt x="27" y="31"/>
                  </a:cubicBezTo>
                  <a:cubicBezTo>
                    <a:pt x="24" y="28"/>
                    <a:pt x="21" y="26"/>
                    <a:pt x="18" y="24"/>
                  </a:cubicBezTo>
                  <a:cubicBezTo>
                    <a:pt x="14" y="22"/>
                    <a:pt x="9" y="21"/>
                    <a:pt x="7" y="19"/>
                  </a:cubicBezTo>
                  <a:cubicBezTo>
                    <a:pt x="0" y="12"/>
                    <a:pt x="15" y="7"/>
                    <a:pt x="9" y="1"/>
                  </a:cubicBezTo>
                </a:path>
              </a:pathLst>
            </a:custGeom>
            <a:solidFill>
              <a:srgbClr val="422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00" name="Freeform 6886"/>
            <p:cNvSpPr>
              <a:spLocks/>
            </p:cNvSpPr>
            <p:nvPr/>
          </p:nvSpPr>
          <p:spPr bwMode="auto">
            <a:xfrm>
              <a:off x="2972" y="1597"/>
              <a:ext cx="23" cy="45"/>
            </a:xfrm>
            <a:custGeom>
              <a:avLst/>
              <a:gdLst>
                <a:gd name="T0" fmla="*/ 21 w 24"/>
                <a:gd name="T1" fmla="*/ 0 h 48"/>
                <a:gd name="T2" fmla="*/ 12 w 24"/>
                <a:gd name="T3" fmla="*/ 13 h 48"/>
                <a:gd name="T4" fmla="*/ 18 w 24"/>
                <a:gd name="T5" fmla="*/ 23 h 48"/>
                <a:gd name="T6" fmla="*/ 10 w 24"/>
                <a:gd name="T7" fmla="*/ 30 h 48"/>
                <a:gd name="T8" fmla="*/ 12 w 24"/>
                <a:gd name="T9" fmla="*/ 42 h 48"/>
                <a:gd name="T10" fmla="*/ 4 w 24"/>
                <a:gd name="T11" fmla="*/ 29 h 48"/>
                <a:gd name="T12" fmla="*/ 13 w 24"/>
                <a:gd name="T13" fmla="*/ 23 h 48"/>
                <a:gd name="T14" fmla="*/ 11 w 24"/>
                <a:gd name="T15" fmla="*/ 15 h 48"/>
                <a:gd name="T16" fmla="*/ 12 w 24"/>
                <a:gd name="T17" fmla="*/ 8 h 48"/>
                <a:gd name="T18" fmla="*/ 22 w 24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48">
                  <a:moveTo>
                    <a:pt x="23" y="0"/>
                  </a:moveTo>
                  <a:cubicBezTo>
                    <a:pt x="19" y="2"/>
                    <a:pt x="14" y="9"/>
                    <a:pt x="14" y="15"/>
                  </a:cubicBezTo>
                  <a:cubicBezTo>
                    <a:pt x="14" y="20"/>
                    <a:pt x="19" y="21"/>
                    <a:pt x="20" y="26"/>
                  </a:cubicBezTo>
                  <a:cubicBezTo>
                    <a:pt x="23" y="31"/>
                    <a:pt x="14" y="32"/>
                    <a:pt x="10" y="34"/>
                  </a:cubicBezTo>
                  <a:cubicBezTo>
                    <a:pt x="3" y="38"/>
                    <a:pt x="8" y="44"/>
                    <a:pt x="12" y="48"/>
                  </a:cubicBezTo>
                  <a:cubicBezTo>
                    <a:pt x="8" y="45"/>
                    <a:pt x="0" y="40"/>
                    <a:pt x="4" y="33"/>
                  </a:cubicBezTo>
                  <a:cubicBezTo>
                    <a:pt x="6" y="29"/>
                    <a:pt x="14" y="31"/>
                    <a:pt x="15" y="26"/>
                  </a:cubicBezTo>
                  <a:cubicBezTo>
                    <a:pt x="15" y="23"/>
                    <a:pt x="12" y="19"/>
                    <a:pt x="11" y="17"/>
                  </a:cubicBezTo>
                  <a:cubicBezTo>
                    <a:pt x="10" y="13"/>
                    <a:pt x="11" y="12"/>
                    <a:pt x="12" y="9"/>
                  </a:cubicBezTo>
                  <a:cubicBezTo>
                    <a:pt x="15" y="4"/>
                    <a:pt x="19" y="2"/>
                    <a:pt x="24" y="0"/>
                  </a:cubicBezTo>
                </a:path>
              </a:pathLst>
            </a:custGeom>
            <a:solidFill>
              <a:srgbClr val="492D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01" name="Freeform 6887"/>
            <p:cNvSpPr>
              <a:spLocks/>
            </p:cNvSpPr>
            <p:nvPr/>
          </p:nvSpPr>
          <p:spPr bwMode="auto">
            <a:xfrm>
              <a:off x="2929" y="1533"/>
              <a:ext cx="32" cy="41"/>
            </a:xfrm>
            <a:custGeom>
              <a:avLst/>
              <a:gdLst>
                <a:gd name="T0" fmla="*/ 3 w 35"/>
                <a:gd name="T1" fmla="*/ 0 h 44"/>
                <a:gd name="T2" fmla="*/ 5 w 35"/>
                <a:gd name="T3" fmla="*/ 11 h 44"/>
                <a:gd name="T4" fmla="*/ 15 w 35"/>
                <a:gd name="T5" fmla="*/ 16 h 44"/>
                <a:gd name="T6" fmla="*/ 16 w 35"/>
                <a:gd name="T7" fmla="*/ 28 h 44"/>
                <a:gd name="T8" fmla="*/ 29 w 35"/>
                <a:gd name="T9" fmla="*/ 38 h 44"/>
                <a:gd name="T10" fmla="*/ 15 w 35"/>
                <a:gd name="T11" fmla="*/ 31 h 44"/>
                <a:gd name="T12" fmla="*/ 10 w 35"/>
                <a:gd name="T13" fmla="*/ 19 h 44"/>
                <a:gd name="T14" fmla="*/ 3 w 35"/>
                <a:gd name="T15" fmla="*/ 12 h 44"/>
                <a:gd name="T16" fmla="*/ 2 w 35"/>
                <a:gd name="T17" fmla="*/ 2 h 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44">
                  <a:moveTo>
                    <a:pt x="3" y="0"/>
                  </a:moveTo>
                  <a:cubicBezTo>
                    <a:pt x="1" y="5"/>
                    <a:pt x="1" y="10"/>
                    <a:pt x="7" y="13"/>
                  </a:cubicBezTo>
                  <a:cubicBezTo>
                    <a:pt x="11" y="15"/>
                    <a:pt x="19" y="12"/>
                    <a:pt x="18" y="18"/>
                  </a:cubicBezTo>
                  <a:cubicBezTo>
                    <a:pt x="17" y="24"/>
                    <a:pt x="13" y="27"/>
                    <a:pt x="19" y="32"/>
                  </a:cubicBezTo>
                  <a:cubicBezTo>
                    <a:pt x="24" y="36"/>
                    <a:pt x="32" y="38"/>
                    <a:pt x="35" y="44"/>
                  </a:cubicBezTo>
                  <a:cubicBezTo>
                    <a:pt x="29" y="40"/>
                    <a:pt x="22" y="39"/>
                    <a:pt x="17" y="35"/>
                  </a:cubicBezTo>
                  <a:cubicBezTo>
                    <a:pt x="11" y="30"/>
                    <a:pt x="12" y="27"/>
                    <a:pt x="12" y="21"/>
                  </a:cubicBezTo>
                  <a:cubicBezTo>
                    <a:pt x="12" y="16"/>
                    <a:pt x="7" y="17"/>
                    <a:pt x="3" y="14"/>
                  </a:cubicBezTo>
                  <a:cubicBezTo>
                    <a:pt x="0" y="11"/>
                    <a:pt x="0" y="6"/>
                    <a:pt x="2" y="2"/>
                  </a:cubicBezTo>
                </a:path>
              </a:pathLst>
            </a:custGeom>
            <a:solidFill>
              <a:srgbClr val="8E7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02" name="Freeform 6888"/>
            <p:cNvSpPr>
              <a:spLocks/>
            </p:cNvSpPr>
            <p:nvPr/>
          </p:nvSpPr>
          <p:spPr bwMode="auto">
            <a:xfrm>
              <a:off x="2985" y="1587"/>
              <a:ext cx="16" cy="47"/>
            </a:xfrm>
            <a:custGeom>
              <a:avLst/>
              <a:gdLst>
                <a:gd name="T0" fmla="*/ 9 w 17"/>
                <a:gd name="T1" fmla="*/ 0 h 51"/>
                <a:gd name="T2" fmla="*/ 9 w 17"/>
                <a:gd name="T3" fmla="*/ 14 h 51"/>
                <a:gd name="T4" fmla="*/ 4 w 17"/>
                <a:gd name="T5" fmla="*/ 25 h 51"/>
                <a:gd name="T6" fmla="*/ 9 w 17"/>
                <a:gd name="T7" fmla="*/ 37 h 51"/>
                <a:gd name="T8" fmla="*/ 0 w 17"/>
                <a:gd name="T9" fmla="*/ 43 h 51"/>
                <a:gd name="T10" fmla="*/ 12 w 17"/>
                <a:gd name="T11" fmla="*/ 36 h 51"/>
                <a:gd name="T12" fmla="*/ 8 w 17"/>
                <a:gd name="T13" fmla="*/ 26 h 51"/>
                <a:gd name="T14" fmla="*/ 8 w 17"/>
                <a:gd name="T15" fmla="*/ 20 h 51"/>
                <a:gd name="T16" fmla="*/ 12 w 17"/>
                <a:gd name="T17" fmla="*/ 13 h 51"/>
                <a:gd name="T18" fmla="*/ 10 w 1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51">
                  <a:moveTo>
                    <a:pt x="11" y="0"/>
                  </a:moveTo>
                  <a:cubicBezTo>
                    <a:pt x="15" y="6"/>
                    <a:pt x="14" y="11"/>
                    <a:pt x="11" y="16"/>
                  </a:cubicBezTo>
                  <a:cubicBezTo>
                    <a:pt x="9" y="20"/>
                    <a:pt x="3" y="24"/>
                    <a:pt x="4" y="29"/>
                  </a:cubicBezTo>
                  <a:cubicBezTo>
                    <a:pt x="5" y="34"/>
                    <a:pt x="14" y="36"/>
                    <a:pt x="11" y="43"/>
                  </a:cubicBezTo>
                  <a:cubicBezTo>
                    <a:pt x="10" y="47"/>
                    <a:pt x="3" y="48"/>
                    <a:pt x="0" y="51"/>
                  </a:cubicBezTo>
                  <a:cubicBezTo>
                    <a:pt x="5" y="51"/>
                    <a:pt x="12" y="46"/>
                    <a:pt x="14" y="42"/>
                  </a:cubicBezTo>
                  <a:cubicBezTo>
                    <a:pt x="15" y="35"/>
                    <a:pt x="9" y="35"/>
                    <a:pt x="8" y="30"/>
                  </a:cubicBezTo>
                  <a:cubicBezTo>
                    <a:pt x="7" y="27"/>
                    <a:pt x="8" y="26"/>
                    <a:pt x="10" y="24"/>
                  </a:cubicBezTo>
                  <a:cubicBezTo>
                    <a:pt x="12" y="21"/>
                    <a:pt x="13" y="19"/>
                    <a:pt x="14" y="15"/>
                  </a:cubicBezTo>
                  <a:cubicBezTo>
                    <a:pt x="15" y="11"/>
                    <a:pt x="17" y="4"/>
                    <a:pt x="12" y="2"/>
                  </a:cubicBezTo>
                </a:path>
              </a:pathLst>
            </a:custGeom>
            <a:solidFill>
              <a:srgbClr val="8E7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03" name="Freeform 6889"/>
            <p:cNvSpPr>
              <a:spLocks/>
            </p:cNvSpPr>
            <p:nvPr/>
          </p:nvSpPr>
          <p:spPr bwMode="auto">
            <a:xfrm>
              <a:off x="2963" y="1653"/>
              <a:ext cx="9" cy="24"/>
            </a:xfrm>
            <a:custGeom>
              <a:avLst/>
              <a:gdLst>
                <a:gd name="T0" fmla="*/ 5 w 10"/>
                <a:gd name="T1" fmla="*/ 0 h 26"/>
                <a:gd name="T2" fmla="*/ 3 w 10"/>
                <a:gd name="T3" fmla="*/ 14 h 26"/>
                <a:gd name="T4" fmla="*/ 5 w 10"/>
                <a:gd name="T5" fmla="*/ 22 h 26"/>
                <a:gd name="T6" fmla="*/ 0 w 10"/>
                <a:gd name="T7" fmla="*/ 12 h 26"/>
                <a:gd name="T8" fmla="*/ 1 w 10"/>
                <a:gd name="T9" fmla="*/ 6 h 26"/>
                <a:gd name="T10" fmla="*/ 5 w 10"/>
                <a:gd name="T11" fmla="*/ 1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" h="26">
                  <a:moveTo>
                    <a:pt x="5" y="0"/>
                  </a:moveTo>
                  <a:cubicBezTo>
                    <a:pt x="8" y="3"/>
                    <a:pt x="2" y="11"/>
                    <a:pt x="3" y="16"/>
                  </a:cubicBezTo>
                  <a:cubicBezTo>
                    <a:pt x="4" y="21"/>
                    <a:pt x="10" y="20"/>
                    <a:pt x="7" y="26"/>
                  </a:cubicBezTo>
                  <a:cubicBezTo>
                    <a:pt x="2" y="25"/>
                    <a:pt x="0" y="20"/>
                    <a:pt x="0" y="14"/>
                  </a:cubicBezTo>
                  <a:cubicBezTo>
                    <a:pt x="0" y="12"/>
                    <a:pt x="0" y="9"/>
                    <a:pt x="1" y="6"/>
                  </a:cubicBezTo>
                  <a:cubicBezTo>
                    <a:pt x="3" y="4"/>
                    <a:pt x="4" y="3"/>
                    <a:pt x="5" y="1"/>
                  </a:cubicBezTo>
                </a:path>
              </a:pathLst>
            </a:custGeom>
            <a:solidFill>
              <a:srgbClr val="8E7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04" name="Freeform 6890"/>
            <p:cNvSpPr>
              <a:spLocks/>
            </p:cNvSpPr>
            <p:nvPr/>
          </p:nvSpPr>
          <p:spPr bwMode="auto">
            <a:xfrm>
              <a:off x="2982" y="1545"/>
              <a:ext cx="8" cy="37"/>
            </a:xfrm>
            <a:custGeom>
              <a:avLst/>
              <a:gdLst>
                <a:gd name="T0" fmla="*/ 0 w 9"/>
                <a:gd name="T1" fmla="*/ 0 h 40"/>
                <a:gd name="T2" fmla="*/ 3 w 9"/>
                <a:gd name="T3" fmla="*/ 8 h 40"/>
                <a:gd name="T4" fmla="*/ 2 w 9"/>
                <a:gd name="T5" fmla="*/ 18 h 40"/>
                <a:gd name="T6" fmla="*/ 1 w 9"/>
                <a:gd name="T7" fmla="*/ 27 h 40"/>
                <a:gd name="T8" fmla="*/ 7 w 9"/>
                <a:gd name="T9" fmla="*/ 34 h 40"/>
                <a:gd name="T10" fmla="*/ 4 w 9"/>
                <a:gd name="T11" fmla="*/ 16 h 40"/>
                <a:gd name="T12" fmla="*/ 1 w 9"/>
                <a:gd name="T13" fmla="*/ 2 h 40"/>
                <a:gd name="T14" fmla="*/ 0 w 9"/>
                <a:gd name="T15" fmla="*/ 2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" h="40">
                  <a:moveTo>
                    <a:pt x="0" y="0"/>
                  </a:moveTo>
                  <a:cubicBezTo>
                    <a:pt x="2" y="4"/>
                    <a:pt x="3" y="6"/>
                    <a:pt x="3" y="10"/>
                  </a:cubicBezTo>
                  <a:cubicBezTo>
                    <a:pt x="4" y="14"/>
                    <a:pt x="2" y="17"/>
                    <a:pt x="2" y="21"/>
                  </a:cubicBezTo>
                  <a:cubicBezTo>
                    <a:pt x="2" y="24"/>
                    <a:pt x="0" y="29"/>
                    <a:pt x="1" y="31"/>
                  </a:cubicBezTo>
                  <a:cubicBezTo>
                    <a:pt x="2" y="35"/>
                    <a:pt x="6" y="37"/>
                    <a:pt x="9" y="40"/>
                  </a:cubicBezTo>
                  <a:cubicBezTo>
                    <a:pt x="2" y="32"/>
                    <a:pt x="3" y="28"/>
                    <a:pt x="5" y="18"/>
                  </a:cubicBezTo>
                  <a:cubicBezTo>
                    <a:pt x="6" y="11"/>
                    <a:pt x="4" y="8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8E7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05" name="Freeform 6891"/>
            <p:cNvSpPr>
              <a:spLocks/>
            </p:cNvSpPr>
            <p:nvPr/>
          </p:nvSpPr>
          <p:spPr bwMode="auto">
            <a:xfrm>
              <a:off x="2937" y="1547"/>
              <a:ext cx="7" cy="14"/>
            </a:xfrm>
            <a:custGeom>
              <a:avLst/>
              <a:gdLst>
                <a:gd name="T0" fmla="*/ 0 w 7"/>
                <a:gd name="T1" fmla="*/ 0 h 15"/>
                <a:gd name="T2" fmla="*/ 7 w 7"/>
                <a:gd name="T3" fmla="*/ 4 h 15"/>
                <a:gd name="T4" fmla="*/ 5 w 7"/>
                <a:gd name="T5" fmla="*/ 7 h 15"/>
                <a:gd name="T6" fmla="*/ 6 w 7"/>
                <a:gd name="T7" fmla="*/ 13 h 15"/>
                <a:gd name="T8" fmla="*/ 1 w 7"/>
                <a:gd name="T9" fmla="*/ 1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3" y="0"/>
                    <a:pt x="6" y="1"/>
                    <a:pt x="7" y="4"/>
                  </a:cubicBezTo>
                  <a:cubicBezTo>
                    <a:pt x="7" y="6"/>
                    <a:pt x="5" y="8"/>
                    <a:pt x="5" y="9"/>
                  </a:cubicBezTo>
                  <a:cubicBezTo>
                    <a:pt x="5" y="11"/>
                    <a:pt x="6" y="13"/>
                    <a:pt x="6" y="15"/>
                  </a:cubicBezTo>
                  <a:cubicBezTo>
                    <a:pt x="4" y="12"/>
                    <a:pt x="6" y="0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06" name="Freeform 6892"/>
            <p:cNvSpPr>
              <a:spLocks/>
            </p:cNvSpPr>
            <p:nvPr/>
          </p:nvSpPr>
          <p:spPr bwMode="auto">
            <a:xfrm>
              <a:off x="2963" y="1658"/>
              <a:ext cx="6" cy="16"/>
            </a:xfrm>
            <a:custGeom>
              <a:avLst/>
              <a:gdLst>
                <a:gd name="T0" fmla="*/ 4 w 6"/>
                <a:gd name="T1" fmla="*/ 0 h 17"/>
                <a:gd name="T2" fmla="*/ 6 w 6"/>
                <a:gd name="T3" fmla="*/ 15 h 17"/>
                <a:gd name="T4" fmla="*/ 0 w 6"/>
                <a:gd name="T5" fmla="*/ 8 h 17"/>
                <a:gd name="T6" fmla="*/ 3 w 6"/>
                <a:gd name="T7" fmla="*/ 0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17">
                  <a:moveTo>
                    <a:pt x="4" y="0"/>
                  </a:moveTo>
                  <a:cubicBezTo>
                    <a:pt x="2" y="4"/>
                    <a:pt x="0" y="14"/>
                    <a:pt x="6" y="17"/>
                  </a:cubicBezTo>
                  <a:cubicBezTo>
                    <a:pt x="2" y="17"/>
                    <a:pt x="0" y="12"/>
                    <a:pt x="0" y="9"/>
                  </a:cubicBezTo>
                  <a:cubicBezTo>
                    <a:pt x="0" y="5"/>
                    <a:pt x="2" y="3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07" name="Freeform 6893"/>
            <p:cNvSpPr>
              <a:spLocks/>
            </p:cNvSpPr>
            <p:nvPr/>
          </p:nvSpPr>
          <p:spPr bwMode="auto">
            <a:xfrm>
              <a:off x="2982" y="1566"/>
              <a:ext cx="4" cy="10"/>
            </a:xfrm>
            <a:custGeom>
              <a:avLst/>
              <a:gdLst>
                <a:gd name="T0" fmla="*/ 1 w 4"/>
                <a:gd name="T1" fmla="*/ 0 h 11"/>
                <a:gd name="T2" fmla="*/ 4 w 4"/>
                <a:gd name="T3" fmla="*/ 9 h 11"/>
                <a:gd name="T4" fmla="*/ 1 w 4"/>
                <a:gd name="T5" fmla="*/ 7 h 11"/>
                <a:gd name="T6" fmla="*/ 1 w 4"/>
                <a:gd name="T7" fmla="*/ 2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11">
                  <a:moveTo>
                    <a:pt x="1" y="0"/>
                  </a:moveTo>
                  <a:cubicBezTo>
                    <a:pt x="1" y="3"/>
                    <a:pt x="1" y="8"/>
                    <a:pt x="4" y="11"/>
                  </a:cubicBezTo>
                  <a:cubicBezTo>
                    <a:pt x="3" y="11"/>
                    <a:pt x="2" y="10"/>
                    <a:pt x="1" y="9"/>
                  </a:cubicBezTo>
                  <a:cubicBezTo>
                    <a:pt x="0" y="7"/>
                    <a:pt x="0" y="4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08" name="Freeform 6894"/>
            <p:cNvSpPr>
              <a:spLocks/>
            </p:cNvSpPr>
            <p:nvPr/>
          </p:nvSpPr>
          <p:spPr bwMode="auto">
            <a:xfrm>
              <a:off x="2988" y="1606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5 w 6"/>
                <a:gd name="T3" fmla="*/ 12 h 12"/>
                <a:gd name="T4" fmla="*/ 5 w 6"/>
                <a:gd name="T5" fmla="*/ 1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cubicBezTo>
                    <a:pt x="3" y="5"/>
                    <a:pt x="0" y="8"/>
                    <a:pt x="5" y="12"/>
                  </a:cubicBezTo>
                  <a:cubicBezTo>
                    <a:pt x="1" y="10"/>
                    <a:pt x="0" y="3"/>
                    <a:pt x="5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09" name="Freeform 6895"/>
            <p:cNvSpPr>
              <a:spLocks/>
            </p:cNvSpPr>
            <p:nvPr/>
          </p:nvSpPr>
          <p:spPr bwMode="auto">
            <a:xfrm>
              <a:off x="2718" y="1452"/>
              <a:ext cx="135" cy="135"/>
            </a:xfrm>
            <a:custGeom>
              <a:avLst/>
              <a:gdLst>
                <a:gd name="T0" fmla="*/ 113 w 145"/>
                <a:gd name="T1" fmla="*/ 108 h 146"/>
                <a:gd name="T2" fmla="*/ 60 w 145"/>
                <a:gd name="T3" fmla="*/ 67 h 146"/>
                <a:gd name="T4" fmla="*/ 14 w 145"/>
                <a:gd name="T5" fmla="*/ 18 h 146"/>
                <a:gd name="T6" fmla="*/ 97 w 145"/>
                <a:gd name="T7" fmla="*/ 26 h 146"/>
                <a:gd name="T8" fmla="*/ 113 w 145"/>
                <a:gd name="T9" fmla="*/ 108 h 1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146">
                  <a:moveTo>
                    <a:pt x="130" y="127"/>
                  </a:moveTo>
                  <a:cubicBezTo>
                    <a:pt x="96" y="146"/>
                    <a:pt x="101" y="107"/>
                    <a:pt x="69" y="78"/>
                  </a:cubicBezTo>
                  <a:cubicBezTo>
                    <a:pt x="38" y="49"/>
                    <a:pt x="0" y="56"/>
                    <a:pt x="16" y="21"/>
                  </a:cubicBezTo>
                  <a:cubicBezTo>
                    <a:pt x="23" y="6"/>
                    <a:pt x="81" y="0"/>
                    <a:pt x="112" y="30"/>
                  </a:cubicBezTo>
                  <a:cubicBezTo>
                    <a:pt x="144" y="59"/>
                    <a:pt x="145" y="118"/>
                    <a:pt x="130" y="127"/>
                  </a:cubicBezTo>
                  <a:close/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10" name="Freeform 6896"/>
            <p:cNvSpPr>
              <a:spLocks/>
            </p:cNvSpPr>
            <p:nvPr/>
          </p:nvSpPr>
          <p:spPr bwMode="auto">
            <a:xfrm>
              <a:off x="2972" y="1515"/>
              <a:ext cx="89" cy="170"/>
            </a:xfrm>
            <a:custGeom>
              <a:avLst/>
              <a:gdLst>
                <a:gd name="T0" fmla="*/ 1 w 96"/>
                <a:gd name="T1" fmla="*/ 157 h 184"/>
                <a:gd name="T2" fmla="*/ 0 w 96"/>
                <a:gd name="T3" fmla="*/ 0 h 18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6" h="184">
                  <a:moveTo>
                    <a:pt x="1" y="184"/>
                  </a:moveTo>
                  <a:cubicBezTo>
                    <a:pt x="11" y="184"/>
                    <a:pt x="96" y="175"/>
                    <a:pt x="0" y="0"/>
                  </a:cubicBezTo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11" name="Freeform 6897"/>
            <p:cNvSpPr>
              <a:spLocks/>
            </p:cNvSpPr>
            <p:nvPr/>
          </p:nvSpPr>
          <p:spPr bwMode="auto">
            <a:xfrm>
              <a:off x="2896" y="1485"/>
              <a:ext cx="77" cy="200"/>
            </a:xfrm>
            <a:custGeom>
              <a:avLst/>
              <a:gdLst>
                <a:gd name="T0" fmla="*/ 71 w 83"/>
                <a:gd name="T1" fmla="*/ 28 h 216"/>
                <a:gd name="T2" fmla="*/ 19 w 83"/>
                <a:gd name="T3" fmla="*/ 41 h 216"/>
                <a:gd name="T4" fmla="*/ 49 w 83"/>
                <a:gd name="T5" fmla="*/ 122 h 216"/>
                <a:gd name="T6" fmla="*/ 71 w 83"/>
                <a:gd name="T7" fmla="*/ 185 h 216"/>
                <a:gd name="T8" fmla="*/ 71 w 83"/>
                <a:gd name="T9" fmla="*/ 185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216">
                  <a:moveTo>
                    <a:pt x="82" y="32"/>
                  </a:moveTo>
                  <a:cubicBezTo>
                    <a:pt x="82" y="32"/>
                    <a:pt x="46" y="0"/>
                    <a:pt x="23" y="47"/>
                  </a:cubicBezTo>
                  <a:cubicBezTo>
                    <a:pt x="0" y="95"/>
                    <a:pt x="59" y="102"/>
                    <a:pt x="57" y="143"/>
                  </a:cubicBezTo>
                  <a:cubicBezTo>
                    <a:pt x="55" y="184"/>
                    <a:pt x="64" y="207"/>
                    <a:pt x="82" y="216"/>
                  </a:cubicBezTo>
                  <a:cubicBezTo>
                    <a:pt x="82" y="216"/>
                    <a:pt x="82" y="216"/>
                    <a:pt x="83" y="216"/>
                  </a:cubicBezTo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12" name="Freeform 6898"/>
            <p:cNvSpPr>
              <a:spLocks/>
            </p:cNvSpPr>
            <p:nvPr/>
          </p:nvSpPr>
          <p:spPr bwMode="auto">
            <a:xfrm>
              <a:off x="2882" y="1067"/>
              <a:ext cx="19" cy="20"/>
            </a:xfrm>
            <a:custGeom>
              <a:avLst/>
              <a:gdLst>
                <a:gd name="T0" fmla="*/ 0 w 20"/>
                <a:gd name="T1" fmla="*/ 18 h 22"/>
                <a:gd name="T2" fmla="*/ 18 w 20"/>
                <a:gd name="T3" fmla="*/ 0 h 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22">
                  <a:moveTo>
                    <a:pt x="0" y="22"/>
                  </a:moveTo>
                  <a:cubicBezTo>
                    <a:pt x="6" y="14"/>
                    <a:pt x="13" y="7"/>
                    <a:pt x="20" y="0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13" name="Freeform 6899"/>
            <p:cNvSpPr>
              <a:spLocks/>
            </p:cNvSpPr>
            <p:nvPr/>
          </p:nvSpPr>
          <p:spPr bwMode="auto">
            <a:xfrm>
              <a:off x="2868" y="1098"/>
              <a:ext cx="7" cy="13"/>
            </a:xfrm>
            <a:custGeom>
              <a:avLst/>
              <a:gdLst>
                <a:gd name="T0" fmla="*/ 0 w 8"/>
                <a:gd name="T1" fmla="*/ 12 h 14"/>
                <a:gd name="T2" fmla="*/ 6 w 8"/>
                <a:gd name="T3" fmla="*/ 0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4">
                  <a:moveTo>
                    <a:pt x="0" y="14"/>
                  </a:moveTo>
                  <a:cubicBezTo>
                    <a:pt x="2" y="9"/>
                    <a:pt x="5" y="4"/>
                    <a:pt x="8" y="0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14" name="Freeform 6900"/>
            <p:cNvSpPr>
              <a:spLocks/>
            </p:cNvSpPr>
            <p:nvPr/>
          </p:nvSpPr>
          <p:spPr bwMode="auto">
            <a:xfrm>
              <a:off x="2850" y="1120"/>
              <a:ext cx="56" cy="185"/>
            </a:xfrm>
            <a:custGeom>
              <a:avLst/>
              <a:gdLst>
                <a:gd name="T0" fmla="*/ 51 w 61"/>
                <a:gd name="T1" fmla="*/ 172 h 199"/>
                <a:gd name="T2" fmla="*/ 0 w 61"/>
                <a:gd name="T3" fmla="*/ 58 h 199"/>
                <a:gd name="T4" fmla="*/ 12 w 61"/>
                <a:gd name="T5" fmla="*/ 0 h 1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199">
                  <a:moveTo>
                    <a:pt x="61" y="199"/>
                  </a:moveTo>
                  <a:cubicBezTo>
                    <a:pt x="24" y="167"/>
                    <a:pt x="0" y="120"/>
                    <a:pt x="0" y="67"/>
                  </a:cubicBezTo>
                  <a:cubicBezTo>
                    <a:pt x="0" y="43"/>
                    <a:pt x="5" y="21"/>
                    <a:pt x="14" y="0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15" name="Freeform 6901"/>
            <p:cNvSpPr>
              <a:spLocks/>
            </p:cNvSpPr>
            <p:nvPr/>
          </p:nvSpPr>
          <p:spPr bwMode="auto">
            <a:xfrm>
              <a:off x="2923" y="1316"/>
              <a:ext cx="25" cy="14"/>
            </a:xfrm>
            <a:custGeom>
              <a:avLst/>
              <a:gdLst>
                <a:gd name="T0" fmla="*/ 23 w 27"/>
                <a:gd name="T1" fmla="*/ 13 h 15"/>
                <a:gd name="T2" fmla="*/ 0 w 27"/>
                <a:gd name="T3" fmla="*/ 0 h 1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15">
                  <a:moveTo>
                    <a:pt x="27" y="15"/>
                  </a:moveTo>
                  <a:cubicBezTo>
                    <a:pt x="17" y="11"/>
                    <a:pt x="8" y="6"/>
                    <a:pt x="0" y="0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16" name="Freeform 6902"/>
            <p:cNvSpPr>
              <a:spLocks/>
            </p:cNvSpPr>
            <p:nvPr/>
          </p:nvSpPr>
          <p:spPr bwMode="auto">
            <a:xfrm>
              <a:off x="2972" y="1288"/>
              <a:ext cx="157" cy="590"/>
            </a:xfrm>
            <a:custGeom>
              <a:avLst/>
              <a:gdLst>
                <a:gd name="T0" fmla="*/ 146 w 169"/>
                <a:gd name="T1" fmla="*/ 0 h 637"/>
                <a:gd name="T2" fmla="*/ 34 w 169"/>
                <a:gd name="T3" fmla="*/ 50 h 637"/>
                <a:gd name="T4" fmla="*/ 0 w 169"/>
                <a:gd name="T5" fmla="*/ 45 h 637"/>
                <a:gd name="T6" fmla="*/ 0 w 169"/>
                <a:gd name="T7" fmla="*/ 546 h 6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637">
                  <a:moveTo>
                    <a:pt x="169" y="0"/>
                  </a:moveTo>
                  <a:cubicBezTo>
                    <a:pt x="138" y="36"/>
                    <a:pt x="91" y="58"/>
                    <a:pt x="40" y="58"/>
                  </a:cubicBezTo>
                  <a:cubicBezTo>
                    <a:pt x="26" y="58"/>
                    <a:pt x="13" y="56"/>
                    <a:pt x="0" y="53"/>
                  </a:cubicBezTo>
                  <a:cubicBezTo>
                    <a:pt x="0" y="637"/>
                    <a:pt x="0" y="637"/>
                    <a:pt x="0" y="637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17" name="Freeform 6903"/>
            <p:cNvSpPr>
              <a:spLocks/>
            </p:cNvSpPr>
            <p:nvPr/>
          </p:nvSpPr>
          <p:spPr bwMode="auto">
            <a:xfrm>
              <a:off x="3146" y="1165"/>
              <a:ext cx="23" cy="99"/>
            </a:xfrm>
            <a:custGeom>
              <a:avLst/>
              <a:gdLst>
                <a:gd name="T0" fmla="*/ 21 w 24"/>
                <a:gd name="T1" fmla="*/ 0 h 107"/>
                <a:gd name="T2" fmla="*/ 22 w 24"/>
                <a:gd name="T3" fmla="*/ 17 h 107"/>
                <a:gd name="T4" fmla="*/ 0 w 24"/>
                <a:gd name="T5" fmla="*/ 92 h 1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107">
                  <a:moveTo>
                    <a:pt x="23" y="0"/>
                  </a:moveTo>
                  <a:cubicBezTo>
                    <a:pt x="23" y="6"/>
                    <a:pt x="24" y="13"/>
                    <a:pt x="24" y="19"/>
                  </a:cubicBezTo>
                  <a:cubicBezTo>
                    <a:pt x="24" y="51"/>
                    <a:pt x="15" y="81"/>
                    <a:pt x="0" y="107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18" name="Freeform 6904"/>
            <p:cNvSpPr>
              <a:spLocks/>
            </p:cNvSpPr>
            <p:nvPr/>
          </p:nvSpPr>
          <p:spPr bwMode="auto">
            <a:xfrm>
              <a:off x="3148" y="1105"/>
              <a:ext cx="17" cy="42"/>
            </a:xfrm>
            <a:custGeom>
              <a:avLst/>
              <a:gdLst>
                <a:gd name="T0" fmla="*/ 0 w 18"/>
                <a:gd name="T1" fmla="*/ 0 h 46"/>
                <a:gd name="T2" fmla="*/ 16 w 18"/>
                <a:gd name="T3" fmla="*/ 38 h 4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46">
                  <a:moveTo>
                    <a:pt x="0" y="0"/>
                  </a:moveTo>
                  <a:cubicBezTo>
                    <a:pt x="8" y="14"/>
                    <a:pt x="14" y="30"/>
                    <a:pt x="18" y="46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19" name="Freeform 6905"/>
            <p:cNvSpPr>
              <a:spLocks/>
            </p:cNvSpPr>
            <p:nvPr/>
          </p:nvSpPr>
          <p:spPr bwMode="auto">
            <a:xfrm>
              <a:off x="3127" y="1076"/>
              <a:ext cx="12" cy="15"/>
            </a:xfrm>
            <a:custGeom>
              <a:avLst/>
              <a:gdLst>
                <a:gd name="T0" fmla="*/ 0 w 13"/>
                <a:gd name="T1" fmla="*/ 0 h 16"/>
                <a:gd name="T2" fmla="*/ 11 w 13"/>
                <a:gd name="T3" fmla="*/ 14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6">
                  <a:moveTo>
                    <a:pt x="0" y="0"/>
                  </a:moveTo>
                  <a:cubicBezTo>
                    <a:pt x="5" y="5"/>
                    <a:pt x="9" y="10"/>
                    <a:pt x="13" y="16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20" name="Freeform 6906"/>
            <p:cNvSpPr>
              <a:spLocks/>
            </p:cNvSpPr>
            <p:nvPr/>
          </p:nvSpPr>
          <p:spPr bwMode="auto">
            <a:xfrm>
              <a:off x="2933" y="1024"/>
              <a:ext cx="165" cy="27"/>
            </a:xfrm>
            <a:custGeom>
              <a:avLst/>
              <a:gdLst>
                <a:gd name="T0" fmla="*/ 0 w 178"/>
                <a:gd name="T1" fmla="*/ 18 h 29"/>
                <a:gd name="T2" fmla="*/ 70 w 178"/>
                <a:gd name="T3" fmla="*/ 0 h 29"/>
                <a:gd name="T4" fmla="*/ 153 w 178"/>
                <a:gd name="T5" fmla="*/ 25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8" h="29">
                  <a:moveTo>
                    <a:pt x="0" y="20"/>
                  </a:moveTo>
                  <a:cubicBezTo>
                    <a:pt x="24" y="7"/>
                    <a:pt x="52" y="0"/>
                    <a:pt x="82" y="0"/>
                  </a:cubicBezTo>
                  <a:cubicBezTo>
                    <a:pt x="118" y="0"/>
                    <a:pt x="151" y="10"/>
                    <a:pt x="178" y="29"/>
                  </a:cubicBezTo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21" name="Freeform 6907"/>
            <p:cNvSpPr>
              <a:spLocks/>
            </p:cNvSpPr>
            <p:nvPr/>
          </p:nvSpPr>
          <p:spPr bwMode="auto">
            <a:xfrm>
              <a:off x="2726" y="1427"/>
              <a:ext cx="94" cy="51"/>
            </a:xfrm>
            <a:custGeom>
              <a:avLst/>
              <a:gdLst>
                <a:gd name="T0" fmla="*/ 0 w 102"/>
                <a:gd name="T1" fmla="*/ 47 h 55"/>
                <a:gd name="T2" fmla="*/ 0 w 102"/>
                <a:gd name="T3" fmla="*/ 46 h 55"/>
                <a:gd name="T4" fmla="*/ 87 w 102"/>
                <a:gd name="T5" fmla="*/ 44 h 55"/>
                <a:gd name="T6" fmla="*/ 0 w 102"/>
                <a:gd name="T7" fmla="*/ 47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2" h="55">
                  <a:moveTo>
                    <a:pt x="0" y="55"/>
                  </a:moveTo>
                  <a:cubicBezTo>
                    <a:pt x="0" y="55"/>
                    <a:pt x="0" y="55"/>
                    <a:pt x="0" y="54"/>
                  </a:cubicBezTo>
                  <a:cubicBezTo>
                    <a:pt x="7" y="42"/>
                    <a:pt x="35" y="13"/>
                    <a:pt x="102" y="51"/>
                  </a:cubicBezTo>
                  <a:cubicBezTo>
                    <a:pt x="102" y="51"/>
                    <a:pt x="23" y="0"/>
                    <a:pt x="0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22" name="Oval 6908"/>
            <p:cNvSpPr>
              <a:spLocks noChangeArrowheads="1"/>
            </p:cNvSpPr>
            <p:nvPr/>
          </p:nvSpPr>
          <p:spPr bwMode="auto">
            <a:xfrm>
              <a:off x="2766" y="1452"/>
              <a:ext cx="8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23" name="Oval 6909"/>
            <p:cNvSpPr>
              <a:spLocks noChangeArrowheads="1"/>
            </p:cNvSpPr>
            <p:nvPr/>
          </p:nvSpPr>
          <p:spPr bwMode="auto">
            <a:xfrm>
              <a:off x="2776" y="1452"/>
              <a:ext cx="3" cy="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24" name="Oval 6910"/>
            <p:cNvSpPr>
              <a:spLocks noChangeArrowheads="1"/>
            </p:cNvSpPr>
            <p:nvPr/>
          </p:nvSpPr>
          <p:spPr bwMode="auto">
            <a:xfrm>
              <a:off x="2818" y="1471"/>
              <a:ext cx="2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25" name="Freeform 6911"/>
            <p:cNvSpPr>
              <a:spLocks/>
            </p:cNvSpPr>
            <p:nvPr/>
          </p:nvSpPr>
          <p:spPr bwMode="auto">
            <a:xfrm>
              <a:off x="2788" y="1532"/>
              <a:ext cx="45" cy="51"/>
            </a:xfrm>
            <a:custGeom>
              <a:avLst/>
              <a:gdLst>
                <a:gd name="T0" fmla="*/ 41 w 49"/>
                <a:gd name="T1" fmla="*/ 40 h 55"/>
                <a:gd name="T2" fmla="*/ 17 w 49"/>
                <a:gd name="T3" fmla="*/ 29 h 55"/>
                <a:gd name="T4" fmla="*/ 0 w 49"/>
                <a:gd name="T5" fmla="*/ 0 h 55"/>
                <a:gd name="T6" fmla="*/ 16 w 49"/>
                <a:gd name="T7" fmla="*/ 28 h 55"/>
                <a:gd name="T8" fmla="*/ 41 w 49"/>
                <a:gd name="T9" fmla="*/ 4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55">
                  <a:moveTo>
                    <a:pt x="49" y="46"/>
                  </a:moveTo>
                  <a:cubicBezTo>
                    <a:pt x="49" y="46"/>
                    <a:pt x="26" y="55"/>
                    <a:pt x="20" y="33"/>
                  </a:cubicBezTo>
                  <a:cubicBezTo>
                    <a:pt x="13" y="11"/>
                    <a:pt x="0" y="0"/>
                    <a:pt x="0" y="0"/>
                  </a:cubicBezTo>
                  <a:cubicBezTo>
                    <a:pt x="0" y="0"/>
                    <a:pt x="16" y="20"/>
                    <a:pt x="18" y="32"/>
                  </a:cubicBezTo>
                  <a:cubicBezTo>
                    <a:pt x="20" y="46"/>
                    <a:pt x="34" y="53"/>
                    <a:pt x="49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26" name="Oval 6912"/>
            <p:cNvSpPr>
              <a:spLocks noChangeArrowheads="1"/>
            </p:cNvSpPr>
            <p:nvPr/>
          </p:nvSpPr>
          <p:spPr bwMode="auto">
            <a:xfrm>
              <a:off x="2801" y="1560"/>
              <a:ext cx="5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27" name="Oval 6913"/>
            <p:cNvSpPr>
              <a:spLocks noChangeArrowheads="1"/>
            </p:cNvSpPr>
            <p:nvPr/>
          </p:nvSpPr>
          <p:spPr bwMode="auto">
            <a:xfrm>
              <a:off x="2801" y="1555"/>
              <a:ext cx="3" cy="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28" name="Freeform 6914"/>
            <p:cNvSpPr>
              <a:spLocks/>
            </p:cNvSpPr>
            <p:nvPr/>
          </p:nvSpPr>
          <p:spPr bwMode="auto">
            <a:xfrm>
              <a:off x="2928" y="1491"/>
              <a:ext cx="81" cy="99"/>
            </a:xfrm>
            <a:custGeom>
              <a:avLst/>
              <a:gdLst>
                <a:gd name="T0" fmla="*/ 0 w 88"/>
                <a:gd name="T1" fmla="*/ 16 h 107"/>
                <a:gd name="T2" fmla="*/ 41 w 88"/>
                <a:gd name="T3" fmla="*/ 18 h 107"/>
                <a:gd name="T4" fmla="*/ 75 w 88"/>
                <a:gd name="T5" fmla="*/ 92 h 107"/>
                <a:gd name="T6" fmla="*/ 41 w 88"/>
                <a:gd name="T7" fmla="*/ 12 h 107"/>
                <a:gd name="T8" fmla="*/ 0 w 88"/>
                <a:gd name="T9" fmla="*/ 16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107">
                  <a:moveTo>
                    <a:pt x="0" y="18"/>
                  </a:moveTo>
                  <a:cubicBezTo>
                    <a:pt x="0" y="18"/>
                    <a:pt x="18" y="3"/>
                    <a:pt x="48" y="20"/>
                  </a:cubicBezTo>
                  <a:cubicBezTo>
                    <a:pt x="48" y="20"/>
                    <a:pt x="79" y="65"/>
                    <a:pt x="88" y="107"/>
                  </a:cubicBezTo>
                  <a:cubicBezTo>
                    <a:pt x="88" y="107"/>
                    <a:pt x="82" y="59"/>
                    <a:pt x="48" y="14"/>
                  </a:cubicBezTo>
                  <a:cubicBezTo>
                    <a:pt x="48" y="14"/>
                    <a:pt x="16" y="0"/>
                    <a:pt x="0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29" name="Freeform 6915"/>
            <p:cNvSpPr>
              <a:spLocks/>
            </p:cNvSpPr>
            <p:nvPr/>
          </p:nvSpPr>
          <p:spPr bwMode="auto">
            <a:xfrm>
              <a:off x="2946" y="1648"/>
              <a:ext cx="65" cy="45"/>
            </a:xfrm>
            <a:custGeom>
              <a:avLst/>
              <a:gdLst>
                <a:gd name="T0" fmla="*/ 0 w 70"/>
                <a:gd name="T1" fmla="*/ 0 h 48"/>
                <a:gd name="T2" fmla="*/ 24 w 70"/>
                <a:gd name="T3" fmla="*/ 39 h 48"/>
                <a:gd name="T4" fmla="*/ 60 w 70"/>
                <a:gd name="T5" fmla="*/ 16 h 48"/>
                <a:gd name="T6" fmla="*/ 24 w 70"/>
                <a:gd name="T7" fmla="*/ 42 h 48"/>
                <a:gd name="T8" fmla="*/ 0 w 70"/>
                <a:gd name="T9" fmla="*/ 0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" h="48">
                  <a:moveTo>
                    <a:pt x="0" y="0"/>
                  </a:moveTo>
                  <a:cubicBezTo>
                    <a:pt x="0" y="0"/>
                    <a:pt x="3" y="33"/>
                    <a:pt x="28" y="45"/>
                  </a:cubicBezTo>
                  <a:cubicBezTo>
                    <a:pt x="28" y="45"/>
                    <a:pt x="62" y="40"/>
                    <a:pt x="70" y="18"/>
                  </a:cubicBezTo>
                  <a:cubicBezTo>
                    <a:pt x="70" y="18"/>
                    <a:pt x="64" y="45"/>
                    <a:pt x="28" y="48"/>
                  </a:cubicBezTo>
                  <a:cubicBezTo>
                    <a:pt x="28" y="48"/>
                    <a:pt x="4" y="4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30" name="Oval 6916"/>
            <p:cNvSpPr>
              <a:spLocks noChangeArrowheads="1"/>
            </p:cNvSpPr>
            <p:nvPr/>
          </p:nvSpPr>
          <p:spPr bwMode="auto">
            <a:xfrm>
              <a:off x="2991" y="1540"/>
              <a:ext cx="11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31" name="Oval 6917"/>
            <p:cNvSpPr>
              <a:spLocks noChangeArrowheads="1"/>
            </p:cNvSpPr>
            <p:nvPr/>
          </p:nvSpPr>
          <p:spPr bwMode="auto">
            <a:xfrm>
              <a:off x="3001" y="1555"/>
              <a:ext cx="6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32" name="Oval 6918"/>
            <p:cNvSpPr>
              <a:spLocks noChangeArrowheads="1"/>
            </p:cNvSpPr>
            <p:nvPr/>
          </p:nvSpPr>
          <p:spPr bwMode="auto">
            <a:xfrm>
              <a:off x="2981" y="1690"/>
              <a:ext cx="6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33" name="Oval 6919"/>
            <p:cNvSpPr>
              <a:spLocks noChangeArrowheads="1"/>
            </p:cNvSpPr>
            <p:nvPr/>
          </p:nvSpPr>
          <p:spPr bwMode="auto">
            <a:xfrm>
              <a:off x="2990" y="1690"/>
              <a:ext cx="4" cy="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34" name="Oval 6920"/>
            <p:cNvSpPr>
              <a:spLocks noChangeArrowheads="1"/>
            </p:cNvSpPr>
            <p:nvPr/>
          </p:nvSpPr>
          <p:spPr bwMode="auto">
            <a:xfrm>
              <a:off x="2940" y="1497"/>
              <a:ext cx="5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35" name="Oval 6921"/>
            <p:cNvSpPr>
              <a:spLocks noChangeArrowheads="1"/>
            </p:cNvSpPr>
            <p:nvPr/>
          </p:nvSpPr>
          <p:spPr bwMode="auto">
            <a:xfrm>
              <a:off x="2946" y="1496"/>
              <a:ext cx="1" cy="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36" name="Freeform 6922"/>
            <p:cNvSpPr>
              <a:spLocks/>
            </p:cNvSpPr>
            <p:nvPr/>
          </p:nvSpPr>
          <p:spPr bwMode="auto">
            <a:xfrm>
              <a:off x="2915" y="1520"/>
              <a:ext cx="18" cy="54"/>
            </a:xfrm>
            <a:custGeom>
              <a:avLst/>
              <a:gdLst>
                <a:gd name="T0" fmla="*/ 10 w 20"/>
                <a:gd name="T1" fmla="*/ 0 h 58"/>
                <a:gd name="T2" fmla="*/ 1 w 20"/>
                <a:gd name="T3" fmla="*/ 23 h 58"/>
                <a:gd name="T4" fmla="*/ 16 w 20"/>
                <a:gd name="T5" fmla="*/ 50 h 58"/>
                <a:gd name="T6" fmla="*/ 6 w 20"/>
                <a:gd name="T7" fmla="*/ 38 h 58"/>
                <a:gd name="T8" fmla="*/ 2 w 20"/>
                <a:gd name="T9" fmla="*/ 24 h 58"/>
                <a:gd name="T10" fmla="*/ 8 w 20"/>
                <a:gd name="T11" fmla="*/ 3 h 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58">
                  <a:moveTo>
                    <a:pt x="12" y="0"/>
                  </a:moveTo>
                  <a:cubicBezTo>
                    <a:pt x="4" y="5"/>
                    <a:pt x="1" y="19"/>
                    <a:pt x="1" y="27"/>
                  </a:cubicBezTo>
                  <a:cubicBezTo>
                    <a:pt x="0" y="42"/>
                    <a:pt x="10" y="48"/>
                    <a:pt x="20" y="58"/>
                  </a:cubicBezTo>
                  <a:cubicBezTo>
                    <a:pt x="17" y="53"/>
                    <a:pt x="12" y="49"/>
                    <a:pt x="8" y="44"/>
                  </a:cubicBezTo>
                  <a:cubicBezTo>
                    <a:pt x="4" y="39"/>
                    <a:pt x="2" y="35"/>
                    <a:pt x="2" y="28"/>
                  </a:cubicBezTo>
                  <a:cubicBezTo>
                    <a:pt x="2" y="21"/>
                    <a:pt x="4" y="8"/>
                    <a:pt x="10" y="3"/>
                  </a:cubicBezTo>
                </a:path>
              </a:pathLst>
            </a:custGeom>
            <a:solidFill>
              <a:srgbClr val="8E7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37" name="Freeform 6923"/>
            <p:cNvSpPr>
              <a:spLocks/>
            </p:cNvSpPr>
            <p:nvPr/>
          </p:nvSpPr>
          <p:spPr bwMode="auto">
            <a:xfrm>
              <a:off x="2869" y="1002"/>
              <a:ext cx="214" cy="86"/>
            </a:xfrm>
            <a:custGeom>
              <a:avLst/>
              <a:gdLst>
                <a:gd name="T0" fmla="*/ 1 w 231"/>
                <a:gd name="T1" fmla="*/ 80 h 93"/>
                <a:gd name="T2" fmla="*/ 95 w 231"/>
                <a:gd name="T3" fmla="*/ 11 h 93"/>
                <a:gd name="T4" fmla="*/ 198 w 231"/>
                <a:gd name="T5" fmla="*/ 30 h 93"/>
                <a:gd name="T6" fmla="*/ 94 w 231"/>
                <a:gd name="T7" fmla="*/ 0 h 93"/>
                <a:gd name="T8" fmla="*/ 0 w 231"/>
                <a:gd name="T9" fmla="*/ 78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" h="93">
                  <a:moveTo>
                    <a:pt x="1" y="93"/>
                  </a:moveTo>
                  <a:cubicBezTo>
                    <a:pt x="1" y="93"/>
                    <a:pt x="44" y="24"/>
                    <a:pt x="111" y="13"/>
                  </a:cubicBezTo>
                  <a:cubicBezTo>
                    <a:pt x="111" y="13"/>
                    <a:pt x="194" y="11"/>
                    <a:pt x="231" y="35"/>
                  </a:cubicBezTo>
                  <a:cubicBezTo>
                    <a:pt x="231" y="35"/>
                    <a:pt x="176" y="1"/>
                    <a:pt x="110" y="0"/>
                  </a:cubicBezTo>
                  <a:cubicBezTo>
                    <a:pt x="110" y="0"/>
                    <a:pt x="39" y="31"/>
                    <a:pt x="0" y="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38" name="Freeform 6924"/>
            <p:cNvSpPr>
              <a:spLocks/>
            </p:cNvSpPr>
            <p:nvPr/>
          </p:nvSpPr>
          <p:spPr bwMode="auto">
            <a:xfrm>
              <a:off x="2894" y="1303"/>
              <a:ext cx="193" cy="64"/>
            </a:xfrm>
            <a:custGeom>
              <a:avLst/>
              <a:gdLst>
                <a:gd name="T0" fmla="*/ 72 w 209"/>
                <a:gd name="T1" fmla="*/ 44 h 69"/>
                <a:gd name="T2" fmla="*/ 0 w 209"/>
                <a:gd name="T3" fmla="*/ 0 h 69"/>
                <a:gd name="T4" fmla="*/ 72 w 209"/>
                <a:gd name="T5" fmla="*/ 55 h 69"/>
                <a:gd name="T6" fmla="*/ 178 w 209"/>
                <a:gd name="T7" fmla="*/ 27 h 69"/>
                <a:gd name="T8" fmla="*/ 72 w 209"/>
                <a:gd name="T9" fmla="*/ 44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" h="69">
                  <a:moveTo>
                    <a:pt x="85" y="51"/>
                  </a:moveTo>
                  <a:cubicBezTo>
                    <a:pt x="85" y="51"/>
                    <a:pt x="16" y="31"/>
                    <a:pt x="0" y="0"/>
                  </a:cubicBezTo>
                  <a:cubicBezTo>
                    <a:pt x="0" y="0"/>
                    <a:pt x="26" y="44"/>
                    <a:pt x="85" y="64"/>
                  </a:cubicBezTo>
                  <a:cubicBezTo>
                    <a:pt x="85" y="64"/>
                    <a:pt x="169" y="67"/>
                    <a:pt x="209" y="31"/>
                  </a:cubicBezTo>
                  <a:cubicBezTo>
                    <a:pt x="209" y="31"/>
                    <a:pt x="154" y="69"/>
                    <a:pt x="85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39" name="Oval 6925"/>
            <p:cNvSpPr>
              <a:spLocks noChangeArrowheads="1"/>
            </p:cNvSpPr>
            <p:nvPr/>
          </p:nvSpPr>
          <p:spPr bwMode="auto">
            <a:xfrm>
              <a:off x="2908" y="1324"/>
              <a:ext cx="13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40" name="Oval 6926"/>
            <p:cNvSpPr>
              <a:spLocks noChangeArrowheads="1"/>
            </p:cNvSpPr>
            <p:nvPr/>
          </p:nvSpPr>
          <p:spPr bwMode="auto">
            <a:xfrm>
              <a:off x="2901" y="1316"/>
              <a:ext cx="7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41" name="Oval 6927"/>
            <p:cNvSpPr>
              <a:spLocks noChangeArrowheads="1"/>
            </p:cNvSpPr>
            <p:nvPr/>
          </p:nvSpPr>
          <p:spPr bwMode="auto">
            <a:xfrm>
              <a:off x="3045" y="1347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42" name="Oval 6928"/>
            <p:cNvSpPr>
              <a:spLocks noChangeArrowheads="1"/>
            </p:cNvSpPr>
            <p:nvPr/>
          </p:nvSpPr>
          <p:spPr bwMode="auto">
            <a:xfrm>
              <a:off x="2934" y="1038"/>
              <a:ext cx="6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43" name="Oval 6929"/>
            <p:cNvSpPr>
              <a:spLocks noChangeArrowheads="1"/>
            </p:cNvSpPr>
            <p:nvPr/>
          </p:nvSpPr>
          <p:spPr bwMode="auto">
            <a:xfrm>
              <a:off x="2928" y="1044"/>
              <a:ext cx="4" cy="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44" name="Oval 6930"/>
            <p:cNvSpPr>
              <a:spLocks noChangeArrowheads="1"/>
            </p:cNvSpPr>
            <p:nvPr/>
          </p:nvSpPr>
          <p:spPr bwMode="auto">
            <a:xfrm>
              <a:off x="2896" y="1048"/>
              <a:ext cx="10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45" name="Oval 6931"/>
            <p:cNvSpPr>
              <a:spLocks noChangeArrowheads="1"/>
            </p:cNvSpPr>
            <p:nvPr/>
          </p:nvSpPr>
          <p:spPr bwMode="auto">
            <a:xfrm>
              <a:off x="2905" y="1046"/>
              <a:ext cx="5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46" name="Oval 6932"/>
            <p:cNvSpPr>
              <a:spLocks noChangeArrowheads="1"/>
            </p:cNvSpPr>
            <p:nvPr/>
          </p:nvSpPr>
          <p:spPr bwMode="auto">
            <a:xfrm>
              <a:off x="2865" y="1110"/>
              <a:ext cx="5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47" name="Oval 6933"/>
            <p:cNvSpPr>
              <a:spLocks noChangeArrowheads="1"/>
            </p:cNvSpPr>
            <p:nvPr/>
          </p:nvSpPr>
          <p:spPr bwMode="auto">
            <a:xfrm>
              <a:off x="2868" y="1102"/>
              <a:ext cx="7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48" name="Oval 6934"/>
            <p:cNvSpPr>
              <a:spLocks noChangeArrowheads="1"/>
            </p:cNvSpPr>
            <p:nvPr/>
          </p:nvSpPr>
          <p:spPr bwMode="auto">
            <a:xfrm>
              <a:off x="2977" y="998"/>
              <a:ext cx="18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49" name="Oval 6935"/>
            <p:cNvSpPr>
              <a:spLocks noChangeArrowheads="1"/>
            </p:cNvSpPr>
            <p:nvPr/>
          </p:nvSpPr>
          <p:spPr bwMode="auto">
            <a:xfrm>
              <a:off x="2995" y="1001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50" name="Oval 6936"/>
            <p:cNvSpPr>
              <a:spLocks noChangeArrowheads="1"/>
            </p:cNvSpPr>
            <p:nvPr/>
          </p:nvSpPr>
          <p:spPr bwMode="auto">
            <a:xfrm>
              <a:off x="3128" y="1077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51" name="Oval 6937"/>
            <p:cNvSpPr>
              <a:spLocks noChangeArrowheads="1"/>
            </p:cNvSpPr>
            <p:nvPr/>
          </p:nvSpPr>
          <p:spPr bwMode="auto">
            <a:xfrm>
              <a:off x="3137" y="1082"/>
              <a:ext cx="3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52" name="Oval 6938"/>
            <p:cNvSpPr>
              <a:spLocks noChangeArrowheads="1"/>
            </p:cNvSpPr>
            <p:nvPr/>
          </p:nvSpPr>
          <p:spPr bwMode="auto">
            <a:xfrm>
              <a:off x="3150" y="1114"/>
              <a:ext cx="8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53" name="Oval 6939"/>
            <p:cNvSpPr>
              <a:spLocks noChangeArrowheads="1"/>
            </p:cNvSpPr>
            <p:nvPr/>
          </p:nvSpPr>
          <p:spPr bwMode="auto">
            <a:xfrm>
              <a:off x="3152" y="1124"/>
              <a:ext cx="4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54" name="Freeform 6940"/>
            <p:cNvSpPr>
              <a:spLocks noEditPoints="1"/>
            </p:cNvSpPr>
            <p:nvPr/>
          </p:nvSpPr>
          <p:spPr bwMode="auto">
            <a:xfrm>
              <a:off x="2553" y="741"/>
              <a:ext cx="929" cy="1170"/>
            </a:xfrm>
            <a:custGeom>
              <a:avLst/>
              <a:gdLst>
                <a:gd name="T0" fmla="*/ 389 w 1003"/>
                <a:gd name="T1" fmla="*/ 1054 h 1264"/>
                <a:gd name="T2" fmla="*/ 389 w 1003"/>
                <a:gd name="T3" fmla="*/ 1054 h 1264"/>
                <a:gd name="T4" fmla="*/ 389 w 1003"/>
                <a:gd name="T5" fmla="*/ 5 h 1264"/>
                <a:gd name="T6" fmla="*/ 388 w 1003"/>
                <a:gd name="T7" fmla="*/ 5 h 1264"/>
                <a:gd name="T8" fmla="*/ 167 w 1003"/>
                <a:gd name="T9" fmla="*/ 243 h 1264"/>
                <a:gd name="T10" fmla="*/ 114 w 1003"/>
                <a:gd name="T11" fmla="*/ 418 h 1264"/>
                <a:gd name="T12" fmla="*/ 76 w 1003"/>
                <a:gd name="T13" fmla="*/ 541 h 1264"/>
                <a:gd name="T14" fmla="*/ 222 w 1003"/>
                <a:gd name="T15" fmla="*/ 784 h 1264"/>
                <a:gd name="T16" fmla="*/ 366 w 1003"/>
                <a:gd name="T17" fmla="*/ 1083 h 1264"/>
                <a:gd name="T18" fmla="*/ 389 w 1003"/>
                <a:gd name="T19" fmla="*/ 1070 h 1264"/>
                <a:gd name="T20" fmla="*/ 389 w 1003"/>
                <a:gd name="T21" fmla="*/ 1054 h 1264"/>
                <a:gd name="T22" fmla="*/ 373 w 1003"/>
                <a:gd name="T23" fmla="*/ 1060 h 1264"/>
                <a:gd name="T24" fmla="*/ 231 w 1003"/>
                <a:gd name="T25" fmla="*/ 773 h 1264"/>
                <a:gd name="T26" fmla="*/ 92 w 1003"/>
                <a:gd name="T27" fmla="*/ 541 h 1264"/>
                <a:gd name="T28" fmla="*/ 128 w 1003"/>
                <a:gd name="T29" fmla="*/ 424 h 1264"/>
                <a:gd name="T30" fmla="*/ 178 w 1003"/>
                <a:gd name="T31" fmla="*/ 257 h 1264"/>
                <a:gd name="T32" fmla="*/ 389 w 1003"/>
                <a:gd name="T33" fmla="*/ 29 h 1264"/>
                <a:gd name="T34" fmla="*/ 390 w 1003"/>
                <a:gd name="T35" fmla="*/ 29 h 1264"/>
                <a:gd name="T36" fmla="*/ 493 w 1003"/>
                <a:gd name="T37" fmla="*/ 150 h 1264"/>
                <a:gd name="T38" fmla="*/ 581 w 1003"/>
                <a:gd name="T39" fmla="*/ 222 h 1264"/>
                <a:gd name="T40" fmla="*/ 698 w 1003"/>
                <a:gd name="T41" fmla="*/ 380 h 1264"/>
                <a:gd name="T42" fmla="*/ 727 w 1003"/>
                <a:gd name="T43" fmla="*/ 677 h 1264"/>
                <a:gd name="T44" fmla="*/ 611 w 1003"/>
                <a:gd name="T45" fmla="*/ 746 h 1264"/>
                <a:gd name="T46" fmla="*/ 464 w 1003"/>
                <a:gd name="T47" fmla="*/ 890 h 1264"/>
                <a:gd name="T48" fmla="*/ 408 w 1003"/>
                <a:gd name="T49" fmla="*/ 1060 h 1264"/>
                <a:gd name="T50" fmla="*/ 389 w 1003"/>
                <a:gd name="T51" fmla="*/ 1054 h 1264"/>
                <a:gd name="T52" fmla="*/ 390 w 1003"/>
                <a:gd name="T53" fmla="*/ 1070 h 1264"/>
                <a:gd name="T54" fmla="*/ 419 w 1003"/>
                <a:gd name="T55" fmla="*/ 1083 h 1264"/>
                <a:gd name="T56" fmla="*/ 470 w 1003"/>
                <a:gd name="T57" fmla="*/ 902 h 1264"/>
                <a:gd name="T58" fmla="*/ 621 w 1003"/>
                <a:gd name="T59" fmla="*/ 755 h 1264"/>
                <a:gd name="T60" fmla="*/ 741 w 1003"/>
                <a:gd name="T61" fmla="*/ 683 h 1264"/>
                <a:gd name="T62" fmla="*/ 712 w 1003"/>
                <a:gd name="T63" fmla="*/ 373 h 1264"/>
                <a:gd name="T64" fmla="*/ 588 w 1003"/>
                <a:gd name="T65" fmla="*/ 207 h 1264"/>
                <a:gd name="T66" fmla="*/ 496 w 1003"/>
                <a:gd name="T67" fmla="*/ 131 h 1264"/>
                <a:gd name="T68" fmla="*/ 389 w 1003"/>
                <a:gd name="T69" fmla="*/ 5 h 1264"/>
                <a:gd name="T70" fmla="*/ 389 w 1003"/>
                <a:gd name="T71" fmla="*/ 1054 h 1264"/>
                <a:gd name="T72" fmla="*/ 389 w 1003"/>
                <a:gd name="T73" fmla="*/ 1054 h 12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003" h="1264">
                  <a:moveTo>
                    <a:pt x="453" y="1230"/>
                  </a:moveTo>
                  <a:cubicBezTo>
                    <a:pt x="453" y="1230"/>
                    <a:pt x="453" y="1230"/>
                    <a:pt x="453" y="1230"/>
                  </a:cubicBezTo>
                  <a:moveTo>
                    <a:pt x="453" y="5"/>
                  </a:moveTo>
                  <a:cubicBezTo>
                    <a:pt x="453" y="5"/>
                    <a:pt x="452" y="5"/>
                    <a:pt x="452" y="5"/>
                  </a:cubicBezTo>
                  <a:cubicBezTo>
                    <a:pt x="375" y="0"/>
                    <a:pt x="365" y="203"/>
                    <a:pt x="194" y="284"/>
                  </a:cubicBezTo>
                  <a:cubicBezTo>
                    <a:pt x="86" y="336"/>
                    <a:pt x="165" y="438"/>
                    <a:pt x="133" y="488"/>
                  </a:cubicBezTo>
                  <a:cubicBezTo>
                    <a:pt x="102" y="539"/>
                    <a:pt x="120" y="569"/>
                    <a:pt x="89" y="632"/>
                  </a:cubicBezTo>
                  <a:cubicBezTo>
                    <a:pt x="0" y="816"/>
                    <a:pt x="125" y="836"/>
                    <a:pt x="259" y="915"/>
                  </a:cubicBezTo>
                  <a:cubicBezTo>
                    <a:pt x="393" y="993"/>
                    <a:pt x="427" y="1264"/>
                    <a:pt x="427" y="1264"/>
                  </a:cubicBezTo>
                  <a:cubicBezTo>
                    <a:pt x="433" y="1258"/>
                    <a:pt x="447" y="1249"/>
                    <a:pt x="453" y="1249"/>
                  </a:cubicBezTo>
                  <a:moveTo>
                    <a:pt x="453" y="1230"/>
                  </a:moveTo>
                  <a:cubicBezTo>
                    <a:pt x="447" y="1230"/>
                    <a:pt x="440" y="1231"/>
                    <a:pt x="435" y="1237"/>
                  </a:cubicBezTo>
                  <a:cubicBezTo>
                    <a:pt x="435" y="1237"/>
                    <a:pt x="397" y="977"/>
                    <a:pt x="269" y="902"/>
                  </a:cubicBezTo>
                  <a:cubicBezTo>
                    <a:pt x="141" y="828"/>
                    <a:pt x="22" y="808"/>
                    <a:pt x="107" y="632"/>
                  </a:cubicBezTo>
                  <a:cubicBezTo>
                    <a:pt x="137" y="571"/>
                    <a:pt x="119" y="543"/>
                    <a:pt x="149" y="495"/>
                  </a:cubicBezTo>
                  <a:cubicBezTo>
                    <a:pt x="179" y="447"/>
                    <a:pt x="104" y="349"/>
                    <a:pt x="207" y="300"/>
                  </a:cubicBezTo>
                  <a:cubicBezTo>
                    <a:pt x="371" y="222"/>
                    <a:pt x="379" y="28"/>
                    <a:pt x="453" y="33"/>
                  </a:cubicBezTo>
                  <a:moveTo>
                    <a:pt x="454" y="33"/>
                  </a:moveTo>
                  <a:cubicBezTo>
                    <a:pt x="538" y="38"/>
                    <a:pt x="523" y="120"/>
                    <a:pt x="574" y="175"/>
                  </a:cubicBezTo>
                  <a:cubicBezTo>
                    <a:pt x="594" y="197"/>
                    <a:pt x="633" y="205"/>
                    <a:pt x="677" y="259"/>
                  </a:cubicBezTo>
                  <a:cubicBezTo>
                    <a:pt x="721" y="314"/>
                    <a:pt x="836" y="281"/>
                    <a:pt x="814" y="443"/>
                  </a:cubicBezTo>
                  <a:cubicBezTo>
                    <a:pt x="792" y="606"/>
                    <a:pt x="980" y="703"/>
                    <a:pt x="847" y="790"/>
                  </a:cubicBezTo>
                  <a:cubicBezTo>
                    <a:pt x="802" y="820"/>
                    <a:pt x="738" y="822"/>
                    <a:pt x="713" y="871"/>
                  </a:cubicBezTo>
                  <a:cubicBezTo>
                    <a:pt x="680" y="937"/>
                    <a:pt x="614" y="968"/>
                    <a:pt x="541" y="1038"/>
                  </a:cubicBezTo>
                  <a:cubicBezTo>
                    <a:pt x="468" y="1109"/>
                    <a:pt x="475" y="1237"/>
                    <a:pt x="475" y="1237"/>
                  </a:cubicBezTo>
                  <a:cubicBezTo>
                    <a:pt x="475" y="1237"/>
                    <a:pt x="465" y="1230"/>
                    <a:pt x="453" y="1230"/>
                  </a:cubicBezTo>
                  <a:moveTo>
                    <a:pt x="454" y="1249"/>
                  </a:moveTo>
                  <a:cubicBezTo>
                    <a:pt x="466" y="1250"/>
                    <a:pt x="488" y="1264"/>
                    <a:pt x="488" y="1264"/>
                  </a:cubicBezTo>
                  <a:cubicBezTo>
                    <a:pt x="488" y="1264"/>
                    <a:pt x="471" y="1127"/>
                    <a:pt x="547" y="1053"/>
                  </a:cubicBezTo>
                  <a:cubicBezTo>
                    <a:pt x="624" y="980"/>
                    <a:pt x="689" y="951"/>
                    <a:pt x="723" y="882"/>
                  </a:cubicBezTo>
                  <a:cubicBezTo>
                    <a:pt x="749" y="830"/>
                    <a:pt x="816" y="828"/>
                    <a:pt x="864" y="797"/>
                  </a:cubicBezTo>
                  <a:cubicBezTo>
                    <a:pt x="1003" y="706"/>
                    <a:pt x="807" y="604"/>
                    <a:pt x="830" y="435"/>
                  </a:cubicBezTo>
                  <a:cubicBezTo>
                    <a:pt x="852" y="265"/>
                    <a:pt x="731" y="299"/>
                    <a:pt x="686" y="242"/>
                  </a:cubicBezTo>
                  <a:cubicBezTo>
                    <a:pt x="640" y="185"/>
                    <a:pt x="599" y="176"/>
                    <a:pt x="578" y="153"/>
                  </a:cubicBezTo>
                  <a:cubicBezTo>
                    <a:pt x="525" y="96"/>
                    <a:pt x="540" y="11"/>
                    <a:pt x="453" y="5"/>
                  </a:cubicBezTo>
                  <a:moveTo>
                    <a:pt x="453" y="1230"/>
                  </a:moveTo>
                  <a:cubicBezTo>
                    <a:pt x="453" y="1230"/>
                    <a:pt x="453" y="1230"/>
                    <a:pt x="453" y="1230"/>
                  </a:cubicBezTo>
                </a:path>
              </a:pathLst>
            </a:custGeom>
            <a:noFill/>
            <a:ln w="158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55" name="Freeform 6941"/>
            <p:cNvSpPr>
              <a:spLocks noEditPoints="1"/>
            </p:cNvSpPr>
            <p:nvPr/>
          </p:nvSpPr>
          <p:spPr bwMode="auto">
            <a:xfrm>
              <a:off x="1528" y="-274"/>
              <a:ext cx="2644" cy="2420"/>
            </a:xfrm>
            <a:custGeom>
              <a:avLst/>
              <a:gdLst>
                <a:gd name="T0" fmla="*/ 2222 w 2854"/>
                <a:gd name="T1" fmla="*/ 1189 h 2614"/>
                <a:gd name="T2" fmla="*/ 2373 w 2854"/>
                <a:gd name="T3" fmla="*/ 1723 h 2614"/>
                <a:gd name="T4" fmla="*/ 1580 w 2854"/>
                <a:gd name="T5" fmla="*/ 300 h 2614"/>
                <a:gd name="T6" fmla="*/ 1605 w 2854"/>
                <a:gd name="T7" fmla="*/ 1738 h 2614"/>
                <a:gd name="T8" fmla="*/ 2117 w 2854"/>
                <a:gd name="T9" fmla="*/ 2052 h 2614"/>
                <a:gd name="T10" fmla="*/ 2397 w 2854"/>
                <a:gd name="T11" fmla="*/ 2118 h 2614"/>
                <a:gd name="T12" fmla="*/ 2059 w 2854"/>
                <a:gd name="T13" fmla="*/ 1918 h 2614"/>
                <a:gd name="T14" fmla="*/ 2273 w 2854"/>
                <a:gd name="T15" fmla="*/ 1703 h 2614"/>
                <a:gd name="T16" fmla="*/ 2173 w 2854"/>
                <a:gd name="T17" fmla="*/ 1686 h 2614"/>
                <a:gd name="T18" fmla="*/ 2109 w 2854"/>
                <a:gd name="T19" fmla="*/ 1458 h 2614"/>
                <a:gd name="T20" fmla="*/ 1708 w 2854"/>
                <a:gd name="T21" fmla="*/ 1374 h 2614"/>
                <a:gd name="T22" fmla="*/ 2012 w 2854"/>
                <a:gd name="T23" fmla="*/ 1141 h 2614"/>
                <a:gd name="T24" fmla="*/ 2034 w 2854"/>
                <a:gd name="T25" fmla="*/ 1072 h 2614"/>
                <a:gd name="T26" fmla="*/ 1750 w 2854"/>
                <a:gd name="T27" fmla="*/ 1079 h 2614"/>
                <a:gd name="T28" fmla="*/ 1664 w 2854"/>
                <a:gd name="T29" fmla="*/ 955 h 2614"/>
                <a:gd name="T30" fmla="*/ 1705 w 2854"/>
                <a:gd name="T31" fmla="*/ 815 h 2614"/>
                <a:gd name="T32" fmla="*/ 1632 w 2854"/>
                <a:gd name="T33" fmla="*/ 655 h 2614"/>
                <a:gd name="T34" fmla="*/ 1442 w 2854"/>
                <a:gd name="T35" fmla="*/ 971 h 2614"/>
                <a:gd name="T36" fmla="*/ 1476 w 2854"/>
                <a:gd name="T37" fmla="*/ 558 h 2614"/>
                <a:gd name="T38" fmla="*/ 1459 w 2854"/>
                <a:gd name="T39" fmla="*/ 510 h 2614"/>
                <a:gd name="T40" fmla="*/ 1387 w 2854"/>
                <a:gd name="T41" fmla="*/ 0 h 2614"/>
                <a:gd name="T42" fmla="*/ 1013 w 2854"/>
                <a:gd name="T43" fmla="*/ 434 h 2614"/>
                <a:gd name="T44" fmla="*/ 1289 w 2854"/>
                <a:gd name="T45" fmla="*/ 586 h 2614"/>
                <a:gd name="T46" fmla="*/ 891 w 2854"/>
                <a:gd name="T47" fmla="*/ 1187 h 2614"/>
                <a:gd name="T48" fmla="*/ 899 w 2854"/>
                <a:gd name="T49" fmla="*/ 685 h 2614"/>
                <a:gd name="T50" fmla="*/ 537 w 2854"/>
                <a:gd name="T51" fmla="*/ 885 h 2614"/>
                <a:gd name="T52" fmla="*/ 659 w 2854"/>
                <a:gd name="T53" fmla="*/ 1017 h 2614"/>
                <a:gd name="T54" fmla="*/ 597 w 2854"/>
                <a:gd name="T55" fmla="*/ 1061 h 2614"/>
                <a:gd name="T56" fmla="*/ 879 w 2854"/>
                <a:gd name="T57" fmla="*/ 1305 h 2614"/>
                <a:gd name="T58" fmla="*/ 774 w 2854"/>
                <a:gd name="T59" fmla="*/ 1315 h 2614"/>
                <a:gd name="T60" fmla="*/ 582 w 2854"/>
                <a:gd name="T61" fmla="*/ 1380 h 2614"/>
                <a:gd name="T62" fmla="*/ 941 w 2854"/>
                <a:gd name="T63" fmla="*/ 1599 h 2614"/>
                <a:gd name="T64" fmla="*/ 580 w 2854"/>
                <a:gd name="T65" fmla="*/ 1582 h 2614"/>
                <a:gd name="T66" fmla="*/ 246 w 2854"/>
                <a:gd name="T67" fmla="*/ 2114 h 2614"/>
                <a:gd name="T68" fmla="*/ 623 w 2854"/>
                <a:gd name="T69" fmla="*/ 1880 h 2614"/>
                <a:gd name="T70" fmla="*/ 876 w 2854"/>
                <a:gd name="T71" fmla="*/ 2205 h 2614"/>
                <a:gd name="T72" fmla="*/ 994 w 2854"/>
                <a:gd name="T73" fmla="*/ 1684 h 2614"/>
                <a:gd name="T74" fmla="*/ 1339 w 2854"/>
                <a:gd name="T75" fmla="*/ 1993 h 2614"/>
                <a:gd name="T76" fmla="*/ 1041 w 2854"/>
                <a:gd name="T77" fmla="*/ 1482 h 2614"/>
                <a:gd name="T78" fmla="*/ 1339 w 2854"/>
                <a:gd name="T79" fmla="*/ 967 h 2614"/>
                <a:gd name="T80" fmla="*/ 1648 w 2854"/>
                <a:gd name="T81" fmla="*/ 1320 h 2614"/>
                <a:gd name="T82" fmla="*/ 1414 w 2854"/>
                <a:gd name="T83" fmla="*/ 1830 h 26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854" h="2614">
                  <a:moveTo>
                    <a:pt x="2589" y="1387"/>
                  </a:moveTo>
                  <a:cubicBezTo>
                    <a:pt x="2593" y="1395"/>
                    <a:pt x="2596" y="1403"/>
                    <a:pt x="2600" y="1411"/>
                  </a:cubicBezTo>
                  <a:cubicBezTo>
                    <a:pt x="2600" y="1411"/>
                    <a:pt x="2598" y="1401"/>
                    <a:pt x="2589" y="1387"/>
                  </a:cubicBezTo>
                  <a:close/>
                  <a:moveTo>
                    <a:pt x="2765" y="2010"/>
                  </a:moveTo>
                  <a:cubicBezTo>
                    <a:pt x="2766" y="2011"/>
                    <a:pt x="2767" y="2012"/>
                    <a:pt x="2768" y="2014"/>
                  </a:cubicBezTo>
                  <a:cubicBezTo>
                    <a:pt x="2768" y="2014"/>
                    <a:pt x="2767" y="2012"/>
                    <a:pt x="2765" y="2010"/>
                  </a:cubicBezTo>
                  <a:close/>
                  <a:moveTo>
                    <a:pt x="1842" y="350"/>
                  </a:moveTo>
                  <a:cubicBezTo>
                    <a:pt x="1843" y="350"/>
                    <a:pt x="1843" y="351"/>
                    <a:pt x="1844" y="351"/>
                  </a:cubicBezTo>
                  <a:cubicBezTo>
                    <a:pt x="1844" y="351"/>
                    <a:pt x="1843" y="351"/>
                    <a:pt x="1842" y="350"/>
                  </a:cubicBezTo>
                  <a:close/>
                  <a:moveTo>
                    <a:pt x="1596" y="2532"/>
                  </a:moveTo>
                  <a:cubicBezTo>
                    <a:pt x="1604" y="2413"/>
                    <a:pt x="1636" y="2227"/>
                    <a:pt x="1680" y="2201"/>
                  </a:cubicBezTo>
                  <a:cubicBezTo>
                    <a:pt x="1739" y="2167"/>
                    <a:pt x="1797" y="2108"/>
                    <a:pt x="1870" y="2028"/>
                  </a:cubicBezTo>
                  <a:cubicBezTo>
                    <a:pt x="1934" y="1958"/>
                    <a:pt x="2009" y="1918"/>
                    <a:pt x="2119" y="1913"/>
                  </a:cubicBezTo>
                  <a:cubicBezTo>
                    <a:pt x="2147" y="1931"/>
                    <a:pt x="2172" y="1960"/>
                    <a:pt x="2198" y="1978"/>
                  </a:cubicBezTo>
                  <a:cubicBezTo>
                    <a:pt x="2277" y="2035"/>
                    <a:pt x="2350" y="2440"/>
                    <a:pt x="2466" y="2395"/>
                  </a:cubicBezTo>
                  <a:cubicBezTo>
                    <a:pt x="2531" y="2369"/>
                    <a:pt x="2561" y="2219"/>
                    <a:pt x="2594" y="2165"/>
                  </a:cubicBezTo>
                  <a:cubicBezTo>
                    <a:pt x="2661" y="2054"/>
                    <a:pt x="2680" y="2212"/>
                    <a:pt x="2694" y="2271"/>
                  </a:cubicBezTo>
                  <a:cubicBezTo>
                    <a:pt x="2704" y="2311"/>
                    <a:pt x="2732" y="2481"/>
                    <a:pt x="2793" y="2471"/>
                  </a:cubicBezTo>
                  <a:cubicBezTo>
                    <a:pt x="2823" y="2467"/>
                    <a:pt x="2853" y="2395"/>
                    <a:pt x="2854" y="2369"/>
                  </a:cubicBezTo>
                  <a:cubicBezTo>
                    <a:pt x="2854" y="2369"/>
                    <a:pt x="2774" y="2614"/>
                    <a:pt x="2712" y="2236"/>
                  </a:cubicBezTo>
                  <a:cubicBezTo>
                    <a:pt x="2635" y="1769"/>
                    <a:pt x="2458" y="2484"/>
                    <a:pt x="2398" y="2238"/>
                  </a:cubicBezTo>
                  <a:cubicBezTo>
                    <a:pt x="2355" y="2063"/>
                    <a:pt x="2293" y="1966"/>
                    <a:pt x="2242" y="1912"/>
                  </a:cubicBezTo>
                  <a:cubicBezTo>
                    <a:pt x="2317" y="1904"/>
                    <a:pt x="2340" y="1884"/>
                    <a:pt x="2396" y="1967"/>
                  </a:cubicBezTo>
                  <a:cubicBezTo>
                    <a:pt x="2466" y="2072"/>
                    <a:pt x="2566" y="2011"/>
                    <a:pt x="2649" y="1987"/>
                  </a:cubicBezTo>
                  <a:cubicBezTo>
                    <a:pt x="2717" y="1967"/>
                    <a:pt x="2754" y="1998"/>
                    <a:pt x="2765" y="2010"/>
                  </a:cubicBezTo>
                  <a:cubicBezTo>
                    <a:pt x="2691" y="1922"/>
                    <a:pt x="2645" y="1965"/>
                    <a:pt x="2600" y="1972"/>
                  </a:cubicBezTo>
                  <a:cubicBezTo>
                    <a:pt x="2554" y="1979"/>
                    <a:pt x="2532" y="1967"/>
                    <a:pt x="2532" y="1967"/>
                  </a:cubicBezTo>
                  <a:cubicBezTo>
                    <a:pt x="2372" y="1927"/>
                    <a:pt x="2466" y="1841"/>
                    <a:pt x="2494" y="1741"/>
                  </a:cubicBezTo>
                  <a:cubicBezTo>
                    <a:pt x="2556" y="1519"/>
                    <a:pt x="2700" y="1505"/>
                    <a:pt x="2700" y="1505"/>
                  </a:cubicBezTo>
                  <a:cubicBezTo>
                    <a:pt x="2562" y="1481"/>
                    <a:pt x="2502" y="1629"/>
                    <a:pt x="2458" y="1701"/>
                  </a:cubicBezTo>
                  <a:cubicBezTo>
                    <a:pt x="2414" y="1773"/>
                    <a:pt x="2403" y="1851"/>
                    <a:pt x="2300" y="1815"/>
                  </a:cubicBezTo>
                  <a:cubicBezTo>
                    <a:pt x="2154" y="1765"/>
                    <a:pt x="2206" y="1786"/>
                    <a:pt x="2100" y="1774"/>
                  </a:cubicBezTo>
                  <a:cubicBezTo>
                    <a:pt x="1994" y="1762"/>
                    <a:pt x="2054" y="1701"/>
                    <a:pt x="1990" y="1603"/>
                  </a:cubicBezTo>
                  <a:cubicBezTo>
                    <a:pt x="1926" y="1505"/>
                    <a:pt x="1986" y="1469"/>
                    <a:pt x="2028" y="1431"/>
                  </a:cubicBezTo>
                  <a:cubicBezTo>
                    <a:pt x="2070" y="1393"/>
                    <a:pt x="2076" y="1369"/>
                    <a:pt x="2076" y="1369"/>
                  </a:cubicBezTo>
                  <a:cubicBezTo>
                    <a:pt x="2192" y="1221"/>
                    <a:pt x="2252" y="1343"/>
                    <a:pt x="2344" y="1331"/>
                  </a:cubicBezTo>
                  <a:cubicBezTo>
                    <a:pt x="2511" y="1309"/>
                    <a:pt x="2569" y="1357"/>
                    <a:pt x="2589" y="1387"/>
                  </a:cubicBezTo>
                  <a:cubicBezTo>
                    <a:pt x="2559" y="1326"/>
                    <a:pt x="2513" y="1303"/>
                    <a:pt x="2436" y="1305"/>
                  </a:cubicBezTo>
                  <a:cubicBezTo>
                    <a:pt x="2350" y="1307"/>
                    <a:pt x="2296" y="1279"/>
                    <a:pt x="2370" y="1251"/>
                  </a:cubicBezTo>
                  <a:cubicBezTo>
                    <a:pt x="2444" y="1223"/>
                    <a:pt x="2492" y="1113"/>
                    <a:pt x="2492" y="1113"/>
                  </a:cubicBezTo>
                  <a:cubicBezTo>
                    <a:pt x="2452" y="1197"/>
                    <a:pt x="2341" y="1263"/>
                    <a:pt x="2221" y="1239"/>
                  </a:cubicBezTo>
                  <a:cubicBezTo>
                    <a:pt x="2100" y="1216"/>
                    <a:pt x="2072" y="1197"/>
                    <a:pt x="2039" y="1259"/>
                  </a:cubicBezTo>
                  <a:cubicBezTo>
                    <a:pt x="2006" y="1322"/>
                    <a:pt x="1933" y="1350"/>
                    <a:pt x="1880" y="1344"/>
                  </a:cubicBezTo>
                  <a:cubicBezTo>
                    <a:pt x="1826" y="1338"/>
                    <a:pt x="1803" y="1294"/>
                    <a:pt x="1803" y="1294"/>
                  </a:cubicBezTo>
                  <a:cubicBezTo>
                    <a:pt x="1772" y="1209"/>
                    <a:pt x="1787" y="1186"/>
                    <a:pt x="1939" y="1115"/>
                  </a:cubicBezTo>
                  <a:cubicBezTo>
                    <a:pt x="2091" y="1045"/>
                    <a:pt x="1959" y="889"/>
                    <a:pt x="2044" y="860"/>
                  </a:cubicBezTo>
                  <a:cubicBezTo>
                    <a:pt x="2128" y="832"/>
                    <a:pt x="2121" y="790"/>
                    <a:pt x="2121" y="790"/>
                  </a:cubicBezTo>
                  <a:cubicBezTo>
                    <a:pt x="2108" y="865"/>
                    <a:pt x="1972" y="803"/>
                    <a:pt x="1986" y="951"/>
                  </a:cubicBezTo>
                  <a:cubicBezTo>
                    <a:pt x="2000" y="1100"/>
                    <a:pt x="1931" y="1087"/>
                    <a:pt x="1931" y="1087"/>
                  </a:cubicBezTo>
                  <a:cubicBezTo>
                    <a:pt x="1981" y="1022"/>
                    <a:pt x="1925" y="951"/>
                    <a:pt x="1886" y="885"/>
                  </a:cubicBezTo>
                  <a:cubicBezTo>
                    <a:pt x="1847" y="820"/>
                    <a:pt x="1902" y="764"/>
                    <a:pt x="1902" y="764"/>
                  </a:cubicBezTo>
                  <a:cubicBezTo>
                    <a:pt x="1902" y="764"/>
                    <a:pt x="1794" y="777"/>
                    <a:pt x="1894" y="947"/>
                  </a:cubicBezTo>
                  <a:cubicBezTo>
                    <a:pt x="1994" y="1116"/>
                    <a:pt x="1824" y="1090"/>
                    <a:pt x="1781" y="1181"/>
                  </a:cubicBezTo>
                  <a:cubicBezTo>
                    <a:pt x="1737" y="1272"/>
                    <a:pt x="1746" y="1220"/>
                    <a:pt x="1681" y="1133"/>
                  </a:cubicBezTo>
                  <a:cubicBezTo>
                    <a:pt x="1616" y="1046"/>
                    <a:pt x="1681" y="1051"/>
                    <a:pt x="1685" y="947"/>
                  </a:cubicBezTo>
                  <a:cubicBezTo>
                    <a:pt x="1688" y="878"/>
                    <a:pt x="1667" y="835"/>
                    <a:pt x="1639" y="799"/>
                  </a:cubicBezTo>
                  <a:cubicBezTo>
                    <a:pt x="1632" y="741"/>
                    <a:pt x="1629" y="627"/>
                    <a:pt x="1720" y="651"/>
                  </a:cubicBezTo>
                  <a:cubicBezTo>
                    <a:pt x="1840" y="683"/>
                    <a:pt x="1796" y="459"/>
                    <a:pt x="1804" y="391"/>
                  </a:cubicBezTo>
                  <a:cubicBezTo>
                    <a:pt x="1811" y="332"/>
                    <a:pt x="1836" y="345"/>
                    <a:pt x="1842" y="350"/>
                  </a:cubicBezTo>
                  <a:cubicBezTo>
                    <a:pt x="1705" y="242"/>
                    <a:pt x="1827" y="651"/>
                    <a:pt x="1700" y="595"/>
                  </a:cubicBezTo>
                  <a:cubicBezTo>
                    <a:pt x="1598" y="551"/>
                    <a:pt x="1605" y="703"/>
                    <a:pt x="1612" y="767"/>
                  </a:cubicBezTo>
                  <a:cubicBezTo>
                    <a:pt x="1552" y="701"/>
                    <a:pt x="1489" y="640"/>
                    <a:pt x="1560" y="439"/>
                  </a:cubicBezTo>
                  <a:cubicBezTo>
                    <a:pt x="1677" y="104"/>
                    <a:pt x="1616" y="0"/>
                    <a:pt x="1616" y="0"/>
                  </a:cubicBezTo>
                  <a:cubicBezTo>
                    <a:pt x="1616" y="0"/>
                    <a:pt x="1651" y="152"/>
                    <a:pt x="1520" y="417"/>
                  </a:cubicBezTo>
                  <a:cubicBezTo>
                    <a:pt x="1488" y="482"/>
                    <a:pt x="1481" y="545"/>
                    <a:pt x="1487" y="604"/>
                  </a:cubicBezTo>
                  <a:cubicBezTo>
                    <a:pt x="1359" y="471"/>
                    <a:pt x="1352" y="741"/>
                    <a:pt x="1180" y="507"/>
                  </a:cubicBezTo>
                  <a:cubicBezTo>
                    <a:pt x="1057" y="341"/>
                    <a:pt x="1036" y="543"/>
                    <a:pt x="1036" y="543"/>
                  </a:cubicBezTo>
                  <a:cubicBezTo>
                    <a:pt x="1096" y="335"/>
                    <a:pt x="1204" y="719"/>
                    <a:pt x="1336" y="651"/>
                  </a:cubicBezTo>
                  <a:cubicBezTo>
                    <a:pt x="1405" y="616"/>
                    <a:pt x="1463" y="647"/>
                    <a:pt x="1502" y="684"/>
                  </a:cubicBezTo>
                  <a:cubicBezTo>
                    <a:pt x="1541" y="826"/>
                    <a:pt x="1627" y="938"/>
                    <a:pt x="1546" y="999"/>
                  </a:cubicBezTo>
                  <a:cubicBezTo>
                    <a:pt x="1420" y="1094"/>
                    <a:pt x="1377" y="1398"/>
                    <a:pt x="1212" y="1359"/>
                  </a:cubicBezTo>
                  <a:cubicBezTo>
                    <a:pt x="1155" y="1346"/>
                    <a:pt x="1116" y="1385"/>
                    <a:pt x="1038" y="1385"/>
                  </a:cubicBezTo>
                  <a:cubicBezTo>
                    <a:pt x="960" y="1385"/>
                    <a:pt x="960" y="1264"/>
                    <a:pt x="1034" y="1203"/>
                  </a:cubicBezTo>
                  <a:cubicBezTo>
                    <a:pt x="1108" y="1142"/>
                    <a:pt x="1264" y="1159"/>
                    <a:pt x="1125" y="1007"/>
                  </a:cubicBezTo>
                  <a:cubicBezTo>
                    <a:pt x="986" y="855"/>
                    <a:pt x="1047" y="799"/>
                    <a:pt x="1047" y="799"/>
                  </a:cubicBezTo>
                  <a:cubicBezTo>
                    <a:pt x="925" y="877"/>
                    <a:pt x="1238" y="1086"/>
                    <a:pt x="1082" y="1133"/>
                  </a:cubicBezTo>
                  <a:cubicBezTo>
                    <a:pt x="925" y="1181"/>
                    <a:pt x="951" y="1372"/>
                    <a:pt x="951" y="1372"/>
                  </a:cubicBezTo>
                  <a:cubicBezTo>
                    <a:pt x="691" y="1337"/>
                    <a:pt x="934" y="1077"/>
                    <a:pt x="626" y="1033"/>
                  </a:cubicBezTo>
                  <a:cubicBezTo>
                    <a:pt x="317" y="990"/>
                    <a:pt x="374" y="855"/>
                    <a:pt x="374" y="855"/>
                  </a:cubicBezTo>
                  <a:cubicBezTo>
                    <a:pt x="324" y="910"/>
                    <a:pt x="405" y="1063"/>
                    <a:pt x="572" y="1060"/>
                  </a:cubicBezTo>
                  <a:cubicBezTo>
                    <a:pt x="739" y="1057"/>
                    <a:pt x="768" y="1186"/>
                    <a:pt x="768" y="1186"/>
                  </a:cubicBezTo>
                  <a:cubicBezTo>
                    <a:pt x="720" y="1100"/>
                    <a:pt x="696" y="1294"/>
                    <a:pt x="531" y="1186"/>
                  </a:cubicBezTo>
                  <a:cubicBezTo>
                    <a:pt x="424" y="1117"/>
                    <a:pt x="433" y="1252"/>
                    <a:pt x="433" y="1252"/>
                  </a:cubicBezTo>
                  <a:cubicBezTo>
                    <a:pt x="453" y="1086"/>
                    <a:pt x="636" y="1342"/>
                    <a:pt x="695" y="1238"/>
                  </a:cubicBezTo>
                  <a:cubicBezTo>
                    <a:pt x="754" y="1133"/>
                    <a:pt x="770" y="1448"/>
                    <a:pt x="993" y="1451"/>
                  </a:cubicBezTo>
                  <a:cubicBezTo>
                    <a:pt x="1145" y="1453"/>
                    <a:pt x="1222" y="1418"/>
                    <a:pt x="1195" y="1543"/>
                  </a:cubicBezTo>
                  <a:cubicBezTo>
                    <a:pt x="1169" y="1668"/>
                    <a:pt x="1089" y="1629"/>
                    <a:pt x="1024" y="1523"/>
                  </a:cubicBezTo>
                  <a:cubicBezTo>
                    <a:pt x="958" y="1417"/>
                    <a:pt x="816" y="1562"/>
                    <a:pt x="827" y="1520"/>
                  </a:cubicBezTo>
                  <a:cubicBezTo>
                    <a:pt x="838" y="1478"/>
                    <a:pt x="806" y="1464"/>
                    <a:pt x="806" y="1464"/>
                  </a:cubicBezTo>
                  <a:cubicBezTo>
                    <a:pt x="823" y="1521"/>
                    <a:pt x="742" y="1594"/>
                    <a:pt x="901" y="1534"/>
                  </a:cubicBezTo>
                  <a:cubicBezTo>
                    <a:pt x="1060" y="1473"/>
                    <a:pt x="1075" y="1739"/>
                    <a:pt x="1016" y="1637"/>
                  </a:cubicBezTo>
                  <a:cubicBezTo>
                    <a:pt x="958" y="1534"/>
                    <a:pt x="827" y="1741"/>
                    <a:pt x="783" y="1578"/>
                  </a:cubicBezTo>
                  <a:cubicBezTo>
                    <a:pt x="753" y="1468"/>
                    <a:pt x="678" y="1610"/>
                    <a:pt x="678" y="1610"/>
                  </a:cubicBezTo>
                  <a:cubicBezTo>
                    <a:pt x="678" y="1610"/>
                    <a:pt x="742" y="1493"/>
                    <a:pt x="780" y="1622"/>
                  </a:cubicBezTo>
                  <a:cubicBezTo>
                    <a:pt x="819" y="1751"/>
                    <a:pt x="968" y="1573"/>
                    <a:pt x="1007" y="1663"/>
                  </a:cubicBezTo>
                  <a:cubicBezTo>
                    <a:pt x="1046" y="1753"/>
                    <a:pt x="1233" y="1588"/>
                    <a:pt x="1097" y="1865"/>
                  </a:cubicBezTo>
                  <a:cubicBezTo>
                    <a:pt x="1005" y="2052"/>
                    <a:pt x="800" y="1585"/>
                    <a:pt x="642" y="1821"/>
                  </a:cubicBezTo>
                  <a:cubicBezTo>
                    <a:pt x="573" y="1924"/>
                    <a:pt x="445" y="1829"/>
                    <a:pt x="445" y="1829"/>
                  </a:cubicBezTo>
                  <a:cubicBezTo>
                    <a:pt x="486" y="1885"/>
                    <a:pt x="535" y="1953"/>
                    <a:pt x="676" y="1846"/>
                  </a:cubicBezTo>
                  <a:cubicBezTo>
                    <a:pt x="817" y="1739"/>
                    <a:pt x="798" y="1865"/>
                    <a:pt x="875" y="1902"/>
                  </a:cubicBezTo>
                  <a:cubicBezTo>
                    <a:pt x="953" y="1938"/>
                    <a:pt x="1065" y="1994"/>
                    <a:pt x="836" y="2018"/>
                  </a:cubicBezTo>
                  <a:cubicBezTo>
                    <a:pt x="608" y="2043"/>
                    <a:pt x="729" y="2415"/>
                    <a:pt x="287" y="2466"/>
                  </a:cubicBezTo>
                  <a:cubicBezTo>
                    <a:pt x="0" y="2499"/>
                    <a:pt x="73" y="2595"/>
                    <a:pt x="73" y="2595"/>
                  </a:cubicBezTo>
                  <a:cubicBezTo>
                    <a:pt x="73" y="2595"/>
                    <a:pt x="34" y="2502"/>
                    <a:pt x="289" y="2510"/>
                  </a:cubicBezTo>
                  <a:cubicBezTo>
                    <a:pt x="545" y="2517"/>
                    <a:pt x="639" y="2320"/>
                    <a:pt x="725" y="2194"/>
                  </a:cubicBezTo>
                  <a:cubicBezTo>
                    <a:pt x="810" y="2067"/>
                    <a:pt x="744" y="2242"/>
                    <a:pt x="870" y="2266"/>
                  </a:cubicBezTo>
                  <a:cubicBezTo>
                    <a:pt x="997" y="2291"/>
                    <a:pt x="931" y="2342"/>
                    <a:pt x="922" y="2459"/>
                  </a:cubicBezTo>
                  <a:cubicBezTo>
                    <a:pt x="912" y="2575"/>
                    <a:pt x="1021" y="2573"/>
                    <a:pt x="1021" y="2573"/>
                  </a:cubicBezTo>
                  <a:cubicBezTo>
                    <a:pt x="846" y="2488"/>
                    <a:pt x="1068" y="2298"/>
                    <a:pt x="958" y="2264"/>
                  </a:cubicBezTo>
                  <a:cubicBezTo>
                    <a:pt x="849" y="2230"/>
                    <a:pt x="827" y="2111"/>
                    <a:pt x="897" y="2096"/>
                  </a:cubicBezTo>
                  <a:cubicBezTo>
                    <a:pt x="968" y="2082"/>
                    <a:pt x="1012" y="2018"/>
                    <a:pt x="1158" y="1965"/>
                  </a:cubicBezTo>
                  <a:cubicBezTo>
                    <a:pt x="1303" y="1911"/>
                    <a:pt x="1454" y="2245"/>
                    <a:pt x="1493" y="2327"/>
                  </a:cubicBezTo>
                  <a:cubicBezTo>
                    <a:pt x="1517" y="2379"/>
                    <a:pt x="1523" y="2473"/>
                    <a:pt x="1523" y="2536"/>
                  </a:cubicBezTo>
                  <a:moveTo>
                    <a:pt x="1560" y="2326"/>
                  </a:moveTo>
                  <a:cubicBezTo>
                    <a:pt x="1553" y="2326"/>
                    <a:pt x="1546" y="2328"/>
                    <a:pt x="1541" y="2333"/>
                  </a:cubicBezTo>
                  <a:cubicBezTo>
                    <a:pt x="1541" y="2333"/>
                    <a:pt x="1504" y="2074"/>
                    <a:pt x="1376" y="1999"/>
                  </a:cubicBezTo>
                  <a:cubicBezTo>
                    <a:pt x="1248" y="1924"/>
                    <a:pt x="1128" y="1904"/>
                    <a:pt x="1213" y="1729"/>
                  </a:cubicBezTo>
                  <a:cubicBezTo>
                    <a:pt x="1243" y="1668"/>
                    <a:pt x="1226" y="1640"/>
                    <a:pt x="1255" y="1591"/>
                  </a:cubicBezTo>
                  <a:cubicBezTo>
                    <a:pt x="1285" y="1543"/>
                    <a:pt x="1210" y="1445"/>
                    <a:pt x="1313" y="1396"/>
                  </a:cubicBezTo>
                  <a:cubicBezTo>
                    <a:pt x="1477" y="1318"/>
                    <a:pt x="1486" y="1124"/>
                    <a:pt x="1560" y="1129"/>
                  </a:cubicBezTo>
                  <a:cubicBezTo>
                    <a:pt x="1644" y="1134"/>
                    <a:pt x="1629" y="1216"/>
                    <a:pt x="1680" y="1271"/>
                  </a:cubicBezTo>
                  <a:cubicBezTo>
                    <a:pt x="1700" y="1293"/>
                    <a:pt x="1739" y="1301"/>
                    <a:pt x="1783" y="1355"/>
                  </a:cubicBezTo>
                  <a:cubicBezTo>
                    <a:pt x="1827" y="1410"/>
                    <a:pt x="1942" y="1377"/>
                    <a:pt x="1920" y="1540"/>
                  </a:cubicBezTo>
                  <a:cubicBezTo>
                    <a:pt x="1899" y="1702"/>
                    <a:pt x="2086" y="1799"/>
                    <a:pt x="1953" y="1886"/>
                  </a:cubicBezTo>
                  <a:cubicBezTo>
                    <a:pt x="1908" y="1916"/>
                    <a:pt x="1844" y="1918"/>
                    <a:pt x="1819" y="1968"/>
                  </a:cubicBezTo>
                  <a:cubicBezTo>
                    <a:pt x="1786" y="2033"/>
                    <a:pt x="1721" y="2064"/>
                    <a:pt x="1647" y="2135"/>
                  </a:cubicBezTo>
                  <a:cubicBezTo>
                    <a:pt x="1574" y="2205"/>
                    <a:pt x="1582" y="2333"/>
                    <a:pt x="1582" y="2333"/>
                  </a:cubicBezTo>
                  <a:cubicBezTo>
                    <a:pt x="1582" y="2333"/>
                    <a:pt x="1571" y="2327"/>
                    <a:pt x="1560" y="2326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56" name="Freeform 6942"/>
            <p:cNvSpPr>
              <a:spLocks/>
            </p:cNvSpPr>
            <p:nvPr/>
          </p:nvSpPr>
          <p:spPr bwMode="auto">
            <a:xfrm>
              <a:off x="2915" y="409"/>
              <a:ext cx="153" cy="340"/>
            </a:xfrm>
            <a:custGeom>
              <a:avLst/>
              <a:gdLst>
                <a:gd name="T0" fmla="*/ 6 w 165"/>
                <a:gd name="T1" fmla="*/ 301 h 367"/>
                <a:gd name="T2" fmla="*/ 89 w 165"/>
                <a:gd name="T3" fmla="*/ 303 h 367"/>
                <a:gd name="T4" fmla="*/ 108 w 165"/>
                <a:gd name="T5" fmla="*/ 295 h 367"/>
                <a:gd name="T6" fmla="*/ 117 w 165"/>
                <a:gd name="T7" fmla="*/ 238 h 367"/>
                <a:gd name="T8" fmla="*/ 127 w 165"/>
                <a:gd name="T9" fmla="*/ 133 h 367"/>
                <a:gd name="T10" fmla="*/ 73 w 165"/>
                <a:gd name="T11" fmla="*/ 42 h 367"/>
                <a:gd name="T12" fmla="*/ 38 w 165"/>
                <a:gd name="T13" fmla="*/ 0 h 367"/>
                <a:gd name="T14" fmla="*/ 87 w 165"/>
                <a:gd name="T15" fmla="*/ 112 h 367"/>
                <a:gd name="T16" fmla="*/ 72 w 165"/>
                <a:gd name="T17" fmla="*/ 208 h 367"/>
                <a:gd name="T18" fmla="*/ 0 w 165"/>
                <a:gd name="T19" fmla="*/ 302 h 367"/>
                <a:gd name="T20" fmla="*/ 4 w 165"/>
                <a:gd name="T21" fmla="*/ 304 h 3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5" h="367">
                  <a:moveTo>
                    <a:pt x="7" y="351"/>
                  </a:moveTo>
                  <a:cubicBezTo>
                    <a:pt x="30" y="331"/>
                    <a:pt x="79" y="339"/>
                    <a:pt x="103" y="353"/>
                  </a:cubicBezTo>
                  <a:cubicBezTo>
                    <a:pt x="120" y="362"/>
                    <a:pt x="125" y="367"/>
                    <a:pt x="125" y="343"/>
                  </a:cubicBezTo>
                  <a:cubicBezTo>
                    <a:pt x="125" y="319"/>
                    <a:pt x="128" y="299"/>
                    <a:pt x="136" y="277"/>
                  </a:cubicBezTo>
                  <a:cubicBezTo>
                    <a:pt x="151" y="236"/>
                    <a:pt x="165" y="197"/>
                    <a:pt x="148" y="155"/>
                  </a:cubicBezTo>
                  <a:cubicBezTo>
                    <a:pt x="133" y="115"/>
                    <a:pt x="109" y="84"/>
                    <a:pt x="85" y="49"/>
                  </a:cubicBezTo>
                  <a:cubicBezTo>
                    <a:pt x="73" y="31"/>
                    <a:pt x="61" y="13"/>
                    <a:pt x="44" y="0"/>
                  </a:cubicBezTo>
                  <a:cubicBezTo>
                    <a:pt x="66" y="42"/>
                    <a:pt x="96" y="82"/>
                    <a:pt x="101" y="131"/>
                  </a:cubicBezTo>
                  <a:cubicBezTo>
                    <a:pt x="104" y="167"/>
                    <a:pt x="102" y="210"/>
                    <a:pt x="84" y="243"/>
                  </a:cubicBezTo>
                  <a:cubicBezTo>
                    <a:pt x="62" y="284"/>
                    <a:pt x="10" y="305"/>
                    <a:pt x="0" y="352"/>
                  </a:cubicBezTo>
                  <a:cubicBezTo>
                    <a:pt x="2" y="353"/>
                    <a:pt x="2" y="353"/>
                    <a:pt x="4" y="354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57" name="Freeform 6943"/>
            <p:cNvSpPr>
              <a:spLocks/>
            </p:cNvSpPr>
            <p:nvPr/>
          </p:nvSpPr>
          <p:spPr bwMode="auto">
            <a:xfrm>
              <a:off x="2380" y="1000"/>
              <a:ext cx="318" cy="76"/>
            </a:xfrm>
            <a:custGeom>
              <a:avLst/>
              <a:gdLst>
                <a:gd name="T0" fmla="*/ 295 w 343"/>
                <a:gd name="T1" fmla="*/ 6 h 82"/>
                <a:gd name="T2" fmla="*/ 267 w 343"/>
                <a:gd name="T3" fmla="*/ 27 h 82"/>
                <a:gd name="T4" fmla="*/ 258 w 343"/>
                <a:gd name="T5" fmla="*/ 59 h 82"/>
                <a:gd name="T6" fmla="*/ 232 w 343"/>
                <a:gd name="T7" fmla="*/ 51 h 82"/>
                <a:gd name="T8" fmla="*/ 189 w 343"/>
                <a:gd name="T9" fmla="*/ 44 h 82"/>
                <a:gd name="T10" fmla="*/ 84 w 343"/>
                <a:gd name="T11" fmla="*/ 45 h 82"/>
                <a:gd name="T12" fmla="*/ 0 w 343"/>
                <a:gd name="T13" fmla="*/ 30 h 82"/>
                <a:gd name="T14" fmla="*/ 18 w 343"/>
                <a:gd name="T15" fmla="*/ 26 h 82"/>
                <a:gd name="T16" fmla="*/ 45 w 343"/>
                <a:gd name="T17" fmla="*/ 26 h 82"/>
                <a:gd name="T18" fmla="*/ 95 w 343"/>
                <a:gd name="T19" fmla="*/ 29 h 82"/>
                <a:gd name="T20" fmla="*/ 173 w 343"/>
                <a:gd name="T21" fmla="*/ 21 h 82"/>
                <a:gd name="T22" fmla="*/ 287 w 343"/>
                <a:gd name="T23" fmla="*/ 9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43" h="82">
                  <a:moveTo>
                    <a:pt x="343" y="7"/>
                  </a:moveTo>
                  <a:cubicBezTo>
                    <a:pt x="330" y="11"/>
                    <a:pt x="319" y="19"/>
                    <a:pt x="311" y="31"/>
                  </a:cubicBezTo>
                  <a:cubicBezTo>
                    <a:pt x="303" y="43"/>
                    <a:pt x="306" y="57"/>
                    <a:pt x="300" y="69"/>
                  </a:cubicBezTo>
                  <a:cubicBezTo>
                    <a:pt x="293" y="82"/>
                    <a:pt x="283" y="64"/>
                    <a:pt x="270" y="59"/>
                  </a:cubicBezTo>
                  <a:cubicBezTo>
                    <a:pt x="254" y="53"/>
                    <a:pt x="237" y="53"/>
                    <a:pt x="220" y="52"/>
                  </a:cubicBezTo>
                  <a:cubicBezTo>
                    <a:pt x="179" y="50"/>
                    <a:pt x="140" y="53"/>
                    <a:pt x="98" y="53"/>
                  </a:cubicBezTo>
                  <a:cubicBezTo>
                    <a:pt x="64" y="54"/>
                    <a:pt x="29" y="56"/>
                    <a:pt x="0" y="35"/>
                  </a:cubicBezTo>
                  <a:cubicBezTo>
                    <a:pt x="8" y="36"/>
                    <a:pt x="14" y="32"/>
                    <a:pt x="21" y="30"/>
                  </a:cubicBezTo>
                  <a:cubicBezTo>
                    <a:pt x="31" y="28"/>
                    <a:pt x="43" y="30"/>
                    <a:pt x="53" y="30"/>
                  </a:cubicBezTo>
                  <a:cubicBezTo>
                    <a:pt x="72" y="30"/>
                    <a:pt x="92" y="33"/>
                    <a:pt x="111" y="33"/>
                  </a:cubicBezTo>
                  <a:cubicBezTo>
                    <a:pt x="140" y="32"/>
                    <a:pt x="174" y="32"/>
                    <a:pt x="202" y="25"/>
                  </a:cubicBezTo>
                  <a:cubicBezTo>
                    <a:pt x="246" y="13"/>
                    <a:pt x="289" y="0"/>
                    <a:pt x="334" y="11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58" name="Freeform 6944"/>
            <p:cNvSpPr>
              <a:spLocks/>
            </p:cNvSpPr>
            <p:nvPr/>
          </p:nvSpPr>
          <p:spPr bwMode="auto">
            <a:xfrm>
              <a:off x="3284" y="875"/>
              <a:ext cx="255" cy="211"/>
            </a:xfrm>
            <a:custGeom>
              <a:avLst/>
              <a:gdLst>
                <a:gd name="T0" fmla="*/ 1 w 276"/>
                <a:gd name="T1" fmla="*/ 113 h 228"/>
                <a:gd name="T2" fmla="*/ 18 w 276"/>
                <a:gd name="T3" fmla="*/ 119 h 228"/>
                <a:gd name="T4" fmla="*/ 38 w 276"/>
                <a:gd name="T5" fmla="*/ 132 h 228"/>
                <a:gd name="T6" fmla="*/ 53 w 276"/>
                <a:gd name="T7" fmla="*/ 168 h 228"/>
                <a:gd name="T8" fmla="*/ 64 w 276"/>
                <a:gd name="T9" fmla="*/ 185 h 228"/>
                <a:gd name="T10" fmla="*/ 109 w 276"/>
                <a:gd name="T11" fmla="*/ 141 h 228"/>
                <a:gd name="T12" fmla="*/ 155 w 276"/>
                <a:gd name="T13" fmla="*/ 56 h 228"/>
                <a:gd name="T14" fmla="*/ 236 w 276"/>
                <a:gd name="T15" fmla="*/ 19 h 228"/>
                <a:gd name="T16" fmla="*/ 166 w 276"/>
                <a:gd name="T17" fmla="*/ 7 h 228"/>
                <a:gd name="T18" fmla="*/ 138 w 276"/>
                <a:gd name="T19" fmla="*/ 41 h 228"/>
                <a:gd name="T20" fmla="*/ 103 w 276"/>
                <a:gd name="T21" fmla="*/ 73 h 228"/>
                <a:gd name="T22" fmla="*/ 47 w 276"/>
                <a:gd name="T23" fmla="*/ 98 h 228"/>
                <a:gd name="T24" fmla="*/ 23 w 276"/>
                <a:gd name="T25" fmla="*/ 108 h 228"/>
                <a:gd name="T26" fmla="*/ 1 w 276"/>
                <a:gd name="T27" fmla="*/ 112 h 2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76" h="228">
                  <a:moveTo>
                    <a:pt x="1" y="132"/>
                  </a:moveTo>
                  <a:cubicBezTo>
                    <a:pt x="0" y="135"/>
                    <a:pt x="16" y="136"/>
                    <a:pt x="22" y="139"/>
                  </a:cubicBezTo>
                  <a:cubicBezTo>
                    <a:pt x="28" y="142"/>
                    <a:pt x="38" y="149"/>
                    <a:pt x="44" y="154"/>
                  </a:cubicBezTo>
                  <a:cubicBezTo>
                    <a:pt x="55" y="165"/>
                    <a:pt x="60" y="181"/>
                    <a:pt x="62" y="196"/>
                  </a:cubicBezTo>
                  <a:cubicBezTo>
                    <a:pt x="63" y="210"/>
                    <a:pt x="55" y="228"/>
                    <a:pt x="75" y="216"/>
                  </a:cubicBezTo>
                  <a:cubicBezTo>
                    <a:pt x="95" y="204"/>
                    <a:pt x="114" y="183"/>
                    <a:pt x="128" y="164"/>
                  </a:cubicBezTo>
                  <a:cubicBezTo>
                    <a:pt x="150" y="133"/>
                    <a:pt x="157" y="94"/>
                    <a:pt x="182" y="65"/>
                  </a:cubicBezTo>
                  <a:cubicBezTo>
                    <a:pt x="201" y="42"/>
                    <a:pt x="246" y="18"/>
                    <a:pt x="276" y="22"/>
                  </a:cubicBezTo>
                  <a:cubicBezTo>
                    <a:pt x="257" y="11"/>
                    <a:pt x="216" y="0"/>
                    <a:pt x="195" y="9"/>
                  </a:cubicBezTo>
                  <a:cubicBezTo>
                    <a:pt x="180" y="17"/>
                    <a:pt x="171" y="35"/>
                    <a:pt x="161" y="48"/>
                  </a:cubicBezTo>
                  <a:cubicBezTo>
                    <a:pt x="150" y="62"/>
                    <a:pt x="136" y="75"/>
                    <a:pt x="121" y="85"/>
                  </a:cubicBezTo>
                  <a:cubicBezTo>
                    <a:pt x="102" y="100"/>
                    <a:pt x="77" y="105"/>
                    <a:pt x="55" y="114"/>
                  </a:cubicBezTo>
                  <a:cubicBezTo>
                    <a:pt x="46" y="118"/>
                    <a:pt x="36" y="123"/>
                    <a:pt x="27" y="126"/>
                  </a:cubicBezTo>
                  <a:cubicBezTo>
                    <a:pt x="19" y="129"/>
                    <a:pt x="8" y="128"/>
                    <a:pt x="1" y="131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59" name="Freeform 6945"/>
            <p:cNvSpPr>
              <a:spLocks/>
            </p:cNvSpPr>
            <p:nvPr/>
          </p:nvSpPr>
          <p:spPr bwMode="auto">
            <a:xfrm>
              <a:off x="3379" y="1367"/>
              <a:ext cx="307" cy="269"/>
            </a:xfrm>
            <a:custGeom>
              <a:avLst/>
              <a:gdLst>
                <a:gd name="T0" fmla="*/ 28 w 331"/>
                <a:gd name="T1" fmla="*/ 0 h 291"/>
                <a:gd name="T2" fmla="*/ 0 w 331"/>
                <a:gd name="T3" fmla="*/ 108 h 291"/>
                <a:gd name="T4" fmla="*/ 37 w 331"/>
                <a:gd name="T5" fmla="*/ 101 h 291"/>
                <a:gd name="T6" fmla="*/ 79 w 331"/>
                <a:gd name="T7" fmla="*/ 95 h 291"/>
                <a:gd name="T8" fmla="*/ 148 w 331"/>
                <a:gd name="T9" fmla="*/ 117 h 291"/>
                <a:gd name="T10" fmla="*/ 175 w 331"/>
                <a:gd name="T11" fmla="*/ 141 h 291"/>
                <a:gd name="T12" fmla="*/ 212 w 331"/>
                <a:gd name="T13" fmla="*/ 175 h 291"/>
                <a:gd name="T14" fmla="*/ 256 w 331"/>
                <a:gd name="T15" fmla="*/ 249 h 291"/>
                <a:gd name="T16" fmla="*/ 238 w 331"/>
                <a:gd name="T17" fmla="*/ 212 h 291"/>
                <a:gd name="T18" fmla="*/ 222 w 331"/>
                <a:gd name="T19" fmla="*/ 176 h 291"/>
                <a:gd name="T20" fmla="*/ 192 w 331"/>
                <a:gd name="T21" fmla="*/ 121 h 291"/>
                <a:gd name="T22" fmla="*/ 213 w 331"/>
                <a:gd name="T23" fmla="*/ 88 h 291"/>
                <a:gd name="T24" fmla="*/ 285 w 331"/>
                <a:gd name="T25" fmla="*/ 73 h 291"/>
                <a:gd name="T26" fmla="*/ 246 w 331"/>
                <a:gd name="T27" fmla="*/ 64 h 291"/>
                <a:gd name="T28" fmla="*/ 190 w 331"/>
                <a:gd name="T29" fmla="*/ 52 h 291"/>
                <a:gd name="T30" fmla="*/ 113 w 331"/>
                <a:gd name="T31" fmla="*/ 28 h 291"/>
                <a:gd name="T32" fmla="*/ 59 w 331"/>
                <a:gd name="T33" fmla="*/ 16 h 291"/>
                <a:gd name="T34" fmla="*/ 29 w 331"/>
                <a:gd name="T35" fmla="*/ 5 h 2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1" h="291">
                  <a:moveTo>
                    <a:pt x="32" y="0"/>
                  </a:moveTo>
                  <a:cubicBezTo>
                    <a:pt x="79" y="43"/>
                    <a:pt x="29" y="97"/>
                    <a:pt x="0" y="127"/>
                  </a:cubicBezTo>
                  <a:cubicBezTo>
                    <a:pt x="14" y="129"/>
                    <a:pt x="30" y="121"/>
                    <a:pt x="43" y="118"/>
                  </a:cubicBezTo>
                  <a:cubicBezTo>
                    <a:pt x="59" y="113"/>
                    <a:pt x="75" y="110"/>
                    <a:pt x="92" y="111"/>
                  </a:cubicBezTo>
                  <a:cubicBezTo>
                    <a:pt x="118" y="112"/>
                    <a:pt x="149" y="123"/>
                    <a:pt x="172" y="137"/>
                  </a:cubicBezTo>
                  <a:cubicBezTo>
                    <a:pt x="184" y="144"/>
                    <a:pt x="194" y="155"/>
                    <a:pt x="204" y="166"/>
                  </a:cubicBezTo>
                  <a:cubicBezTo>
                    <a:pt x="218" y="180"/>
                    <a:pt x="234" y="190"/>
                    <a:pt x="247" y="204"/>
                  </a:cubicBezTo>
                  <a:cubicBezTo>
                    <a:pt x="270" y="229"/>
                    <a:pt x="273" y="268"/>
                    <a:pt x="298" y="291"/>
                  </a:cubicBezTo>
                  <a:cubicBezTo>
                    <a:pt x="287" y="280"/>
                    <a:pt x="283" y="262"/>
                    <a:pt x="277" y="248"/>
                  </a:cubicBezTo>
                  <a:cubicBezTo>
                    <a:pt x="271" y="233"/>
                    <a:pt x="265" y="219"/>
                    <a:pt x="258" y="205"/>
                  </a:cubicBezTo>
                  <a:cubicBezTo>
                    <a:pt x="247" y="183"/>
                    <a:pt x="231" y="165"/>
                    <a:pt x="223" y="142"/>
                  </a:cubicBezTo>
                  <a:cubicBezTo>
                    <a:pt x="216" y="119"/>
                    <a:pt x="224" y="109"/>
                    <a:pt x="248" y="103"/>
                  </a:cubicBezTo>
                  <a:cubicBezTo>
                    <a:pt x="275" y="97"/>
                    <a:pt x="306" y="94"/>
                    <a:pt x="331" y="86"/>
                  </a:cubicBezTo>
                  <a:cubicBezTo>
                    <a:pt x="315" y="84"/>
                    <a:pt x="301" y="77"/>
                    <a:pt x="286" y="75"/>
                  </a:cubicBezTo>
                  <a:cubicBezTo>
                    <a:pt x="264" y="72"/>
                    <a:pt x="242" y="65"/>
                    <a:pt x="221" y="61"/>
                  </a:cubicBezTo>
                  <a:cubicBezTo>
                    <a:pt x="189" y="56"/>
                    <a:pt x="162" y="41"/>
                    <a:pt x="131" y="32"/>
                  </a:cubicBezTo>
                  <a:cubicBezTo>
                    <a:pt x="110" y="27"/>
                    <a:pt x="90" y="22"/>
                    <a:pt x="69" y="18"/>
                  </a:cubicBezTo>
                  <a:cubicBezTo>
                    <a:pt x="56" y="16"/>
                    <a:pt x="42" y="4"/>
                    <a:pt x="33" y="5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60" name="Freeform 6946"/>
            <p:cNvSpPr>
              <a:spLocks/>
            </p:cNvSpPr>
            <p:nvPr/>
          </p:nvSpPr>
          <p:spPr bwMode="auto">
            <a:xfrm>
              <a:off x="2949" y="1919"/>
              <a:ext cx="62" cy="139"/>
            </a:xfrm>
            <a:custGeom>
              <a:avLst/>
              <a:gdLst>
                <a:gd name="T0" fmla="*/ 0 w 67"/>
                <a:gd name="T1" fmla="*/ 18 h 150"/>
                <a:gd name="T2" fmla="*/ 40 w 67"/>
                <a:gd name="T3" fmla="*/ 4 h 150"/>
                <a:gd name="T4" fmla="*/ 41 w 67"/>
                <a:gd name="T5" fmla="*/ 43 h 150"/>
                <a:gd name="T6" fmla="*/ 26 w 67"/>
                <a:gd name="T7" fmla="*/ 123 h 150"/>
                <a:gd name="T8" fmla="*/ 9 w 67"/>
                <a:gd name="T9" fmla="*/ 75 h 150"/>
                <a:gd name="T10" fmla="*/ 1 w 67"/>
                <a:gd name="T11" fmla="*/ 19 h 1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7" h="150">
                  <a:moveTo>
                    <a:pt x="0" y="21"/>
                  </a:moveTo>
                  <a:cubicBezTo>
                    <a:pt x="11" y="14"/>
                    <a:pt x="32" y="0"/>
                    <a:pt x="46" y="4"/>
                  </a:cubicBezTo>
                  <a:cubicBezTo>
                    <a:pt x="67" y="9"/>
                    <a:pt x="51" y="36"/>
                    <a:pt x="48" y="50"/>
                  </a:cubicBezTo>
                  <a:cubicBezTo>
                    <a:pt x="43" y="81"/>
                    <a:pt x="35" y="113"/>
                    <a:pt x="30" y="144"/>
                  </a:cubicBezTo>
                  <a:cubicBezTo>
                    <a:pt x="4" y="150"/>
                    <a:pt x="13" y="102"/>
                    <a:pt x="11" y="87"/>
                  </a:cubicBezTo>
                  <a:cubicBezTo>
                    <a:pt x="8" y="69"/>
                    <a:pt x="9" y="38"/>
                    <a:pt x="1" y="23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61" name="Freeform 6947"/>
            <p:cNvSpPr>
              <a:spLocks/>
            </p:cNvSpPr>
            <p:nvPr/>
          </p:nvSpPr>
          <p:spPr bwMode="auto">
            <a:xfrm>
              <a:off x="2326" y="1424"/>
              <a:ext cx="290" cy="215"/>
            </a:xfrm>
            <a:custGeom>
              <a:avLst/>
              <a:gdLst>
                <a:gd name="T0" fmla="*/ 247 w 312"/>
                <a:gd name="T1" fmla="*/ 0 h 232"/>
                <a:gd name="T2" fmla="*/ 270 w 312"/>
                <a:gd name="T3" fmla="*/ 71 h 232"/>
                <a:gd name="T4" fmla="*/ 203 w 312"/>
                <a:gd name="T5" fmla="*/ 103 h 232"/>
                <a:gd name="T6" fmla="*/ 165 w 312"/>
                <a:gd name="T7" fmla="*/ 127 h 232"/>
                <a:gd name="T8" fmla="*/ 129 w 312"/>
                <a:gd name="T9" fmla="*/ 145 h 232"/>
                <a:gd name="T10" fmla="*/ 73 w 312"/>
                <a:gd name="T11" fmla="*/ 182 h 232"/>
                <a:gd name="T12" fmla="*/ 0 w 312"/>
                <a:gd name="T13" fmla="*/ 199 h 232"/>
                <a:gd name="T14" fmla="*/ 54 w 312"/>
                <a:gd name="T15" fmla="*/ 171 h 232"/>
                <a:gd name="T16" fmla="*/ 108 w 312"/>
                <a:gd name="T17" fmla="*/ 133 h 232"/>
                <a:gd name="T18" fmla="*/ 69 w 312"/>
                <a:gd name="T19" fmla="*/ 62 h 232"/>
                <a:gd name="T20" fmla="*/ 124 w 312"/>
                <a:gd name="T21" fmla="*/ 88 h 232"/>
                <a:gd name="T22" fmla="*/ 190 w 312"/>
                <a:gd name="T23" fmla="*/ 64 h 232"/>
                <a:gd name="T24" fmla="*/ 246 w 312"/>
                <a:gd name="T25" fmla="*/ 5 h 2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12" h="232">
                  <a:moveTo>
                    <a:pt x="286" y="0"/>
                  </a:moveTo>
                  <a:cubicBezTo>
                    <a:pt x="264" y="34"/>
                    <a:pt x="302" y="57"/>
                    <a:pt x="312" y="83"/>
                  </a:cubicBezTo>
                  <a:cubicBezTo>
                    <a:pt x="288" y="97"/>
                    <a:pt x="260" y="106"/>
                    <a:pt x="234" y="120"/>
                  </a:cubicBezTo>
                  <a:cubicBezTo>
                    <a:pt x="219" y="128"/>
                    <a:pt x="205" y="138"/>
                    <a:pt x="191" y="148"/>
                  </a:cubicBezTo>
                  <a:cubicBezTo>
                    <a:pt x="178" y="156"/>
                    <a:pt x="163" y="160"/>
                    <a:pt x="150" y="169"/>
                  </a:cubicBezTo>
                  <a:cubicBezTo>
                    <a:pt x="129" y="182"/>
                    <a:pt x="111" y="207"/>
                    <a:pt x="85" y="212"/>
                  </a:cubicBezTo>
                  <a:cubicBezTo>
                    <a:pt x="62" y="217"/>
                    <a:pt x="17" y="213"/>
                    <a:pt x="0" y="232"/>
                  </a:cubicBezTo>
                  <a:cubicBezTo>
                    <a:pt x="13" y="212"/>
                    <a:pt x="41" y="208"/>
                    <a:pt x="62" y="199"/>
                  </a:cubicBezTo>
                  <a:cubicBezTo>
                    <a:pt x="85" y="188"/>
                    <a:pt x="109" y="174"/>
                    <a:pt x="125" y="154"/>
                  </a:cubicBezTo>
                  <a:cubicBezTo>
                    <a:pt x="148" y="125"/>
                    <a:pt x="104" y="84"/>
                    <a:pt x="80" y="72"/>
                  </a:cubicBezTo>
                  <a:cubicBezTo>
                    <a:pt x="98" y="85"/>
                    <a:pt x="121" y="100"/>
                    <a:pt x="143" y="102"/>
                  </a:cubicBezTo>
                  <a:cubicBezTo>
                    <a:pt x="171" y="106"/>
                    <a:pt x="196" y="88"/>
                    <a:pt x="219" y="74"/>
                  </a:cubicBezTo>
                  <a:cubicBezTo>
                    <a:pt x="248" y="55"/>
                    <a:pt x="258" y="22"/>
                    <a:pt x="285" y="5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62" name="Freeform 6948"/>
            <p:cNvSpPr>
              <a:spLocks/>
            </p:cNvSpPr>
            <p:nvPr/>
          </p:nvSpPr>
          <p:spPr bwMode="auto">
            <a:xfrm>
              <a:off x="2506" y="1201"/>
              <a:ext cx="127" cy="94"/>
            </a:xfrm>
            <a:custGeom>
              <a:avLst/>
              <a:gdLst>
                <a:gd name="T0" fmla="*/ 4 w 137"/>
                <a:gd name="T1" fmla="*/ 3 h 102"/>
                <a:gd name="T2" fmla="*/ 31 w 137"/>
                <a:gd name="T3" fmla="*/ 35 h 102"/>
                <a:gd name="T4" fmla="*/ 75 w 137"/>
                <a:gd name="T5" fmla="*/ 43 h 102"/>
                <a:gd name="T6" fmla="*/ 116 w 137"/>
                <a:gd name="T7" fmla="*/ 27 h 102"/>
                <a:gd name="T8" fmla="*/ 100 w 137"/>
                <a:gd name="T9" fmla="*/ 86 h 102"/>
                <a:gd name="T10" fmla="*/ 77 w 137"/>
                <a:gd name="T11" fmla="*/ 76 h 102"/>
                <a:gd name="T12" fmla="*/ 49 w 137"/>
                <a:gd name="T13" fmla="*/ 70 h 102"/>
                <a:gd name="T14" fmla="*/ 3 w 137"/>
                <a:gd name="T15" fmla="*/ 69 h 102"/>
                <a:gd name="T16" fmla="*/ 3 w 137"/>
                <a:gd name="T17" fmla="*/ 30 h 102"/>
                <a:gd name="T18" fmla="*/ 0 w 137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7" h="102">
                  <a:moveTo>
                    <a:pt x="4" y="3"/>
                  </a:moveTo>
                  <a:cubicBezTo>
                    <a:pt x="0" y="13"/>
                    <a:pt x="26" y="35"/>
                    <a:pt x="36" y="41"/>
                  </a:cubicBezTo>
                  <a:cubicBezTo>
                    <a:pt x="51" y="51"/>
                    <a:pt x="69" y="56"/>
                    <a:pt x="87" y="51"/>
                  </a:cubicBezTo>
                  <a:cubicBezTo>
                    <a:pt x="103" y="46"/>
                    <a:pt x="118" y="35"/>
                    <a:pt x="135" y="32"/>
                  </a:cubicBezTo>
                  <a:cubicBezTo>
                    <a:pt x="137" y="56"/>
                    <a:pt x="121" y="77"/>
                    <a:pt x="117" y="101"/>
                  </a:cubicBezTo>
                  <a:cubicBezTo>
                    <a:pt x="107" y="102"/>
                    <a:pt x="98" y="92"/>
                    <a:pt x="89" y="89"/>
                  </a:cubicBezTo>
                  <a:cubicBezTo>
                    <a:pt x="79" y="84"/>
                    <a:pt x="68" y="83"/>
                    <a:pt x="57" y="82"/>
                  </a:cubicBezTo>
                  <a:cubicBezTo>
                    <a:pt x="42" y="80"/>
                    <a:pt x="17" y="74"/>
                    <a:pt x="3" y="81"/>
                  </a:cubicBezTo>
                  <a:cubicBezTo>
                    <a:pt x="3" y="65"/>
                    <a:pt x="5" y="52"/>
                    <a:pt x="3" y="36"/>
                  </a:cubicBezTo>
                  <a:cubicBezTo>
                    <a:pt x="1" y="25"/>
                    <a:pt x="0" y="9"/>
                    <a:pt x="0" y="0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63" name="Freeform 6949"/>
            <p:cNvSpPr>
              <a:spLocks/>
            </p:cNvSpPr>
            <p:nvPr/>
          </p:nvSpPr>
          <p:spPr bwMode="auto">
            <a:xfrm>
              <a:off x="3686" y="1727"/>
              <a:ext cx="199" cy="189"/>
            </a:xfrm>
            <a:custGeom>
              <a:avLst/>
              <a:gdLst>
                <a:gd name="T0" fmla="*/ 1 w 215"/>
                <a:gd name="T1" fmla="*/ 0 h 204"/>
                <a:gd name="T2" fmla="*/ 9 w 215"/>
                <a:gd name="T3" fmla="*/ 23 h 204"/>
                <a:gd name="T4" fmla="*/ 22 w 215"/>
                <a:gd name="T5" fmla="*/ 65 h 204"/>
                <a:gd name="T6" fmla="*/ 48 w 215"/>
                <a:gd name="T7" fmla="*/ 120 h 204"/>
                <a:gd name="T8" fmla="*/ 96 w 215"/>
                <a:gd name="T9" fmla="*/ 171 h 204"/>
                <a:gd name="T10" fmla="*/ 149 w 215"/>
                <a:gd name="T11" fmla="*/ 121 h 204"/>
                <a:gd name="T12" fmla="*/ 168 w 215"/>
                <a:gd name="T13" fmla="*/ 73 h 204"/>
                <a:gd name="T14" fmla="*/ 184 w 215"/>
                <a:gd name="T15" fmla="*/ 32 h 204"/>
                <a:gd name="T16" fmla="*/ 149 w 215"/>
                <a:gd name="T17" fmla="*/ 88 h 204"/>
                <a:gd name="T18" fmla="*/ 118 w 215"/>
                <a:gd name="T19" fmla="*/ 125 h 204"/>
                <a:gd name="T20" fmla="*/ 68 w 215"/>
                <a:gd name="T21" fmla="*/ 109 h 204"/>
                <a:gd name="T22" fmla="*/ 1 w 215"/>
                <a:gd name="T23" fmla="*/ 5 h 20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5" h="204">
                  <a:moveTo>
                    <a:pt x="1" y="0"/>
                  </a:moveTo>
                  <a:cubicBezTo>
                    <a:pt x="0" y="7"/>
                    <a:pt x="8" y="19"/>
                    <a:pt x="11" y="27"/>
                  </a:cubicBezTo>
                  <a:cubicBezTo>
                    <a:pt x="17" y="43"/>
                    <a:pt x="20" y="60"/>
                    <a:pt x="26" y="76"/>
                  </a:cubicBezTo>
                  <a:cubicBezTo>
                    <a:pt x="33" y="97"/>
                    <a:pt x="45" y="119"/>
                    <a:pt x="56" y="139"/>
                  </a:cubicBezTo>
                  <a:cubicBezTo>
                    <a:pt x="68" y="162"/>
                    <a:pt x="83" y="197"/>
                    <a:pt x="112" y="200"/>
                  </a:cubicBezTo>
                  <a:cubicBezTo>
                    <a:pt x="144" y="204"/>
                    <a:pt x="161" y="164"/>
                    <a:pt x="174" y="141"/>
                  </a:cubicBezTo>
                  <a:cubicBezTo>
                    <a:pt x="183" y="123"/>
                    <a:pt x="188" y="103"/>
                    <a:pt x="196" y="85"/>
                  </a:cubicBezTo>
                  <a:cubicBezTo>
                    <a:pt x="203" y="70"/>
                    <a:pt x="211" y="53"/>
                    <a:pt x="215" y="38"/>
                  </a:cubicBezTo>
                  <a:cubicBezTo>
                    <a:pt x="202" y="43"/>
                    <a:pt x="184" y="88"/>
                    <a:pt x="174" y="103"/>
                  </a:cubicBezTo>
                  <a:cubicBezTo>
                    <a:pt x="164" y="119"/>
                    <a:pt x="153" y="136"/>
                    <a:pt x="137" y="146"/>
                  </a:cubicBezTo>
                  <a:cubicBezTo>
                    <a:pt x="109" y="165"/>
                    <a:pt x="93" y="153"/>
                    <a:pt x="79" y="127"/>
                  </a:cubicBezTo>
                  <a:cubicBezTo>
                    <a:pt x="57" y="83"/>
                    <a:pt x="27" y="45"/>
                    <a:pt x="1" y="5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64" name="Freeform 6950"/>
            <p:cNvSpPr>
              <a:spLocks/>
            </p:cNvSpPr>
            <p:nvPr/>
          </p:nvSpPr>
          <p:spPr bwMode="auto">
            <a:xfrm>
              <a:off x="3728" y="1395"/>
              <a:ext cx="70" cy="148"/>
            </a:xfrm>
            <a:custGeom>
              <a:avLst/>
              <a:gdLst>
                <a:gd name="T0" fmla="*/ 65 w 75"/>
                <a:gd name="T1" fmla="*/ 1 h 160"/>
                <a:gd name="T2" fmla="*/ 48 w 75"/>
                <a:gd name="T3" fmla="*/ 32 h 160"/>
                <a:gd name="T4" fmla="*/ 35 w 75"/>
                <a:gd name="T5" fmla="*/ 75 h 160"/>
                <a:gd name="T6" fmla="*/ 35 w 75"/>
                <a:gd name="T7" fmla="*/ 112 h 160"/>
                <a:gd name="T8" fmla="*/ 39 w 75"/>
                <a:gd name="T9" fmla="*/ 137 h 160"/>
                <a:gd name="T10" fmla="*/ 10 w 75"/>
                <a:gd name="T11" fmla="*/ 84 h 160"/>
                <a:gd name="T12" fmla="*/ 9 w 75"/>
                <a:gd name="T13" fmla="*/ 48 h 160"/>
                <a:gd name="T14" fmla="*/ 62 w 75"/>
                <a:gd name="T15" fmla="*/ 0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5" h="160">
                  <a:moveTo>
                    <a:pt x="75" y="1"/>
                  </a:moveTo>
                  <a:cubicBezTo>
                    <a:pt x="75" y="12"/>
                    <a:pt x="60" y="27"/>
                    <a:pt x="55" y="38"/>
                  </a:cubicBezTo>
                  <a:cubicBezTo>
                    <a:pt x="49" y="53"/>
                    <a:pt x="44" y="72"/>
                    <a:pt x="41" y="88"/>
                  </a:cubicBezTo>
                  <a:cubicBezTo>
                    <a:pt x="39" y="102"/>
                    <a:pt x="39" y="117"/>
                    <a:pt x="41" y="131"/>
                  </a:cubicBezTo>
                  <a:cubicBezTo>
                    <a:pt x="43" y="140"/>
                    <a:pt x="49" y="150"/>
                    <a:pt x="45" y="160"/>
                  </a:cubicBezTo>
                  <a:cubicBezTo>
                    <a:pt x="26" y="153"/>
                    <a:pt x="24" y="113"/>
                    <a:pt x="12" y="98"/>
                  </a:cubicBezTo>
                  <a:cubicBezTo>
                    <a:pt x="1" y="82"/>
                    <a:pt x="0" y="75"/>
                    <a:pt x="11" y="56"/>
                  </a:cubicBezTo>
                  <a:cubicBezTo>
                    <a:pt x="25" y="32"/>
                    <a:pt x="55" y="21"/>
                    <a:pt x="71" y="0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65" name="Freeform 6951"/>
            <p:cNvSpPr>
              <a:spLocks/>
            </p:cNvSpPr>
            <p:nvPr/>
          </p:nvSpPr>
          <p:spPr bwMode="auto">
            <a:xfrm>
              <a:off x="2213" y="821"/>
              <a:ext cx="52" cy="107"/>
            </a:xfrm>
            <a:custGeom>
              <a:avLst/>
              <a:gdLst>
                <a:gd name="T0" fmla="*/ 2 w 56"/>
                <a:gd name="T1" fmla="*/ 11 h 115"/>
                <a:gd name="T2" fmla="*/ 33 w 56"/>
                <a:gd name="T3" fmla="*/ 15 h 115"/>
                <a:gd name="T4" fmla="*/ 42 w 56"/>
                <a:gd name="T5" fmla="*/ 2 h 115"/>
                <a:gd name="T6" fmla="*/ 46 w 56"/>
                <a:gd name="T7" fmla="*/ 17 h 115"/>
                <a:gd name="T8" fmla="*/ 48 w 56"/>
                <a:gd name="T9" fmla="*/ 100 h 115"/>
                <a:gd name="T10" fmla="*/ 34 w 56"/>
                <a:gd name="T11" fmla="*/ 68 h 115"/>
                <a:gd name="T12" fmla="*/ 25 w 56"/>
                <a:gd name="T13" fmla="*/ 41 h 115"/>
                <a:gd name="T14" fmla="*/ 0 w 56"/>
                <a:gd name="T15" fmla="*/ 15 h 1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115">
                  <a:moveTo>
                    <a:pt x="2" y="13"/>
                  </a:moveTo>
                  <a:cubicBezTo>
                    <a:pt x="11" y="20"/>
                    <a:pt x="30" y="28"/>
                    <a:pt x="39" y="17"/>
                  </a:cubicBezTo>
                  <a:cubicBezTo>
                    <a:pt x="42" y="13"/>
                    <a:pt x="40" y="0"/>
                    <a:pt x="48" y="2"/>
                  </a:cubicBezTo>
                  <a:cubicBezTo>
                    <a:pt x="54" y="4"/>
                    <a:pt x="54" y="15"/>
                    <a:pt x="54" y="19"/>
                  </a:cubicBezTo>
                  <a:cubicBezTo>
                    <a:pt x="53" y="52"/>
                    <a:pt x="49" y="82"/>
                    <a:pt x="56" y="115"/>
                  </a:cubicBezTo>
                  <a:cubicBezTo>
                    <a:pt x="52" y="102"/>
                    <a:pt x="44" y="91"/>
                    <a:pt x="40" y="78"/>
                  </a:cubicBezTo>
                  <a:cubicBezTo>
                    <a:pt x="37" y="67"/>
                    <a:pt x="35" y="57"/>
                    <a:pt x="29" y="47"/>
                  </a:cubicBezTo>
                  <a:cubicBezTo>
                    <a:pt x="21" y="35"/>
                    <a:pt x="10" y="26"/>
                    <a:pt x="0" y="17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66" name="Freeform 6952"/>
            <p:cNvSpPr>
              <a:spLocks/>
            </p:cNvSpPr>
            <p:nvPr/>
          </p:nvSpPr>
          <p:spPr bwMode="auto">
            <a:xfrm>
              <a:off x="2529" y="675"/>
              <a:ext cx="80" cy="121"/>
            </a:xfrm>
            <a:custGeom>
              <a:avLst/>
              <a:gdLst>
                <a:gd name="T0" fmla="*/ 33 w 86"/>
                <a:gd name="T1" fmla="*/ 0 h 131"/>
                <a:gd name="T2" fmla="*/ 50 w 86"/>
                <a:gd name="T3" fmla="*/ 71 h 131"/>
                <a:gd name="T4" fmla="*/ 27 w 86"/>
                <a:gd name="T5" fmla="*/ 98 h 131"/>
                <a:gd name="T6" fmla="*/ 0 w 86"/>
                <a:gd name="T7" fmla="*/ 108 h 131"/>
                <a:gd name="T8" fmla="*/ 56 w 86"/>
                <a:gd name="T9" fmla="*/ 90 h 131"/>
                <a:gd name="T10" fmla="*/ 73 w 86"/>
                <a:gd name="T11" fmla="*/ 59 h 131"/>
                <a:gd name="T12" fmla="*/ 36 w 86"/>
                <a:gd name="T13" fmla="*/ 6 h 1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131">
                  <a:moveTo>
                    <a:pt x="39" y="0"/>
                  </a:moveTo>
                  <a:cubicBezTo>
                    <a:pt x="55" y="24"/>
                    <a:pt x="68" y="56"/>
                    <a:pt x="58" y="83"/>
                  </a:cubicBezTo>
                  <a:cubicBezTo>
                    <a:pt x="52" y="98"/>
                    <a:pt x="46" y="108"/>
                    <a:pt x="31" y="115"/>
                  </a:cubicBezTo>
                  <a:cubicBezTo>
                    <a:pt x="23" y="118"/>
                    <a:pt x="3" y="119"/>
                    <a:pt x="0" y="127"/>
                  </a:cubicBezTo>
                  <a:cubicBezTo>
                    <a:pt x="17" y="131"/>
                    <a:pt x="48" y="114"/>
                    <a:pt x="64" y="105"/>
                  </a:cubicBezTo>
                  <a:cubicBezTo>
                    <a:pt x="77" y="98"/>
                    <a:pt x="84" y="85"/>
                    <a:pt x="85" y="69"/>
                  </a:cubicBezTo>
                  <a:cubicBezTo>
                    <a:pt x="86" y="43"/>
                    <a:pt x="55" y="27"/>
                    <a:pt x="42" y="7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67" name="Freeform 6953"/>
            <p:cNvSpPr>
              <a:spLocks/>
            </p:cNvSpPr>
            <p:nvPr/>
          </p:nvSpPr>
          <p:spPr bwMode="auto">
            <a:xfrm>
              <a:off x="1900" y="624"/>
              <a:ext cx="156" cy="58"/>
            </a:xfrm>
            <a:custGeom>
              <a:avLst/>
              <a:gdLst>
                <a:gd name="T0" fmla="*/ 0 w 168"/>
                <a:gd name="T1" fmla="*/ 0 h 63"/>
                <a:gd name="T2" fmla="*/ 145 w 168"/>
                <a:gd name="T3" fmla="*/ 53 h 63"/>
                <a:gd name="T4" fmla="*/ 101 w 168"/>
                <a:gd name="T5" fmla="*/ 42 h 63"/>
                <a:gd name="T6" fmla="*/ 48 w 168"/>
                <a:gd name="T7" fmla="*/ 27 h 63"/>
                <a:gd name="T8" fmla="*/ 23 w 168"/>
                <a:gd name="T9" fmla="*/ 13 h 63"/>
                <a:gd name="T10" fmla="*/ 1 w 168"/>
                <a:gd name="T11" fmla="*/ 6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8" h="63">
                  <a:moveTo>
                    <a:pt x="0" y="0"/>
                  </a:moveTo>
                  <a:cubicBezTo>
                    <a:pt x="48" y="48"/>
                    <a:pt x="102" y="62"/>
                    <a:pt x="168" y="63"/>
                  </a:cubicBezTo>
                  <a:cubicBezTo>
                    <a:pt x="153" y="56"/>
                    <a:pt x="134" y="55"/>
                    <a:pt x="117" y="50"/>
                  </a:cubicBezTo>
                  <a:cubicBezTo>
                    <a:pt x="97" y="43"/>
                    <a:pt x="76" y="39"/>
                    <a:pt x="56" y="31"/>
                  </a:cubicBezTo>
                  <a:cubicBezTo>
                    <a:pt x="46" y="26"/>
                    <a:pt x="37" y="19"/>
                    <a:pt x="27" y="15"/>
                  </a:cubicBezTo>
                  <a:cubicBezTo>
                    <a:pt x="19" y="11"/>
                    <a:pt x="8" y="10"/>
                    <a:pt x="1" y="6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68" name="Freeform 6954"/>
            <p:cNvSpPr>
              <a:spLocks/>
            </p:cNvSpPr>
            <p:nvPr/>
          </p:nvSpPr>
          <p:spPr bwMode="auto">
            <a:xfrm>
              <a:off x="2084" y="857"/>
              <a:ext cx="73" cy="34"/>
            </a:xfrm>
            <a:custGeom>
              <a:avLst/>
              <a:gdLst>
                <a:gd name="T0" fmla="*/ 0 w 79"/>
                <a:gd name="T1" fmla="*/ 10 h 36"/>
                <a:gd name="T2" fmla="*/ 67 w 79"/>
                <a:gd name="T3" fmla="*/ 0 h 36"/>
                <a:gd name="T4" fmla="*/ 41 w 79"/>
                <a:gd name="T5" fmla="*/ 13 h 36"/>
                <a:gd name="T6" fmla="*/ 7 w 79"/>
                <a:gd name="T7" fmla="*/ 14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" h="36">
                  <a:moveTo>
                    <a:pt x="0" y="12"/>
                  </a:moveTo>
                  <a:cubicBezTo>
                    <a:pt x="31" y="24"/>
                    <a:pt x="62" y="36"/>
                    <a:pt x="79" y="0"/>
                  </a:cubicBezTo>
                  <a:cubicBezTo>
                    <a:pt x="68" y="3"/>
                    <a:pt x="60" y="12"/>
                    <a:pt x="48" y="15"/>
                  </a:cubicBezTo>
                  <a:cubicBezTo>
                    <a:pt x="36" y="17"/>
                    <a:pt x="22" y="16"/>
                    <a:pt x="9" y="16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69" name="Freeform 6955"/>
            <p:cNvSpPr>
              <a:spLocks/>
            </p:cNvSpPr>
            <p:nvPr/>
          </p:nvSpPr>
          <p:spPr bwMode="auto">
            <a:xfrm>
              <a:off x="2768" y="265"/>
              <a:ext cx="170" cy="80"/>
            </a:xfrm>
            <a:custGeom>
              <a:avLst/>
              <a:gdLst>
                <a:gd name="T0" fmla="*/ 1 w 183"/>
                <a:gd name="T1" fmla="*/ 27 h 87"/>
                <a:gd name="T2" fmla="*/ 33 w 183"/>
                <a:gd name="T3" fmla="*/ 10 h 87"/>
                <a:gd name="T4" fmla="*/ 63 w 183"/>
                <a:gd name="T5" fmla="*/ 2 h 87"/>
                <a:gd name="T6" fmla="*/ 105 w 183"/>
                <a:gd name="T7" fmla="*/ 20 h 87"/>
                <a:gd name="T8" fmla="*/ 158 w 183"/>
                <a:gd name="T9" fmla="*/ 74 h 87"/>
                <a:gd name="T10" fmla="*/ 139 w 183"/>
                <a:gd name="T11" fmla="*/ 63 h 87"/>
                <a:gd name="T12" fmla="*/ 101 w 183"/>
                <a:gd name="T13" fmla="*/ 39 h 87"/>
                <a:gd name="T14" fmla="*/ 59 w 183"/>
                <a:gd name="T15" fmla="*/ 26 h 87"/>
                <a:gd name="T16" fmla="*/ 0 w 183"/>
                <a:gd name="T17" fmla="*/ 31 h 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3" h="87">
                  <a:moveTo>
                    <a:pt x="1" y="31"/>
                  </a:moveTo>
                  <a:cubicBezTo>
                    <a:pt x="10" y="32"/>
                    <a:pt x="29" y="17"/>
                    <a:pt x="38" y="12"/>
                  </a:cubicBezTo>
                  <a:cubicBezTo>
                    <a:pt x="49" y="6"/>
                    <a:pt x="59" y="2"/>
                    <a:pt x="73" y="2"/>
                  </a:cubicBezTo>
                  <a:cubicBezTo>
                    <a:pt x="94" y="0"/>
                    <a:pt x="104" y="11"/>
                    <a:pt x="122" y="24"/>
                  </a:cubicBezTo>
                  <a:cubicBezTo>
                    <a:pt x="149" y="45"/>
                    <a:pt x="171" y="54"/>
                    <a:pt x="183" y="87"/>
                  </a:cubicBezTo>
                  <a:cubicBezTo>
                    <a:pt x="175" y="86"/>
                    <a:pt x="167" y="79"/>
                    <a:pt x="161" y="74"/>
                  </a:cubicBezTo>
                  <a:cubicBezTo>
                    <a:pt x="147" y="63"/>
                    <a:pt x="133" y="54"/>
                    <a:pt x="117" y="46"/>
                  </a:cubicBezTo>
                  <a:cubicBezTo>
                    <a:pt x="101" y="38"/>
                    <a:pt x="85" y="34"/>
                    <a:pt x="68" y="30"/>
                  </a:cubicBezTo>
                  <a:cubicBezTo>
                    <a:pt x="44" y="25"/>
                    <a:pt x="20" y="21"/>
                    <a:pt x="0" y="37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70" name="Freeform 6956"/>
            <p:cNvSpPr>
              <a:spLocks/>
            </p:cNvSpPr>
            <p:nvPr/>
          </p:nvSpPr>
          <p:spPr bwMode="auto">
            <a:xfrm>
              <a:off x="2915" y="76"/>
              <a:ext cx="56" cy="180"/>
            </a:xfrm>
            <a:custGeom>
              <a:avLst/>
              <a:gdLst>
                <a:gd name="T0" fmla="*/ 50 w 61"/>
                <a:gd name="T1" fmla="*/ 0 h 195"/>
                <a:gd name="T2" fmla="*/ 13 w 61"/>
                <a:gd name="T3" fmla="*/ 91 h 195"/>
                <a:gd name="T4" fmla="*/ 7 w 61"/>
                <a:gd name="T5" fmla="*/ 166 h 195"/>
                <a:gd name="T6" fmla="*/ 23 w 61"/>
                <a:gd name="T7" fmla="*/ 111 h 195"/>
                <a:gd name="T8" fmla="*/ 38 w 61"/>
                <a:gd name="T9" fmla="*/ 56 h 195"/>
                <a:gd name="T10" fmla="*/ 51 w 61"/>
                <a:gd name="T11" fmla="*/ 12 h 1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195">
                  <a:moveTo>
                    <a:pt x="59" y="0"/>
                  </a:moveTo>
                  <a:cubicBezTo>
                    <a:pt x="42" y="35"/>
                    <a:pt x="23" y="69"/>
                    <a:pt x="15" y="107"/>
                  </a:cubicBezTo>
                  <a:cubicBezTo>
                    <a:pt x="10" y="134"/>
                    <a:pt x="0" y="168"/>
                    <a:pt x="9" y="195"/>
                  </a:cubicBezTo>
                  <a:cubicBezTo>
                    <a:pt x="18" y="176"/>
                    <a:pt x="23" y="152"/>
                    <a:pt x="27" y="130"/>
                  </a:cubicBezTo>
                  <a:cubicBezTo>
                    <a:pt x="31" y="108"/>
                    <a:pt x="40" y="88"/>
                    <a:pt x="45" y="66"/>
                  </a:cubicBezTo>
                  <a:cubicBezTo>
                    <a:pt x="49" y="49"/>
                    <a:pt x="53" y="29"/>
                    <a:pt x="61" y="14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71" name="Freeform 6957"/>
            <p:cNvSpPr>
              <a:spLocks/>
            </p:cNvSpPr>
            <p:nvPr/>
          </p:nvSpPr>
          <p:spPr bwMode="auto">
            <a:xfrm>
              <a:off x="3029" y="195"/>
              <a:ext cx="160" cy="174"/>
            </a:xfrm>
            <a:custGeom>
              <a:avLst/>
              <a:gdLst>
                <a:gd name="T0" fmla="*/ 6 w 173"/>
                <a:gd name="T1" fmla="*/ 158 h 187"/>
                <a:gd name="T2" fmla="*/ 19 w 173"/>
                <a:gd name="T3" fmla="*/ 98 h 187"/>
                <a:gd name="T4" fmla="*/ 67 w 173"/>
                <a:gd name="T5" fmla="*/ 87 h 187"/>
                <a:gd name="T6" fmla="*/ 97 w 173"/>
                <a:gd name="T7" fmla="*/ 91 h 187"/>
                <a:gd name="T8" fmla="*/ 122 w 173"/>
                <a:gd name="T9" fmla="*/ 69 h 187"/>
                <a:gd name="T10" fmla="*/ 137 w 173"/>
                <a:gd name="T11" fmla="*/ 28 h 187"/>
                <a:gd name="T12" fmla="*/ 142 w 173"/>
                <a:gd name="T13" fmla="*/ 0 h 187"/>
                <a:gd name="T14" fmla="*/ 138 w 173"/>
                <a:gd name="T15" fmla="*/ 85 h 187"/>
                <a:gd name="T16" fmla="*/ 92 w 173"/>
                <a:gd name="T17" fmla="*/ 106 h 187"/>
                <a:gd name="T18" fmla="*/ 31 w 173"/>
                <a:gd name="T19" fmla="*/ 117 h 187"/>
                <a:gd name="T20" fmla="*/ 2 w 173"/>
                <a:gd name="T21" fmla="*/ 162 h 1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3" h="187">
                  <a:moveTo>
                    <a:pt x="6" y="183"/>
                  </a:moveTo>
                  <a:cubicBezTo>
                    <a:pt x="6" y="160"/>
                    <a:pt x="6" y="131"/>
                    <a:pt x="23" y="113"/>
                  </a:cubicBezTo>
                  <a:cubicBezTo>
                    <a:pt x="40" y="95"/>
                    <a:pt x="56" y="97"/>
                    <a:pt x="78" y="101"/>
                  </a:cubicBezTo>
                  <a:cubicBezTo>
                    <a:pt x="87" y="102"/>
                    <a:pt x="104" y="108"/>
                    <a:pt x="113" y="105"/>
                  </a:cubicBezTo>
                  <a:cubicBezTo>
                    <a:pt x="123" y="102"/>
                    <a:pt x="137" y="88"/>
                    <a:pt x="143" y="79"/>
                  </a:cubicBezTo>
                  <a:cubicBezTo>
                    <a:pt x="152" y="65"/>
                    <a:pt x="157" y="49"/>
                    <a:pt x="160" y="32"/>
                  </a:cubicBezTo>
                  <a:cubicBezTo>
                    <a:pt x="162" y="22"/>
                    <a:pt x="161" y="9"/>
                    <a:pt x="167" y="0"/>
                  </a:cubicBezTo>
                  <a:cubicBezTo>
                    <a:pt x="173" y="25"/>
                    <a:pt x="173" y="74"/>
                    <a:pt x="161" y="98"/>
                  </a:cubicBezTo>
                  <a:cubicBezTo>
                    <a:pt x="151" y="116"/>
                    <a:pt x="126" y="122"/>
                    <a:pt x="107" y="123"/>
                  </a:cubicBezTo>
                  <a:cubicBezTo>
                    <a:pt x="82" y="124"/>
                    <a:pt x="57" y="118"/>
                    <a:pt x="36" y="135"/>
                  </a:cubicBezTo>
                  <a:cubicBezTo>
                    <a:pt x="23" y="146"/>
                    <a:pt x="0" y="168"/>
                    <a:pt x="2" y="187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72" name="Freeform 6958"/>
            <p:cNvSpPr>
              <a:spLocks/>
            </p:cNvSpPr>
            <p:nvPr/>
          </p:nvSpPr>
          <p:spPr bwMode="auto">
            <a:xfrm>
              <a:off x="3109" y="856"/>
              <a:ext cx="67" cy="71"/>
            </a:xfrm>
            <a:custGeom>
              <a:avLst/>
              <a:gdLst>
                <a:gd name="T0" fmla="*/ 1 w 72"/>
                <a:gd name="T1" fmla="*/ 0 h 76"/>
                <a:gd name="T2" fmla="*/ 32 w 72"/>
                <a:gd name="T3" fmla="*/ 20 h 76"/>
                <a:gd name="T4" fmla="*/ 56 w 72"/>
                <a:gd name="T5" fmla="*/ 6 h 76"/>
                <a:gd name="T6" fmla="*/ 61 w 72"/>
                <a:gd name="T7" fmla="*/ 66 h 76"/>
                <a:gd name="T8" fmla="*/ 44 w 72"/>
                <a:gd name="T9" fmla="*/ 47 h 76"/>
                <a:gd name="T10" fmla="*/ 23 w 72"/>
                <a:gd name="T11" fmla="*/ 34 h 76"/>
                <a:gd name="T12" fmla="*/ 0 w 72"/>
                <a:gd name="T13" fmla="*/ 2 h 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" h="76">
                  <a:moveTo>
                    <a:pt x="1" y="0"/>
                  </a:moveTo>
                  <a:cubicBezTo>
                    <a:pt x="12" y="8"/>
                    <a:pt x="22" y="22"/>
                    <a:pt x="37" y="22"/>
                  </a:cubicBezTo>
                  <a:cubicBezTo>
                    <a:pt x="48" y="22"/>
                    <a:pt x="56" y="12"/>
                    <a:pt x="64" y="6"/>
                  </a:cubicBezTo>
                  <a:cubicBezTo>
                    <a:pt x="71" y="26"/>
                    <a:pt x="72" y="55"/>
                    <a:pt x="71" y="76"/>
                  </a:cubicBezTo>
                  <a:cubicBezTo>
                    <a:pt x="62" y="71"/>
                    <a:pt x="57" y="62"/>
                    <a:pt x="50" y="54"/>
                  </a:cubicBezTo>
                  <a:cubicBezTo>
                    <a:pt x="43" y="47"/>
                    <a:pt x="36" y="44"/>
                    <a:pt x="27" y="39"/>
                  </a:cubicBezTo>
                  <a:cubicBezTo>
                    <a:pt x="9" y="31"/>
                    <a:pt x="4" y="21"/>
                    <a:pt x="0" y="2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73" name="Freeform 6959"/>
            <p:cNvSpPr>
              <a:spLocks/>
            </p:cNvSpPr>
            <p:nvPr/>
          </p:nvSpPr>
          <p:spPr bwMode="auto">
            <a:xfrm>
              <a:off x="3603" y="881"/>
              <a:ext cx="101" cy="58"/>
            </a:xfrm>
            <a:custGeom>
              <a:avLst/>
              <a:gdLst>
                <a:gd name="T0" fmla="*/ 94 w 109"/>
                <a:gd name="T1" fmla="*/ 0 h 63"/>
                <a:gd name="T2" fmla="*/ 68 w 109"/>
                <a:gd name="T3" fmla="*/ 31 h 63"/>
                <a:gd name="T4" fmla="*/ 70 w 109"/>
                <a:gd name="T5" fmla="*/ 53 h 63"/>
                <a:gd name="T6" fmla="*/ 56 w 109"/>
                <a:gd name="T7" fmla="*/ 46 h 63"/>
                <a:gd name="T8" fmla="*/ 33 w 109"/>
                <a:gd name="T9" fmla="*/ 39 h 63"/>
                <a:gd name="T10" fmla="*/ 0 w 109"/>
                <a:gd name="T11" fmla="*/ 16 h 63"/>
                <a:gd name="T12" fmla="*/ 31 w 109"/>
                <a:gd name="T13" fmla="*/ 16 h 63"/>
                <a:gd name="T14" fmla="*/ 58 w 109"/>
                <a:gd name="T15" fmla="*/ 14 h 63"/>
                <a:gd name="T16" fmla="*/ 90 w 109"/>
                <a:gd name="T17" fmla="*/ 0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63">
                  <a:moveTo>
                    <a:pt x="109" y="0"/>
                  </a:moveTo>
                  <a:cubicBezTo>
                    <a:pt x="96" y="8"/>
                    <a:pt x="78" y="19"/>
                    <a:pt x="79" y="37"/>
                  </a:cubicBezTo>
                  <a:cubicBezTo>
                    <a:pt x="80" y="46"/>
                    <a:pt x="96" y="62"/>
                    <a:pt x="82" y="63"/>
                  </a:cubicBezTo>
                  <a:cubicBezTo>
                    <a:pt x="79" y="63"/>
                    <a:pt x="68" y="55"/>
                    <a:pt x="65" y="54"/>
                  </a:cubicBezTo>
                  <a:cubicBezTo>
                    <a:pt x="55" y="49"/>
                    <a:pt x="48" y="48"/>
                    <a:pt x="39" y="46"/>
                  </a:cubicBezTo>
                  <a:cubicBezTo>
                    <a:pt x="24" y="41"/>
                    <a:pt x="8" y="33"/>
                    <a:pt x="0" y="18"/>
                  </a:cubicBezTo>
                  <a:cubicBezTo>
                    <a:pt x="8" y="13"/>
                    <a:pt x="27" y="19"/>
                    <a:pt x="36" y="19"/>
                  </a:cubicBezTo>
                  <a:cubicBezTo>
                    <a:pt x="47" y="19"/>
                    <a:pt x="58" y="19"/>
                    <a:pt x="68" y="16"/>
                  </a:cubicBezTo>
                  <a:cubicBezTo>
                    <a:pt x="82" y="11"/>
                    <a:pt x="91" y="1"/>
                    <a:pt x="105" y="0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74" name="Freeform 6960"/>
            <p:cNvSpPr>
              <a:spLocks/>
            </p:cNvSpPr>
            <p:nvPr/>
          </p:nvSpPr>
          <p:spPr bwMode="auto">
            <a:xfrm>
              <a:off x="3937" y="1655"/>
              <a:ext cx="71" cy="63"/>
            </a:xfrm>
            <a:custGeom>
              <a:avLst/>
              <a:gdLst>
                <a:gd name="T0" fmla="*/ 0 w 77"/>
                <a:gd name="T1" fmla="*/ 35 h 68"/>
                <a:gd name="T2" fmla="*/ 43 w 77"/>
                <a:gd name="T3" fmla="*/ 20 h 68"/>
                <a:gd name="T4" fmla="*/ 65 w 77"/>
                <a:gd name="T5" fmla="*/ 58 h 68"/>
                <a:gd name="T6" fmla="*/ 39 w 77"/>
                <a:gd name="T7" fmla="*/ 6 h 68"/>
                <a:gd name="T8" fmla="*/ 2 w 77"/>
                <a:gd name="T9" fmla="*/ 35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68">
                  <a:moveTo>
                    <a:pt x="0" y="41"/>
                  </a:moveTo>
                  <a:cubicBezTo>
                    <a:pt x="14" y="31"/>
                    <a:pt x="32" y="15"/>
                    <a:pt x="51" y="24"/>
                  </a:cubicBezTo>
                  <a:cubicBezTo>
                    <a:pt x="67" y="32"/>
                    <a:pt x="69" y="56"/>
                    <a:pt x="77" y="68"/>
                  </a:cubicBezTo>
                  <a:cubicBezTo>
                    <a:pt x="73" y="51"/>
                    <a:pt x="67" y="12"/>
                    <a:pt x="46" y="6"/>
                  </a:cubicBezTo>
                  <a:cubicBezTo>
                    <a:pt x="25" y="0"/>
                    <a:pt x="11" y="29"/>
                    <a:pt x="2" y="41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75" name="Freeform 6961"/>
            <p:cNvSpPr>
              <a:spLocks/>
            </p:cNvSpPr>
            <p:nvPr/>
          </p:nvSpPr>
          <p:spPr bwMode="auto">
            <a:xfrm>
              <a:off x="2128" y="1634"/>
              <a:ext cx="198" cy="184"/>
            </a:xfrm>
            <a:custGeom>
              <a:avLst/>
              <a:gdLst>
                <a:gd name="T0" fmla="*/ 183 w 214"/>
                <a:gd name="T1" fmla="*/ 29 h 199"/>
                <a:gd name="T2" fmla="*/ 164 w 214"/>
                <a:gd name="T3" fmla="*/ 143 h 199"/>
                <a:gd name="T4" fmla="*/ 93 w 214"/>
                <a:gd name="T5" fmla="*/ 59 h 199"/>
                <a:gd name="T6" fmla="*/ 48 w 214"/>
                <a:gd name="T7" fmla="*/ 99 h 199"/>
                <a:gd name="T8" fmla="*/ 0 w 214"/>
                <a:gd name="T9" fmla="*/ 170 h 199"/>
                <a:gd name="T10" fmla="*/ 52 w 214"/>
                <a:gd name="T11" fmla="*/ 72 h 199"/>
                <a:gd name="T12" fmla="*/ 100 w 214"/>
                <a:gd name="T13" fmla="*/ 13 h 199"/>
                <a:gd name="T14" fmla="*/ 143 w 214"/>
                <a:gd name="T15" fmla="*/ 2 h 199"/>
                <a:gd name="T16" fmla="*/ 178 w 214"/>
                <a:gd name="T17" fmla="*/ 29 h 1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4" h="199">
                  <a:moveTo>
                    <a:pt x="214" y="33"/>
                  </a:moveTo>
                  <a:cubicBezTo>
                    <a:pt x="169" y="56"/>
                    <a:pt x="182" y="128"/>
                    <a:pt x="191" y="168"/>
                  </a:cubicBezTo>
                  <a:cubicBezTo>
                    <a:pt x="166" y="140"/>
                    <a:pt x="161" y="60"/>
                    <a:pt x="109" y="69"/>
                  </a:cubicBezTo>
                  <a:cubicBezTo>
                    <a:pt x="86" y="73"/>
                    <a:pt x="69" y="97"/>
                    <a:pt x="56" y="116"/>
                  </a:cubicBezTo>
                  <a:cubicBezTo>
                    <a:pt x="37" y="142"/>
                    <a:pt x="13" y="170"/>
                    <a:pt x="0" y="199"/>
                  </a:cubicBezTo>
                  <a:cubicBezTo>
                    <a:pt x="14" y="159"/>
                    <a:pt x="38" y="119"/>
                    <a:pt x="61" y="84"/>
                  </a:cubicBezTo>
                  <a:cubicBezTo>
                    <a:pt x="77" y="60"/>
                    <a:pt x="94" y="30"/>
                    <a:pt x="117" y="15"/>
                  </a:cubicBezTo>
                  <a:cubicBezTo>
                    <a:pt x="128" y="7"/>
                    <a:pt x="153" y="0"/>
                    <a:pt x="168" y="2"/>
                  </a:cubicBezTo>
                  <a:cubicBezTo>
                    <a:pt x="185" y="5"/>
                    <a:pt x="195" y="23"/>
                    <a:pt x="208" y="33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76" name="Freeform 6962"/>
            <p:cNvSpPr>
              <a:spLocks/>
            </p:cNvSpPr>
            <p:nvPr/>
          </p:nvSpPr>
          <p:spPr bwMode="auto">
            <a:xfrm>
              <a:off x="1820" y="1922"/>
              <a:ext cx="228" cy="120"/>
            </a:xfrm>
            <a:custGeom>
              <a:avLst/>
              <a:gdLst>
                <a:gd name="T0" fmla="*/ 0 w 246"/>
                <a:gd name="T1" fmla="*/ 106 h 129"/>
                <a:gd name="T2" fmla="*/ 58 w 246"/>
                <a:gd name="T3" fmla="*/ 98 h 129"/>
                <a:gd name="T4" fmla="*/ 127 w 246"/>
                <a:gd name="T5" fmla="*/ 74 h 129"/>
                <a:gd name="T6" fmla="*/ 175 w 246"/>
                <a:gd name="T7" fmla="*/ 41 h 129"/>
                <a:gd name="T8" fmla="*/ 211 w 246"/>
                <a:gd name="T9" fmla="*/ 0 h 129"/>
                <a:gd name="T10" fmla="*/ 151 w 246"/>
                <a:gd name="T11" fmla="*/ 36 h 129"/>
                <a:gd name="T12" fmla="*/ 76 w 246"/>
                <a:gd name="T13" fmla="*/ 71 h 129"/>
                <a:gd name="T14" fmla="*/ 32 w 246"/>
                <a:gd name="T15" fmla="*/ 99 h 129"/>
                <a:gd name="T16" fmla="*/ 1 w 246"/>
                <a:gd name="T17" fmla="*/ 112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6" h="129">
                  <a:moveTo>
                    <a:pt x="0" y="123"/>
                  </a:moveTo>
                  <a:cubicBezTo>
                    <a:pt x="15" y="129"/>
                    <a:pt x="52" y="117"/>
                    <a:pt x="68" y="113"/>
                  </a:cubicBezTo>
                  <a:cubicBezTo>
                    <a:pt x="97" y="107"/>
                    <a:pt x="124" y="102"/>
                    <a:pt x="148" y="86"/>
                  </a:cubicBezTo>
                  <a:cubicBezTo>
                    <a:pt x="168" y="73"/>
                    <a:pt x="186" y="62"/>
                    <a:pt x="204" y="47"/>
                  </a:cubicBezTo>
                  <a:cubicBezTo>
                    <a:pt x="215" y="37"/>
                    <a:pt x="246" y="17"/>
                    <a:pt x="246" y="0"/>
                  </a:cubicBezTo>
                  <a:cubicBezTo>
                    <a:pt x="233" y="24"/>
                    <a:pt x="200" y="32"/>
                    <a:pt x="176" y="42"/>
                  </a:cubicBezTo>
                  <a:cubicBezTo>
                    <a:pt x="147" y="54"/>
                    <a:pt x="114" y="65"/>
                    <a:pt x="88" y="82"/>
                  </a:cubicBezTo>
                  <a:cubicBezTo>
                    <a:pt x="71" y="94"/>
                    <a:pt x="55" y="104"/>
                    <a:pt x="37" y="114"/>
                  </a:cubicBezTo>
                  <a:cubicBezTo>
                    <a:pt x="26" y="120"/>
                    <a:pt x="12" y="122"/>
                    <a:pt x="1" y="129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77" name="Freeform 6963"/>
            <p:cNvSpPr>
              <a:spLocks/>
            </p:cNvSpPr>
            <p:nvPr/>
          </p:nvSpPr>
          <p:spPr bwMode="auto">
            <a:xfrm>
              <a:off x="2393" y="1831"/>
              <a:ext cx="47" cy="119"/>
            </a:xfrm>
            <a:custGeom>
              <a:avLst/>
              <a:gdLst>
                <a:gd name="T0" fmla="*/ 0 w 51"/>
                <a:gd name="T1" fmla="*/ 0 h 128"/>
                <a:gd name="T2" fmla="*/ 12 w 51"/>
                <a:gd name="T3" fmla="*/ 111 h 128"/>
                <a:gd name="T4" fmla="*/ 36 w 51"/>
                <a:gd name="T5" fmla="*/ 26 h 128"/>
                <a:gd name="T6" fmla="*/ 2 w 51"/>
                <a:gd name="T7" fmla="*/ 6 h 1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" h="128">
                  <a:moveTo>
                    <a:pt x="0" y="0"/>
                  </a:moveTo>
                  <a:cubicBezTo>
                    <a:pt x="51" y="20"/>
                    <a:pt x="33" y="89"/>
                    <a:pt x="14" y="128"/>
                  </a:cubicBezTo>
                  <a:cubicBezTo>
                    <a:pt x="32" y="104"/>
                    <a:pt x="49" y="60"/>
                    <a:pt x="42" y="30"/>
                  </a:cubicBezTo>
                  <a:cubicBezTo>
                    <a:pt x="37" y="5"/>
                    <a:pt x="25" y="6"/>
                    <a:pt x="2" y="6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78" name="Freeform 6964"/>
            <p:cNvSpPr>
              <a:spLocks/>
            </p:cNvSpPr>
            <p:nvPr/>
          </p:nvSpPr>
          <p:spPr bwMode="auto">
            <a:xfrm>
              <a:off x="2147" y="1363"/>
              <a:ext cx="185" cy="86"/>
            </a:xfrm>
            <a:custGeom>
              <a:avLst/>
              <a:gdLst>
                <a:gd name="T0" fmla="*/ 0 w 200"/>
                <a:gd name="T1" fmla="*/ 51 h 93"/>
                <a:gd name="T2" fmla="*/ 47 w 200"/>
                <a:gd name="T3" fmla="*/ 18 h 93"/>
                <a:gd name="T4" fmla="*/ 98 w 200"/>
                <a:gd name="T5" fmla="*/ 7 h 93"/>
                <a:gd name="T6" fmla="*/ 171 w 200"/>
                <a:gd name="T7" fmla="*/ 80 h 93"/>
                <a:gd name="T8" fmla="*/ 105 w 200"/>
                <a:gd name="T9" fmla="*/ 4 h 93"/>
                <a:gd name="T10" fmla="*/ 62 w 200"/>
                <a:gd name="T11" fmla="*/ 11 h 93"/>
                <a:gd name="T12" fmla="*/ 37 w 200"/>
                <a:gd name="T13" fmla="*/ 26 h 93"/>
                <a:gd name="T14" fmla="*/ 16 w 200"/>
                <a:gd name="T15" fmla="*/ 38 h 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0" h="93">
                  <a:moveTo>
                    <a:pt x="0" y="59"/>
                  </a:moveTo>
                  <a:cubicBezTo>
                    <a:pt x="1" y="46"/>
                    <a:pt x="42" y="28"/>
                    <a:pt x="55" y="22"/>
                  </a:cubicBezTo>
                  <a:cubicBezTo>
                    <a:pt x="72" y="15"/>
                    <a:pt x="97" y="5"/>
                    <a:pt x="115" y="9"/>
                  </a:cubicBezTo>
                  <a:cubicBezTo>
                    <a:pt x="155" y="16"/>
                    <a:pt x="172" y="70"/>
                    <a:pt x="200" y="93"/>
                  </a:cubicBezTo>
                  <a:cubicBezTo>
                    <a:pt x="180" y="59"/>
                    <a:pt x="165" y="14"/>
                    <a:pt x="122" y="4"/>
                  </a:cubicBezTo>
                  <a:cubicBezTo>
                    <a:pt x="105" y="0"/>
                    <a:pt x="87" y="8"/>
                    <a:pt x="72" y="13"/>
                  </a:cubicBezTo>
                  <a:cubicBezTo>
                    <a:pt x="61" y="17"/>
                    <a:pt x="53" y="24"/>
                    <a:pt x="43" y="30"/>
                  </a:cubicBezTo>
                  <a:cubicBezTo>
                    <a:pt x="35" y="36"/>
                    <a:pt x="26" y="38"/>
                    <a:pt x="18" y="44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79" name="Freeform 6965"/>
            <p:cNvSpPr>
              <a:spLocks/>
            </p:cNvSpPr>
            <p:nvPr/>
          </p:nvSpPr>
          <p:spPr bwMode="auto">
            <a:xfrm>
              <a:off x="2369" y="1105"/>
              <a:ext cx="84" cy="38"/>
            </a:xfrm>
            <a:custGeom>
              <a:avLst/>
              <a:gdLst>
                <a:gd name="T0" fmla="*/ 2 w 91"/>
                <a:gd name="T1" fmla="*/ 23 h 41"/>
                <a:gd name="T2" fmla="*/ 43 w 91"/>
                <a:gd name="T3" fmla="*/ 15 h 41"/>
                <a:gd name="T4" fmla="*/ 78 w 91"/>
                <a:gd name="T5" fmla="*/ 35 h 41"/>
                <a:gd name="T6" fmla="*/ 0 w 91"/>
                <a:gd name="T7" fmla="*/ 18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41">
                  <a:moveTo>
                    <a:pt x="2" y="27"/>
                  </a:moveTo>
                  <a:cubicBezTo>
                    <a:pt x="11" y="17"/>
                    <a:pt x="38" y="15"/>
                    <a:pt x="51" y="17"/>
                  </a:cubicBezTo>
                  <a:cubicBezTo>
                    <a:pt x="67" y="20"/>
                    <a:pt x="79" y="32"/>
                    <a:pt x="91" y="41"/>
                  </a:cubicBezTo>
                  <a:cubicBezTo>
                    <a:pt x="75" y="0"/>
                    <a:pt x="30" y="0"/>
                    <a:pt x="0" y="21"/>
                  </a:cubicBezTo>
                </a:path>
              </a:pathLst>
            </a:custGeom>
            <a:solidFill>
              <a:srgbClr val="F9F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80" name="Freeform 6966"/>
            <p:cNvSpPr>
              <a:spLocks/>
            </p:cNvSpPr>
            <p:nvPr/>
          </p:nvSpPr>
          <p:spPr bwMode="auto">
            <a:xfrm>
              <a:off x="2957" y="581"/>
              <a:ext cx="86" cy="138"/>
            </a:xfrm>
            <a:custGeom>
              <a:avLst/>
              <a:gdLst>
                <a:gd name="T0" fmla="*/ 0 w 92"/>
                <a:gd name="T1" fmla="*/ 118 h 149"/>
                <a:gd name="T2" fmla="*/ 36 w 92"/>
                <a:gd name="T3" fmla="*/ 128 h 149"/>
                <a:gd name="T4" fmla="*/ 57 w 92"/>
                <a:gd name="T5" fmla="*/ 67 h 149"/>
                <a:gd name="T6" fmla="*/ 68 w 92"/>
                <a:gd name="T7" fmla="*/ 0 h 149"/>
                <a:gd name="T8" fmla="*/ 39 w 92"/>
                <a:gd name="T9" fmla="*/ 78 h 149"/>
                <a:gd name="T10" fmla="*/ 7 w 92"/>
                <a:gd name="T11" fmla="*/ 119 h 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2" h="149">
                  <a:moveTo>
                    <a:pt x="0" y="137"/>
                  </a:moveTo>
                  <a:cubicBezTo>
                    <a:pt x="16" y="127"/>
                    <a:pt x="29" y="141"/>
                    <a:pt x="42" y="149"/>
                  </a:cubicBezTo>
                  <a:cubicBezTo>
                    <a:pt x="43" y="121"/>
                    <a:pt x="53" y="104"/>
                    <a:pt x="65" y="78"/>
                  </a:cubicBezTo>
                  <a:cubicBezTo>
                    <a:pt x="74" y="60"/>
                    <a:pt x="92" y="19"/>
                    <a:pt x="78" y="0"/>
                  </a:cubicBezTo>
                  <a:cubicBezTo>
                    <a:pt x="78" y="33"/>
                    <a:pt x="61" y="64"/>
                    <a:pt x="45" y="91"/>
                  </a:cubicBezTo>
                  <a:cubicBezTo>
                    <a:pt x="34" y="108"/>
                    <a:pt x="12" y="120"/>
                    <a:pt x="7" y="139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81" name="Freeform 6967"/>
            <p:cNvSpPr>
              <a:spLocks/>
            </p:cNvSpPr>
            <p:nvPr/>
          </p:nvSpPr>
          <p:spPr bwMode="auto">
            <a:xfrm>
              <a:off x="2550" y="1019"/>
              <a:ext cx="108" cy="32"/>
            </a:xfrm>
            <a:custGeom>
              <a:avLst/>
              <a:gdLst>
                <a:gd name="T0" fmla="*/ 100 w 117"/>
                <a:gd name="T1" fmla="*/ 0 h 34"/>
                <a:gd name="T2" fmla="*/ 84 w 117"/>
                <a:gd name="T3" fmla="*/ 30 h 34"/>
                <a:gd name="T4" fmla="*/ 0 w 117"/>
                <a:gd name="T5" fmla="*/ 22 h 34"/>
                <a:gd name="T6" fmla="*/ 59 w 117"/>
                <a:gd name="T7" fmla="*/ 8 h 34"/>
                <a:gd name="T8" fmla="*/ 91 w 117"/>
                <a:gd name="T9" fmla="*/ 5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" h="34">
                  <a:moveTo>
                    <a:pt x="117" y="0"/>
                  </a:moveTo>
                  <a:cubicBezTo>
                    <a:pt x="112" y="10"/>
                    <a:pt x="101" y="19"/>
                    <a:pt x="99" y="34"/>
                  </a:cubicBezTo>
                  <a:cubicBezTo>
                    <a:pt x="73" y="5"/>
                    <a:pt x="32" y="29"/>
                    <a:pt x="0" y="24"/>
                  </a:cubicBezTo>
                  <a:cubicBezTo>
                    <a:pt x="12" y="10"/>
                    <a:pt x="52" y="9"/>
                    <a:pt x="69" y="8"/>
                  </a:cubicBezTo>
                  <a:cubicBezTo>
                    <a:pt x="81" y="6"/>
                    <a:pt x="96" y="3"/>
                    <a:pt x="107" y="5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82" name="Freeform 6968"/>
            <p:cNvSpPr>
              <a:spLocks/>
            </p:cNvSpPr>
            <p:nvPr/>
          </p:nvSpPr>
          <p:spPr bwMode="auto">
            <a:xfrm>
              <a:off x="2538" y="1254"/>
              <a:ext cx="68" cy="26"/>
            </a:xfrm>
            <a:custGeom>
              <a:avLst/>
              <a:gdLst>
                <a:gd name="T0" fmla="*/ 0 w 74"/>
                <a:gd name="T1" fmla="*/ 0 h 29"/>
                <a:gd name="T2" fmla="*/ 57 w 74"/>
                <a:gd name="T3" fmla="*/ 4 h 29"/>
                <a:gd name="T4" fmla="*/ 9 w 74"/>
                <a:gd name="T5" fmla="*/ 7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4" h="29">
                  <a:moveTo>
                    <a:pt x="0" y="0"/>
                  </a:moveTo>
                  <a:cubicBezTo>
                    <a:pt x="23" y="1"/>
                    <a:pt x="46" y="16"/>
                    <a:pt x="68" y="5"/>
                  </a:cubicBezTo>
                  <a:cubicBezTo>
                    <a:pt x="74" y="29"/>
                    <a:pt x="19" y="16"/>
                    <a:pt x="11" y="9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83" name="Freeform 6969"/>
            <p:cNvSpPr>
              <a:spLocks/>
            </p:cNvSpPr>
            <p:nvPr/>
          </p:nvSpPr>
          <p:spPr bwMode="auto">
            <a:xfrm>
              <a:off x="3331" y="945"/>
              <a:ext cx="101" cy="95"/>
            </a:xfrm>
            <a:custGeom>
              <a:avLst/>
              <a:gdLst>
                <a:gd name="T0" fmla="*/ 0 w 109"/>
                <a:gd name="T1" fmla="*/ 53 h 102"/>
                <a:gd name="T2" fmla="*/ 29 w 109"/>
                <a:gd name="T3" fmla="*/ 88 h 102"/>
                <a:gd name="T4" fmla="*/ 60 w 109"/>
                <a:gd name="T5" fmla="*/ 45 h 102"/>
                <a:gd name="T6" fmla="*/ 94 w 109"/>
                <a:gd name="T7" fmla="*/ 0 h 102"/>
                <a:gd name="T8" fmla="*/ 67 w 109"/>
                <a:gd name="T9" fmla="*/ 24 h 102"/>
                <a:gd name="T10" fmla="*/ 36 w 109"/>
                <a:gd name="T11" fmla="*/ 40 h 102"/>
                <a:gd name="T12" fmla="*/ 6 w 109"/>
                <a:gd name="T13" fmla="*/ 55 h 1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02">
                  <a:moveTo>
                    <a:pt x="0" y="61"/>
                  </a:moveTo>
                  <a:cubicBezTo>
                    <a:pt x="12" y="68"/>
                    <a:pt x="36" y="84"/>
                    <a:pt x="33" y="102"/>
                  </a:cubicBezTo>
                  <a:cubicBezTo>
                    <a:pt x="28" y="89"/>
                    <a:pt x="62" y="61"/>
                    <a:pt x="70" y="51"/>
                  </a:cubicBezTo>
                  <a:cubicBezTo>
                    <a:pt x="83" y="35"/>
                    <a:pt x="95" y="15"/>
                    <a:pt x="109" y="0"/>
                  </a:cubicBezTo>
                  <a:cubicBezTo>
                    <a:pt x="98" y="9"/>
                    <a:pt x="89" y="20"/>
                    <a:pt x="78" y="28"/>
                  </a:cubicBezTo>
                  <a:cubicBezTo>
                    <a:pt x="67" y="36"/>
                    <a:pt x="54" y="41"/>
                    <a:pt x="42" y="46"/>
                  </a:cubicBezTo>
                  <a:cubicBezTo>
                    <a:pt x="31" y="52"/>
                    <a:pt x="18" y="56"/>
                    <a:pt x="7" y="63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84" name="Freeform 6970"/>
            <p:cNvSpPr>
              <a:spLocks/>
            </p:cNvSpPr>
            <p:nvPr/>
          </p:nvSpPr>
          <p:spPr bwMode="auto">
            <a:xfrm>
              <a:off x="3453" y="893"/>
              <a:ext cx="53" cy="24"/>
            </a:xfrm>
            <a:custGeom>
              <a:avLst/>
              <a:gdLst>
                <a:gd name="T0" fmla="*/ 2 w 57"/>
                <a:gd name="T1" fmla="*/ 20 h 26"/>
                <a:gd name="T2" fmla="*/ 18 w 57"/>
                <a:gd name="T3" fmla="*/ 8 h 26"/>
                <a:gd name="T4" fmla="*/ 49 w 57"/>
                <a:gd name="T5" fmla="*/ 4 h 26"/>
                <a:gd name="T6" fmla="*/ 27 w 57"/>
                <a:gd name="T7" fmla="*/ 0 h 26"/>
                <a:gd name="T8" fmla="*/ 0 w 57"/>
                <a:gd name="T9" fmla="*/ 22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26">
                  <a:moveTo>
                    <a:pt x="2" y="24"/>
                  </a:moveTo>
                  <a:cubicBezTo>
                    <a:pt x="6" y="25"/>
                    <a:pt x="15" y="13"/>
                    <a:pt x="20" y="10"/>
                  </a:cubicBezTo>
                  <a:cubicBezTo>
                    <a:pt x="31" y="4"/>
                    <a:pt x="44" y="5"/>
                    <a:pt x="57" y="4"/>
                  </a:cubicBezTo>
                  <a:cubicBezTo>
                    <a:pt x="48" y="2"/>
                    <a:pt x="41" y="0"/>
                    <a:pt x="31" y="0"/>
                  </a:cubicBezTo>
                  <a:cubicBezTo>
                    <a:pt x="12" y="0"/>
                    <a:pt x="12" y="14"/>
                    <a:pt x="0" y="26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85" name="Freeform 6971"/>
            <p:cNvSpPr>
              <a:spLocks/>
            </p:cNvSpPr>
            <p:nvPr/>
          </p:nvSpPr>
          <p:spPr bwMode="auto">
            <a:xfrm>
              <a:off x="3632" y="902"/>
              <a:ext cx="35" cy="17"/>
            </a:xfrm>
            <a:custGeom>
              <a:avLst/>
              <a:gdLst>
                <a:gd name="T0" fmla="*/ 0 w 38"/>
                <a:gd name="T1" fmla="*/ 4 h 19"/>
                <a:gd name="T2" fmla="*/ 32 w 38"/>
                <a:gd name="T3" fmla="*/ 15 h 19"/>
                <a:gd name="T4" fmla="*/ 27 w 38"/>
                <a:gd name="T5" fmla="*/ 3 h 19"/>
                <a:gd name="T6" fmla="*/ 2 w 38"/>
                <a:gd name="T7" fmla="*/ 7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0" y="6"/>
                  </a:moveTo>
                  <a:cubicBezTo>
                    <a:pt x="10" y="7"/>
                    <a:pt x="27" y="15"/>
                    <a:pt x="38" y="19"/>
                  </a:cubicBezTo>
                  <a:cubicBezTo>
                    <a:pt x="35" y="13"/>
                    <a:pt x="38" y="5"/>
                    <a:pt x="31" y="3"/>
                  </a:cubicBezTo>
                  <a:cubicBezTo>
                    <a:pt x="23" y="0"/>
                    <a:pt x="11" y="10"/>
                    <a:pt x="2" y="9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86" name="Freeform 6972"/>
            <p:cNvSpPr>
              <a:spLocks/>
            </p:cNvSpPr>
            <p:nvPr/>
          </p:nvSpPr>
          <p:spPr bwMode="auto">
            <a:xfrm>
              <a:off x="3424" y="1395"/>
              <a:ext cx="153" cy="98"/>
            </a:xfrm>
            <a:custGeom>
              <a:avLst/>
              <a:gdLst>
                <a:gd name="T0" fmla="*/ 18 w 165"/>
                <a:gd name="T1" fmla="*/ 3 h 105"/>
                <a:gd name="T2" fmla="*/ 16 w 165"/>
                <a:gd name="T3" fmla="*/ 0 h 105"/>
                <a:gd name="T4" fmla="*/ 0 w 165"/>
                <a:gd name="T5" fmla="*/ 56 h 105"/>
                <a:gd name="T6" fmla="*/ 69 w 165"/>
                <a:gd name="T7" fmla="*/ 49 h 105"/>
                <a:gd name="T8" fmla="*/ 131 w 165"/>
                <a:gd name="T9" fmla="*/ 91 h 105"/>
                <a:gd name="T10" fmla="*/ 124 w 165"/>
                <a:gd name="T11" fmla="*/ 58 h 105"/>
                <a:gd name="T12" fmla="*/ 142 w 165"/>
                <a:gd name="T13" fmla="*/ 37 h 105"/>
                <a:gd name="T14" fmla="*/ 100 w 165"/>
                <a:gd name="T15" fmla="*/ 41 h 105"/>
                <a:gd name="T16" fmla="*/ 53 w 165"/>
                <a:gd name="T17" fmla="*/ 26 h 105"/>
                <a:gd name="T18" fmla="*/ 17 w 165"/>
                <a:gd name="T19" fmla="*/ 4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5" h="105">
                  <a:moveTo>
                    <a:pt x="20" y="3"/>
                  </a:moveTo>
                  <a:cubicBezTo>
                    <a:pt x="19" y="2"/>
                    <a:pt x="18" y="1"/>
                    <a:pt x="18" y="0"/>
                  </a:cubicBezTo>
                  <a:cubicBezTo>
                    <a:pt x="24" y="13"/>
                    <a:pt x="19" y="64"/>
                    <a:pt x="0" y="64"/>
                  </a:cubicBezTo>
                  <a:cubicBezTo>
                    <a:pt x="18" y="43"/>
                    <a:pt x="57" y="49"/>
                    <a:pt x="80" y="57"/>
                  </a:cubicBezTo>
                  <a:cubicBezTo>
                    <a:pt x="106" y="67"/>
                    <a:pt x="128" y="91"/>
                    <a:pt x="152" y="105"/>
                  </a:cubicBezTo>
                  <a:cubicBezTo>
                    <a:pt x="152" y="92"/>
                    <a:pt x="138" y="80"/>
                    <a:pt x="144" y="66"/>
                  </a:cubicBezTo>
                  <a:cubicBezTo>
                    <a:pt x="148" y="57"/>
                    <a:pt x="163" y="52"/>
                    <a:pt x="165" y="43"/>
                  </a:cubicBezTo>
                  <a:cubicBezTo>
                    <a:pt x="150" y="41"/>
                    <a:pt x="134" y="49"/>
                    <a:pt x="117" y="47"/>
                  </a:cubicBezTo>
                  <a:cubicBezTo>
                    <a:pt x="97" y="44"/>
                    <a:pt x="80" y="38"/>
                    <a:pt x="62" y="30"/>
                  </a:cubicBezTo>
                  <a:cubicBezTo>
                    <a:pt x="50" y="24"/>
                    <a:pt x="22" y="18"/>
                    <a:pt x="19" y="4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87" name="Freeform 6973"/>
            <p:cNvSpPr>
              <a:spLocks/>
            </p:cNvSpPr>
            <p:nvPr/>
          </p:nvSpPr>
          <p:spPr bwMode="auto">
            <a:xfrm>
              <a:off x="2962" y="1939"/>
              <a:ext cx="27" cy="78"/>
            </a:xfrm>
            <a:custGeom>
              <a:avLst/>
              <a:gdLst>
                <a:gd name="T0" fmla="*/ 1 w 29"/>
                <a:gd name="T1" fmla="*/ 3 h 85"/>
                <a:gd name="T2" fmla="*/ 2 w 29"/>
                <a:gd name="T3" fmla="*/ 5 h 85"/>
                <a:gd name="T4" fmla="*/ 24 w 29"/>
                <a:gd name="T5" fmla="*/ 1 h 85"/>
                <a:gd name="T6" fmla="*/ 16 w 29"/>
                <a:gd name="T7" fmla="*/ 47 h 85"/>
                <a:gd name="T8" fmla="*/ 11 w 29"/>
                <a:gd name="T9" fmla="*/ 72 h 85"/>
                <a:gd name="T10" fmla="*/ 7 w 29"/>
                <a:gd name="T11" fmla="*/ 33 h 85"/>
                <a:gd name="T12" fmla="*/ 0 w 29"/>
                <a:gd name="T13" fmla="*/ 6 h 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85">
                  <a:moveTo>
                    <a:pt x="1" y="3"/>
                  </a:moveTo>
                  <a:cubicBezTo>
                    <a:pt x="0" y="5"/>
                    <a:pt x="1" y="5"/>
                    <a:pt x="2" y="5"/>
                  </a:cubicBezTo>
                  <a:cubicBezTo>
                    <a:pt x="8" y="1"/>
                    <a:pt x="20" y="0"/>
                    <a:pt x="28" y="1"/>
                  </a:cubicBezTo>
                  <a:cubicBezTo>
                    <a:pt x="29" y="18"/>
                    <a:pt x="20" y="38"/>
                    <a:pt x="18" y="56"/>
                  </a:cubicBezTo>
                  <a:cubicBezTo>
                    <a:pt x="17" y="64"/>
                    <a:pt x="19" y="78"/>
                    <a:pt x="13" y="85"/>
                  </a:cubicBezTo>
                  <a:cubicBezTo>
                    <a:pt x="9" y="70"/>
                    <a:pt x="9" y="54"/>
                    <a:pt x="7" y="39"/>
                  </a:cubicBezTo>
                  <a:cubicBezTo>
                    <a:pt x="5" y="29"/>
                    <a:pt x="0" y="18"/>
                    <a:pt x="0" y="8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88" name="Freeform 6974"/>
            <p:cNvSpPr>
              <a:spLocks/>
            </p:cNvSpPr>
            <p:nvPr/>
          </p:nvSpPr>
          <p:spPr bwMode="auto">
            <a:xfrm>
              <a:off x="2457" y="1461"/>
              <a:ext cx="139" cy="112"/>
            </a:xfrm>
            <a:custGeom>
              <a:avLst/>
              <a:gdLst>
                <a:gd name="T0" fmla="*/ 111 w 150"/>
                <a:gd name="T1" fmla="*/ 0 h 121"/>
                <a:gd name="T2" fmla="*/ 129 w 150"/>
                <a:gd name="T3" fmla="*/ 39 h 121"/>
                <a:gd name="T4" fmla="*/ 61 w 150"/>
                <a:gd name="T5" fmla="*/ 64 h 121"/>
                <a:gd name="T6" fmla="*/ 0 w 150"/>
                <a:gd name="T7" fmla="*/ 104 h 121"/>
                <a:gd name="T8" fmla="*/ 9 w 150"/>
                <a:gd name="T9" fmla="*/ 67 h 121"/>
                <a:gd name="T10" fmla="*/ 82 w 150"/>
                <a:gd name="T11" fmla="*/ 44 h 121"/>
                <a:gd name="T12" fmla="*/ 102 w 150"/>
                <a:gd name="T13" fmla="*/ 20 h 121"/>
                <a:gd name="T14" fmla="*/ 109 w 150"/>
                <a:gd name="T15" fmla="*/ 4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0" h="121">
                  <a:moveTo>
                    <a:pt x="130" y="0"/>
                  </a:moveTo>
                  <a:cubicBezTo>
                    <a:pt x="134" y="17"/>
                    <a:pt x="137" y="32"/>
                    <a:pt x="150" y="45"/>
                  </a:cubicBezTo>
                  <a:cubicBezTo>
                    <a:pt x="125" y="49"/>
                    <a:pt x="92" y="61"/>
                    <a:pt x="71" y="75"/>
                  </a:cubicBezTo>
                  <a:cubicBezTo>
                    <a:pt x="49" y="90"/>
                    <a:pt x="30" y="120"/>
                    <a:pt x="0" y="121"/>
                  </a:cubicBezTo>
                  <a:cubicBezTo>
                    <a:pt x="5" y="109"/>
                    <a:pt x="49" y="82"/>
                    <a:pt x="11" y="78"/>
                  </a:cubicBezTo>
                  <a:cubicBezTo>
                    <a:pt x="39" y="82"/>
                    <a:pt x="74" y="70"/>
                    <a:pt x="96" y="52"/>
                  </a:cubicBezTo>
                  <a:cubicBezTo>
                    <a:pt x="104" y="45"/>
                    <a:pt x="114" y="34"/>
                    <a:pt x="119" y="24"/>
                  </a:cubicBezTo>
                  <a:cubicBezTo>
                    <a:pt x="122" y="17"/>
                    <a:pt x="123" y="10"/>
                    <a:pt x="127" y="4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89" name="Freeform 6975"/>
            <p:cNvSpPr>
              <a:spLocks/>
            </p:cNvSpPr>
            <p:nvPr/>
          </p:nvSpPr>
          <p:spPr bwMode="auto">
            <a:xfrm>
              <a:off x="2209" y="1655"/>
              <a:ext cx="88" cy="53"/>
            </a:xfrm>
            <a:custGeom>
              <a:avLst/>
              <a:gdLst>
                <a:gd name="T0" fmla="*/ 3 w 95"/>
                <a:gd name="T1" fmla="*/ 32 h 58"/>
                <a:gd name="T2" fmla="*/ 55 w 95"/>
                <a:gd name="T3" fmla="*/ 1 h 58"/>
                <a:gd name="T4" fmla="*/ 81 w 95"/>
                <a:gd name="T5" fmla="*/ 19 h 58"/>
                <a:gd name="T6" fmla="*/ 81 w 95"/>
                <a:gd name="T7" fmla="*/ 18 h 58"/>
                <a:gd name="T8" fmla="*/ 67 w 95"/>
                <a:gd name="T9" fmla="*/ 48 h 58"/>
                <a:gd name="T10" fmla="*/ 49 w 95"/>
                <a:gd name="T11" fmla="*/ 13 h 58"/>
                <a:gd name="T12" fmla="*/ 0 w 95"/>
                <a:gd name="T13" fmla="*/ 35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58">
                  <a:moveTo>
                    <a:pt x="3" y="38"/>
                  </a:moveTo>
                  <a:cubicBezTo>
                    <a:pt x="19" y="21"/>
                    <a:pt x="39" y="0"/>
                    <a:pt x="64" y="1"/>
                  </a:cubicBezTo>
                  <a:cubicBezTo>
                    <a:pt x="82" y="2"/>
                    <a:pt x="83" y="13"/>
                    <a:pt x="94" y="23"/>
                  </a:cubicBezTo>
                  <a:cubicBezTo>
                    <a:pt x="95" y="22"/>
                    <a:pt x="95" y="22"/>
                    <a:pt x="94" y="22"/>
                  </a:cubicBezTo>
                  <a:cubicBezTo>
                    <a:pt x="84" y="31"/>
                    <a:pt x="83" y="47"/>
                    <a:pt x="78" y="58"/>
                  </a:cubicBezTo>
                  <a:cubicBezTo>
                    <a:pt x="72" y="43"/>
                    <a:pt x="76" y="23"/>
                    <a:pt x="57" y="15"/>
                  </a:cubicBezTo>
                  <a:cubicBezTo>
                    <a:pt x="36" y="7"/>
                    <a:pt x="15" y="32"/>
                    <a:pt x="0" y="42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90" name="Freeform 6976"/>
            <p:cNvSpPr>
              <a:spLocks/>
            </p:cNvSpPr>
            <p:nvPr/>
          </p:nvSpPr>
          <p:spPr bwMode="auto">
            <a:xfrm>
              <a:off x="2578" y="719"/>
              <a:ext cx="28" cy="59"/>
            </a:xfrm>
            <a:custGeom>
              <a:avLst/>
              <a:gdLst>
                <a:gd name="T0" fmla="*/ 9 w 30"/>
                <a:gd name="T1" fmla="*/ 0 h 63"/>
                <a:gd name="T2" fmla="*/ 0 w 30"/>
                <a:gd name="T3" fmla="*/ 55 h 63"/>
                <a:gd name="T4" fmla="*/ 9 w 30"/>
                <a:gd name="T5" fmla="*/ 6 h 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63">
                  <a:moveTo>
                    <a:pt x="11" y="0"/>
                  </a:moveTo>
                  <a:cubicBezTo>
                    <a:pt x="14" y="20"/>
                    <a:pt x="19" y="47"/>
                    <a:pt x="0" y="63"/>
                  </a:cubicBezTo>
                  <a:cubicBezTo>
                    <a:pt x="14" y="49"/>
                    <a:pt x="30" y="21"/>
                    <a:pt x="11" y="6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91" name="Freeform 6977"/>
            <p:cNvSpPr>
              <a:spLocks/>
            </p:cNvSpPr>
            <p:nvPr/>
          </p:nvSpPr>
          <p:spPr bwMode="auto">
            <a:xfrm>
              <a:off x="3694" y="1418"/>
              <a:ext cx="86" cy="64"/>
            </a:xfrm>
            <a:custGeom>
              <a:avLst/>
              <a:gdLst>
                <a:gd name="T0" fmla="*/ 80 w 93"/>
                <a:gd name="T1" fmla="*/ 0 h 69"/>
                <a:gd name="T2" fmla="*/ 63 w 93"/>
                <a:gd name="T3" fmla="*/ 29 h 69"/>
                <a:gd name="T4" fmla="*/ 56 w 93"/>
                <a:gd name="T5" fmla="*/ 59 h 69"/>
                <a:gd name="T6" fmla="*/ 40 w 93"/>
                <a:gd name="T7" fmla="*/ 40 h 69"/>
                <a:gd name="T8" fmla="*/ 0 w 93"/>
                <a:gd name="T9" fmla="*/ 31 h 69"/>
                <a:gd name="T10" fmla="*/ 51 w 93"/>
                <a:gd name="T11" fmla="*/ 20 h 69"/>
                <a:gd name="T12" fmla="*/ 77 w 93"/>
                <a:gd name="T13" fmla="*/ 1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69">
                  <a:moveTo>
                    <a:pt x="93" y="0"/>
                  </a:moveTo>
                  <a:cubicBezTo>
                    <a:pt x="83" y="4"/>
                    <a:pt x="77" y="24"/>
                    <a:pt x="73" y="33"/>
                  </a:cubicBezTo>
                  <a:cubicBezTo>
                    <a:pt x="68" y="46"/>
                    <a:pt x="67" y="56"/>
                    <a:pt x="66" y="69"/>
                  </a:cubicBezTo>
                  <a:cubicBezTo>
                    <a:pt x="61" y="58"/>
                    <a:pt x="60" y="49"/>
                    <a:pt x="46" y="46"/>
                  </a:cubicBezTo>
                  <a:cubicBezTo>
                    <a:pt x="31" y="43"/>
                    <a:pt x="15" y="40"/>
                    <a:pt x="0" y="36"/>
                  </a:cubicBezTo>
                  <a:cubicBezTo>
                    <a:pt x="22" y="30"/>
                    <a:pt x="41" y="42"/>
                    <a:pt x="60" y="24"/>
                  </a:cubicBezTo>
                  <a:cubicBezTo>
                    <a:pt x="69" y="16"/>
                    <a:pt x="78" y="6"/>
                    <a:pt x="90" y="1"/>
                  </a:cubicBezTo>
                </a:path>
              </a:pathLst>
            </a:custGeom>
            <a:solidFill>
              <a:srgbClr val="F9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92" name="Freeform 6978"/>
            <p:cNvSpPr>
              <a:spLocks/>
            </p:cNvSpPr>
            <p:nvPr/>
          </p:nvSpPr>
          <p:spPr bwMode="auto">
            <a:xfrm>
              <a:off x="2919" y="315"/>
              <a:ext cx="146" cy="417"/>
            </a:xfrm>
            <a:custGeom>
              <a:avLst/>
              <a:gdLst>
                <a:gd name="T0" fmla="*/ 47 w 157"/>
                <a:gd name="T1" fmla="*/ 386 h 451"/>
                <a:gd name="T2" fmla="*/ 85 w 157"/>
                <a:gd name="T3" fmla="*/ 305 h 451"/>
                <a:gd name="T4" fmla="*/ 70 w 157"/>
                <a:gd name="T5" fmla="*/ 151 h 451"/>
                <a:gd name="T6" fmla="*/ 0 w 157"/>
                <a:gd name="T7" fmla="*/ 0 h 451"/>
                <a:gd name="T8" fmla="*/ 77 w 157"/>
                <a:gd name="T9" fmla="*/ 149 h 451"/>
                <a:gd name="T10" fmla="*/ 92 w 157"/>
                <a:gd name="T11" fmla="*/ 311 h 451"/>
                <a:gd name="T12" fmla="*/ 47 w 157"/>
                <a:gd name="T13" fmla="*/ 386 h 4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7" h="451">
                  <a:moveTo>
                    <a:pt x="55" y="451"/>
                  </a:moveTo>
                  <a:cubicBezTo>
                    <a:pt x="55" y="451"/>
                    <a:pt x="53" y="414"/>
                    <a:pt x="98" y="357"/>
                  </a:cubicBezTo>
                  <a:cubicBezTo>
                    <a:pt x="144" y="301"/>
                    <a:pt x="109" y="213"/>
                    <a:pt x="81" y="176"/>
                  </a:cubicBezTo>
                  <a:cubicBezTo>
                    <a:pt x="53" y="139"/>
                    <a:pt x="0" y="0"/>
                    <a:pt x="0" y="0"/>
                  </a:cubicBezTo>
                  <a:cubicBezTo>
                    <a:pt x="0" y="0"/>
                    <a:pt x="60" y="148"/>
                    <a:pt x="89" y="174"/>
                  </a:cubicBezTo>
                  <a:cubicBezTo>
                    <a:pt x="117" y="200"/>
                    <a:pt x="157" y="308"/>
                    <a:pt x="106" y="363"/>
                  </a:cubicBezTo>
                  <a:cubicBezTo>
                    <a:pt x="55" y="417"/>
                    <a:pt x="59" y="432"/>
                    <a:pt x="55" y="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93" name="Oval 6979"/>
            <p:cNvSpPr>
              <a:spLocks noChangeArrowheads="1"/>
            </p:cNvSpPr>
            <p:nvPr/>
          </p:nvSpPr>
          <p:spPr bwMode="auto">
            <a:xfrm>
              <a:off x="2977" y="681"/>
              <a:ext cx="22" cy="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94" name="Oval 6980"/>
            <p:cNvSpPr>
              <a:spLocks noChangeArrowheads="1"/>
            </p:cNvSpPr>
            <p:nvPr/>
          </p:nvSpPr>
          <p:spPr bwMode="auto">
            <a:xfrm>
              <a:off x="2991" y="668"/>
              <a:ext cx="14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95" name="Oval 6981"/>
            <p:cNvSpPr>
              <a:spLocks noChangeArrowheads="1"/>
            </p:cNvSpPr>
            <p:nvPr/>
          </p:nvSpPr>
          <p:spPr bwMode="auto">
            <a:xfrm>
              <a:off x="2986" y="469"/>
              <a:ext cx="24" cy="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96" name="Oval 6982"/>
            <p:cNvSpPr>
              <a:spLocks noChangeArrowheads="1"/>
            </p:cNvSpPr>
            <p:nvPr/>
          </p:nvSpPr>
          <p:spPr bwMode="auto">
            <a:xfrm>
              <a:off x="3004" y="501"/>
              <a:ext cx="14" cy="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97" name="Freeform 6983"/>
            <p:cNvSpPr>
              <a:spLocks/>
            </p:cNvSpPr>
            <p:nvPr/>
          </p:nvSpPr>
          <p:spPr bwMode="auto">
            <a:xfrm>
              <a:off x="3315" y="865"/>
              <a:ext cx="275" cy="158"/>
            </a:xfrm>
            <a:custGeom>
              <a:avLst/>
              <a:gdLst>
                <a:gd name="T0" fmla="*/ 0 w 297"/>
                <a:gd name="T1" fmla="*/ 146 h 171"/>
                <a:gd name="T2" fmla="*/ 98 w 297"/>
                <a:gd name="T3" fmla="*/ 92 h 171"/>
                <a:gd name="T4" fmla="*/ 255 w 297"/>
                <a:gd name="T5" fmla="*/ 28 h 171"/>
                <a:gd name="T6" fmla="*/ 138 w 297"/>
                <a:gd name="T7" fmla="*/ 47 h 171"/>
                <a:gd name="T8" fmla="*/ 0 w 297"/>
                <a:gd name="T9" fmla="*/ 146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7" h="171">
                  <a:moveTo>
                    <a:pt x="0" y="171"/>
                  </a:moveTo>
                  <a:cubicBezTo>
                    <a:pt x="0" y="171"/>
                    <a:pt x="79" y="166"/>
                    <a:pt x="115" y="108"/>
                  </a:cubicBezTo>
                  <a:cubicBezTo>
                    <a:pt x="151" y="50"/>
                    <a:pt x="162" y="0"/>
                    <a:pt x="297" y="33"/>
                  </a:cubicBezTo>
                  <a:cubicBezTo>
                    <a:pt x="297" y="33"/>
                    <a:pt x="194" y="11"/>
                    <a:pt x="161" y="55"/>
                  </a:cubicBezTo>
                  <a:cubicBezTo>
                    <a:pt x="127" y="99"/>
                    <a:pt x="118" y="156"/>
                    <a:pt x="0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98" name="Oval 6984"/>
            <p:cNvSpPr>
              <a:spLocks noChangeArrowheads="1"/>
            </p:cNvSpPr>
            <p:nvPr/>
          </p:nvSpPr>
          <p:spPr bwMode="auto">
            <a:xfrm>
              <a:off x="3369" y="999"/>
              <a:ext cx="19" cy="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99" name="Oval 6985"/>
            <p:cNvSpPr>
              <a:spLocks noChangeArrowheads="1"/>
            </p:cNvSpPr>
            <p:nvPr/>
          </p:nvSpPr>
          <p:spPr bwMode="auto">
            <a:xfrm>
              <a:off x="3391" y="987"/>
              <a:ext cx="13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0" name="Oval 6986"/>
            <p:cNvSpPr>
              <a:spLocks noChangeArrowheads="1"/>
            </p:cNvSpPr>
            <p:nvPr/>
          </p:nvSpPr>
          <p:spPr bwMode="auto">
            <a:xfrm>
              <a:off x="3529" y="882"/>
              <a:ext cx="18" cy="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1" name="Oval 6987"/>
            <p:cNvSpPr>
              <a:spLocks noChangeArrowheads="1"/>
            </p:cNvSpPr>
            <p:nvPr/>
          </p:nvSpPr>
          <p:spPr bwMode="auto">
            <a:xfrm>
              <a:off x="3552" y="893"/>
              <a:ext cx="10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2" name="Freeform 6988"/>
            <p:cNvSpPr>
              <a:spLocks/>
            </p:cNvSpPr>
            <p:nvPr/>
          </p:nvSpPr>
          <p:spPr bwMode="auto">
            <a:xfrm>
              <a:off x="3413" y="1383"/>
              <a:ext cx="306" cy="68"/>
            </a:xfrm>
            <a:custGeom>
              <a:avLst/>
              <a:gdLst>
                <a:gd name="T0" fmla="*/ 0 w 330"/>
                <a:gd name="T1" fmla="*/ 11 h 73"/>
                <a:gd name="T2" fmla="*/ 124 w 330"/>
                <a:gd name="T3" fmla="*/ 32 h 73"/>
                <a:gd name="T4" fmla="*/ 284 w 330"/>
                <a:gd name="T5" fmla="*/ 62 h 73"/>
                <a:gd name="T6" fmla="*/ 124 w 330"/>
                <a:gd name="T7" fmla="*/ 40 h 73"/>
                <a:gd name="T8" fmla="*/ 0 w 330"/>
                <a:gd name="T9" fmla="*/ 11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0" h="73">
                  <a:moveTo>
                    <a:pt x="0" y="13"/>
                  </a:moveTo>
                  <a:cubicBezTo>
                    <a:pt x="0" y="13"/>
                    <a:pt x="96" y="0"/>
                    <a:pt x="145" y="37"/>
                  </a:cubicBezTo>
                  <a:cubicBezTo>
                    <a:pt x="195" y="73"/>
                    <a:pt x="330" y="72"/>
                    <a:pt x="330" y="72"/>
                  </a:cubicBezTo>
                  <a:cubicBezTo>
                    <a:pt x="330" y="72"/>
                    <a:pt x="193" y="71"/>
                    <a:pt x="144" y="46"/>
                  </a:cubicBezTo>
                  <a:cubicBezTo>
                    <a:pt x="96" y="21"/>
                    <a:pt x="41" y="10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3" name="Freeform 6989"/>
            <p:cNvSpPr>
              <a:spLocks/>
            </p:cNvSpPr>
            <p:nvPr/>
          </p:nvSpPr>
          <p:spPr bwMode="auto">
            <a:xfrm>
              <a:off x="3476" y="1439"/>
              <a:ext cx="170" cy="158"/>
            </a:xfrm>
            <a:custGeom>
              <a:avLst/>
              <a:gdLst>
                <a:gd name="T0" fmla="*/ 0 w 183"/>
                <a:gd name="T1" fmla="*/ 0 h 171"/>
                <a:gd name="T2" fmla="*/ 158 w 183"/>
                <a:gd name="T3" fmla="*/ 146 h 171"/>
                <a:gd name="T4" fmla="*/ 0 w 183"/>
                <a:gd name="T5" fmla="*/ 0 h 1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3" h="171">
                  <a:moveTo>
                    <a:pt x="0" y="0"/>
                  </a:moveTo>
                  <a:cubicBezTo>
                    <a:pt x="0" y="0"/>
                    <a:pt x="129" y="41"/>
                    <a:pt x="183" y="171"/>
                  </a:cubicBezTo>
                  <a:cubicBezTo>
                    <a:pt x="183" y="171"/>
                    <a:pt x="105" y="4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4" name="Oval 6990"/>
            <p:cNvSpPr>
              <a:spLocks noChangeArrowheads="1"/>
            </p:cNvSpPr>
            <p:nvPr/>
          </p:nvSpPr>
          <p:spPr bwMode="auto">
            <a:xfrm>
              <a:off x="3436" y="1386"/>
              <a:ext cx="35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5" name="Oval 6991"/>
            <p:cNvSpPr>
              <a:spLocks noChangeArrowheads="1"/>
            </p:cNvSpPr>
            <p:nvPr/>
          </p:nvSpPr>
          <p:spPr bwMode="auto">
            <a:xfrm>
              <a:off x="3475" y="1410"/>
              <a:ext cx="9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6" name="Oval 6992"/>
            <p:cNvSpPr>
              <a:spLocks noChangeArrowheads="1"/>
            </p:cNvSpPr>
            <p:nvPr/>
          </p:nvSpPr>
          <p:spPr bwMode="auto">
            <a:xfrm>
              <a:off x="3613" y="1433"/>
              <a:ext cx="15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7" name="Oval 6993"/>
            <p:cNvSpPr>
              <a:spLocks noChangeArrowheads="1"/>
            </p:cNvSpPr>
            <p:nvPr/>
          </p:nvSpPr>
          <p:spPr bwMode="auto">
            <a:xfrm>
              <a:off x="3637" y="1443"/>
              <a:ext cx="10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8" name="Oval 6994"/>
            <p:cNvSpPr>
              <a:spLocks noChangeArrowheads="1"/>
            </p:cNvSpPr>
            <p:nvPr/>
          </p:nvSpPr>
          <p:spPr bwMode="auto">
            <a:xfrm>
              <a:off x="3528" y="1468"/>
              <a:ext cx="28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9" name="Oval 6995"/>
            <p:cNvSpPr>
              <a:spLocks noChangeArrowheads="1"/>
            </p:cNvSpPr>
            <p:nvPr/>
          </p:nvSpPr>
          <p:spPr bwMode="auto">
            <a:xfrm>
              <a:off x="3552" y="1495"/>
              <a:ext cx="16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0" name="Freeform 6996"/>
            <p:cNvSpPr>
              <a:spLocks/>
            </p:cNvSpPr>
            <p:nvPr/>
          </p:nvSpPr>
          <p:spPr bwMode="auto">
            <a:xfrm>
              <a:off x="2968" y="1925"/>
              <a:ext cx="22" cy="123"/>
            </a:xfrm>
            <a:custGeom>
              <a:avLst/>
              <a:gdLst>
                <a:gd name="T0" fmla="*/ 5 w 24"/>
                <a:gd name="T1" fmla="*/ 0 h 133"/>
                <a:gd name="T2" fmla="*/ 0 w 24"/>
                <a:gd name="T3" fmla="*/ 114 h 133"/>
                <a:gd name="T4" fmla="*/ 5 w 24"/>
                <a:gd name="T5" fmla="*/ 0 h 1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133">
                  <a:moveTo>
                    <a:pt x="5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24" y="43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1" name="Oval 6997"/>
            <p:cNvSpPr>
              <a:spLocks noChangeArrowheads="1"/>
            </p:cNvSpPr>
            <p:nvPr/>
          </p:nvSpPr>
          <p:spPr bwMode="auto">
            <a:xfrm>
              <a:off x="2970" y="1940"/>
              <a:ext cx="15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2" name="Oval 6998"/>
            <p:cNvSpPr>
              <a:spLocks noChangeArrowheads="1"/>
            </p:cNvSpPr>
            <p:nvPr/>
          </p:nvSpPr>
          <p:spPr bwMode="auto">
            <a:xfrm>
              <a:off x="2982" y="1971"/>
              <a:ext cx="9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3" name="Freeform 6999"/>
            <p:cNvSpPr>
              <a:spLocks/>
            </p:cNvSpPr>
            <p:nvPr/>
          </p:nvSpPr>
          <p:spPr bwMode="auto">
            <a:xfrm>
              <a:off x="2395" y="1468"/>
              <a:ext cx="201" cy="141"/>
            </a:xfrm>
            <a:custGeom>
              <a:avLst/>
              <a:gdLst>
                <a:gd name="T0" fmla="*/ 186 w 217"/>
                <a:gd name="T1" fmla="*/ 0 h 153"/>
                <a:gd name="T2" fmla="*/ 33 w 217"/>
                <a:gd name="T3" fmla="*/ 30 h 153"/>
                <a:gd name="T4" fmla="*/ 91 w 217"/>
                <a:gd name="T5" fmla="*/ 55 h 153"/>
                <a:gd name="T6" fmla="*/ 0 w 217"/>
                <a:gd name="T7" fmla="*/ 130 h 153"/>
                <a:gd name="T8" fmla="*/ 98 w 217"/>
                <a:gd name="T9" fmla="*/ 63 h 153"/>
                <a:gd name="T10" fmla="*/ 186 w 217"/>
                <a:gd name="T11" fmla="*/ 0 h 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" h="153">
                  <a:moveTo>
                    <a:pt x="217" y="0"/>
                  </a:moveTo>
                  <a:cubicBezTo>
                    <a:pt x="217" y="0"/>
                    <a:pt x="161" y="93"/>
                    <a:pt x="39" y="36"/>
                  </a:cubicBezTo>
                  <a:cubicBezTo>
                    <a:pt x="39" y="36"/>
                    <a:pt x="77" y="64"/>
                    <a:pt x="106" y="65"/>
                  </a:cubicBezTo>
                  <a:cubicBezTo>
                    <a:pt x="106" y="65"/>
                    <a:pt x="73" y="121"/>
                    <a:pt x="0" y="153"/>
                  </a:cubicBezTo>
                  <a:cubicBezTo>
                    <a:pt x="0" y="153"/>
                    <a:pt x="88" y="100"/>
                    <a:pt x="114" y="74"/>
                  </a:cubicBezTo>
                  <a:cubicBezTo>
                    <a:pt x="140" y="48"/>
                    <a:pt x="191" y="65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4" name="Oval 7000"/>
            <p:cNvSpPr>
              <a:spLocks noChangeArrowheads="1"/>
            </p:cNvSpPr>
            <p:nvPr/>
          </p:nvSpPr>
          <p:spPr bwMode="auto">
            <a:xfrm>
              <a:off x="2575" y="1482"/>
              <a:ext cx="18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5" name="Oval 7001"/>
            <p:cNvSpPr>
              <a:spLocks noChangeArrowheads="1"/>
            </p:cNvSpPr>
            <p:nvPr/>
          </p:nvSpPr>
          <p:spPr bwMode="auto">
            <a:xfrm>
              <a:off x="2598" y="1483"/>
              <a:ext cx="10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6" name="Oval 7002"/>
            <p:cNvSpPr>
              <a:spLocks noChangeArrowheads="1"/>
            </p:cNvSpPr>
            <p:nvPr/>
          </p:nvSpPr>
          <p:spPr bwMode="auto">
            <a:xfrm>
              <a:off x="2483" y="1522"/>
              <a:ext cx="19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7" name="Oval 7003"/>
            <p:cNvSpPr>
              <a:spLocks noChangeArrowheads="1"/>
            </p:cNvSpPr>
            <p:nvPr/>
          </p:nvSpPr>
          <p:spPr bwMode="auto">
            <a:xfrm>
              <a:off x="2512" y="1537"/>
              <a:ext cx="12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8" name="Freeform 7004"/>
            <p:cNvSpPr>
              <a:spLocks/>
            </p:cNvSpPr>
            <p:nvPr/>
          </p:nvSpPr>
          <p:spPr bwMode="auto">
            <a:xfrm>
              <a:off x="2141" y="1618"/>
              <a:ext cx="288" cy="224"/>
            </a:xfrm>
            <a:custGeom>
              <a:avLst/>
              <a:gdLst>
                <a:gd name="T0" fmla="*/ 149 w 311"/>
                <a:gd name="T1" fmla="*/ 27 h 241"/>
                <a:gd name="T2" fmla="*/ 0 w 311"/>
                <a:gd name="T3" fmla="*/ 157 h 241"/>
                <a:gd name="T4" fmla="*/ 135 w 311"/>
                <a:gd name="T5" fmla="*/ 33 h 241"/>
                <a:gd name="T6" fmla="*/ 154 w 311"/>
                <a:gd name="T7" fmla="*/ 157 h 241"/>
                <a:gd name="T8" fmla="*/ 246 w 311"/>
                <a:gd name="T9" fmla="*/ 208 h 241"/>
                <a:gd name="T10" fmla="*/ 173 w 311"/>
                <a:gd name="T11" fmla="*/ 161 h 241"/>
                <a:gd name="T12" fmla="*/ 149 w 311"/>
                <a:gd name="T13" fmla="*/ 27 h 2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1" h="241">
                  <a:moveTo>
                    <a:pt x="174" y="31"/>
                  </a:moveTo>
                  <a:cubicBezTo>
                    <a:pt x="174" y="31"/>
                    <a:pt x="85" y="0"/>
                    <a:pt x="0" y="182"/>
                  </a:cubicBezTo>
                  <a:cubicBezTo>
                    <a:pt x="0" y="182"/>
                    <a:pt x="65" y="52"/>
                    <a:pt x="158" y="38"/>
                  </a:cubicBezTo>
                  <a:cubicBezTo>
                    <a:pt x="158" y="38"/>
                    <a:pt x="120" y="141"/>
                    <a:pt x="179" y="182"/>
                  </a:cubicBezTo>
                  <a:cubicBezTo>
                    <a:pt x="237" y="223"/>
                    <a:pt x="270" y="206"/>
                    <a:pt x="287" y="241"/>
                  </a:cubicBezTo>
                  <a:cubicBezTo>
                    <a:pt x="287" y="241"/>
                    <a:pt x="311" y="229"/>
                    <a:pt x="202" y="186"/>
                  </a:cubicBezTo>
                  <a:cubicBezTo>
                    <a:pt x="137" y="161"/>
                    <a:pt x="149" y="59"/>
                    <a:pt x="174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9" name="Oval 7005"/>
            <p:cNvSpPr>
              <a:spLocks noChangeArrowheads="1"/>
            </p:cNvSpPr>
            <p:nvPr/>
          </p:nvSpPr>
          <p:spPr bwMode="auto">
            <a:xfrm>
              <a:off x="2287" y="1637"/>
              <a:ext cx="28" cy="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0" name="Oval 7006"/>
            <p:cNvSpPr>
              <a:spLocks noChangeArrowheads="1"/>
            </p:cNvSpPr>
            <p:nvPr/>
          </p:nvSpPr>
          <p:spPr bwMode="auto">
            <a:xfrm>
              <a:off x="2316" y="1632"/>
              <a:ext cx="15" cy="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1" name="Oval 7007"/>
            <p:cNvSpPr>
              <a:spLocks noChangeArrowheads="1"/>
            </p:cNvSpPr>
            <p:nvPr/>
          </p:nvSpPr>
          <p:spPr bwMode="auto">
            <a:xfrm>
              <a:off x="2337" y="1634"/>
              <a:ext cx="6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2" name="Oval 7008"/>
            <p:cNvSpPr>
              <a:spLocks noChangeArrowheads="1"/>
            </p:cNvSpPr>
            <p:nvPr/>
          </p:nvSpPr>
          <p:spPr bwMode="auto">
            <a:xfrm>
              <a:off x="2256" y="1641"/>
              <a:ext cx="19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3" name="Freeform 7009"/>
            <p:cNvSpPr>
              <a:spLocks/>
            </p:cNvSpPr>
            <p:nvPr/>
          </p:nvSpPr>
          <p:spPr bwMode="auto">
            <a:xfrm>
              <a:off x="2522" y="1244"/>
              <a:ext cx="110" cy="51"/>
            </a:xfrm>
            <a:custGeom>
              <a:avLst/>
              <a:gdLst>
                <a:gd name="T0" fmla="*/ 102 w 119"/>
                <a:gd name="T1" fmla="*/ 9 h 55"/>
                <a:gd name="T2" fmla="*/ 0 w 119"/>
                <a:gd name="T3" fmla="*/ 0 h 55"/>
                <a:gd name="T4" fmla="*/ 102 w 119"/>
                <a:gd name="T5" fmla="*/ 9 h 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" h="55">
                  <a:moveTo>
                    <a:pt x="119" y="11"/>
                  </a:moveTo>
                  <a:cubicBezTo>
                    <a:pt x="119" y="11"/>
                    <a:pt x="18" y="30"/>
                    <a:pt x="0" y="0"/>
                  </a:cubicBezTo>
                  <a:cubicBezTo>
                    <a:pt x="0" y="0"/>
                    <a:pt x="37" y="55"/>
                    <a:pt x="119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4" name="Freeform 7010"/>
            <p:cNvSpPr>
              <a:spLocks/>
            </p:cNvSpPr>
            <p:nvPr/>
          </p:nvSpPr>
          <p:spPr bwMode="auto">
            <a:xfrm>
              <a:off x="2338" y="999"/>
              <a:ext cx="330" cy="69"/>
            </a:xfrm>
            <a:custGeom>
              <a:avLst/>
              <a:gdLst>
                <a:gd name="T0" fmla="*/ 305 w 357"/>
                <a:gd name="T1" fmla="*/ 28 h 74"/>
                <a:gd name="T2" fmla="*/ 189 w 357"/>
                <a:gd name="T3" fmla="*/ 34 h 74"/>
                <a:gd name="T4" fmla="*/ 0 w 357"/>
                <a:gd name="T5" fmla="*/ 0 h 74"/>
                <a:gd name="T6" fmla="*/ 190 w 357"/>
                <a:gd name="T7" fmla="*/ 41 h 74"/>
                <a:gd name="T8" fmla="*/ 305 w 357"/>
                <a:gd name="T9" fmla="*/ 2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7" h="74">
                  <a:moveTo>
                    <a:pt x="357" y="32"/>
                  </a:moveTo>
                  <a:cubicBezTo>
                    <a:pt x="357" y="32"/>
                    <a:pt x="328" y="4"/>
                    <a:pt x="221" y="39"/>
                  </a:cubicBezTo>
                  <a:cubicBezTo>
                    <a:pt x="114" y="74"/>
                    <a:pt x="3" y="7"/>
                    <a:pt x="0" y="0"/>
                  </a:cubicBezTo>
                  <a:cubicBezTo>
                    <a:pt x="0" y="0"/>
                    <a:pt x="56" y="71"/>
                    <a:pt x="223" y="47"/>
                  </a:cubicBezTo>
                  <a:cubicBezTo>
                    <a:pt x="308" y="34"/>
                    <a:pt x="293" y="17"/>
                    <a:pt x="357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5" name="Oval 7011"/>
            <p:cNvSpPr>
              <a:spLocks noChangeArrowheads="1"/>
            </p:cNvSpPr>
            <p:nvPr/>
          </p:nvSpPr>
          <p:spPr bwMode="auto">
            <a:xfrm>
              <a:off x="2618" y="1012"/>
              <a:ext cx="23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6" name="Oval 7012"/>
            <p:cNvSpPr>
              <a:spLocks noChangeArrowheads="1"/>
            </p:cNvSpPr>
            <p:nvPr/>
          </p:nvSpPr>
          <p:spPr bwMode="auto">
            <a:xfrm>
              <a:off x="2644" y="1027"/>
              <a:ext cx="14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7" name="Oval 7013"/>
            <p:cNvSpPr>
              <a:spLocks noChangeArrowheads="1"/>
            </p:cNvSpPr>
            <p:nvPr/>
          </p:nvSpPr>
          <p:spPr bwMode="auto">
            <a:xfrm>
              <a:off x="2400" y="1026"/>
              <a:ext cx="18" cy="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8" name="Oval 7014"/>
            <p:cNvSpPr>
              <a:spLocks noChangeArrowheads="1"/>
            </p:cNvSpPr>
            <p:nvPr/>
          </p:nvSpPr>
          <p:spPr bwMode="auto">
            <a:xfrm>
              <a:off x="2416" y="1020"/>
              <a:ext cx="5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9" name="Oval 7015"/>
            <p:cNvSpPr>
              <a:spLocks noChangeArrowheads="1"/>
            </p:cNvSpPr>
            <p:nvPr/>
          </p:nvSpPr>
          <p:spPr bwMode="auto">
            <a:xfrm>
              <a:off x="2591" y="1254"/>
              <a:ext cx="23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0" name="Oval 7016"/>
            <p:cNvSpPr>
              <a:spLocks noChangeArrowheads="1"/>
            </p:cNvSpPr>
            <p:nvPr/>
          </p:nvSpPr>
          <p:spPr bwMode="auto">
            <a:xfrm>
              <a:off x="2618" y="1253"/>
              <a:ext cx="5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1" name="Freeform 7017"/>
            <p:cNvSpPr>
              <a:spLocks/>
            </p:cNvSpPr>
            <p:nvPr/>
          </p:nvSpPr>
          <p:spPr bwMode="auto">
            <a:xfrm>
              <a:off x="2184" y="804"/>
              <a:ext cx="90" cy="117"/>
            </a:xfrm>
            <a:custGeom>
              <a:avLst/>
              <a:gdLst>
                <a:gd name="T0" fmla="*/ 0 w 97"/>
                <a:gd name="T1" fmla="*/ 33 h 127"/>
                <a:gd name="T2" fmla="*/ 42 w 97"/>
                <a:gd name="T3" fmla="*/ 28 h 127"/>
                <a:gd name="T4" fmla="*/ 84 w 97"/>
                <a:gd name="T5" fmla="*/ 108 h 127"/>
                <a:gd name="T6" fmla="*/ 43 w 97"/>
                <a:gd name="T7" fmla="*/ 39 h 127"/>
                <a:gd name="T8" fmla="*/ 0 w 97"/>
                <a:gd name="T9" fmla="*/ 33 h 1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127">
                  <a:moveTo>
                    <a:pt x="0" y="39"/>
                  </a:moveTo>
                  <a:cubicBezTo>
                    <a:pt x="0" y="39"/>
                    <a:pt x="29" y="0"/>
                    <a:pt x="49" y="33"/>
                  </a:cubicBezTo>
                  <a:cubicBezTo>
                    <a:pt x="68" y="67"/>
                    <a:pt x="82" y="115"/>
                    <a:pt x="97" y="127"/>
                  </a:cubicBezTo>
                  <a:cubicBezTo>
                    <a:pt x="97" y="127"/>
                    <a:pt x="57" y="78"/>
                    <a:pt x="50" y="46"/>
                  </a:cubicBezTo>
                  <a:cubicBezTo>
                    <a:pt x="43" y="14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2" name="Oval 7018"/>
            <p:cNvSpPr>
              <a:spLocks noChangeArrowheads="1"/>
            </p:cNvSpPr>
            <p:nvPr/>
          </p:nvSpPr>
          <p:spPr bwMode="auto">
            <a:xfrm>
              <a:off x="2225" y="844"/>
              <a:ext cx="20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3" name="Oval 7019"/>
            <p:cNvSpPr>
              <a:spLocks noChangeArrowheads="1"/>
            </p:cNvSpPr>
            <p:nvPr/>
          </p:nvSpPr>
          <p:spPr bwMode="auto">
            <a:xfrm>
              <a:off x="2237" y="868"/>
              <a:ext cx="13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4" name="Freeform 7020"/>
            <p:cNvSpPr>
              <a:spLocks/>
            </p:cNvSpPr>
            <p:nvPr/>
          </p:nvSpPr>
          <p:spPr bwMode="auto">
            <a:xfrm>
              <a:off x="3071" y="1507"/>
              <a:ext cx="301" cy="252"/>
            </a:xfrm>
            <a:custGeom>
              <a:avLst/>
              <a:gdLst>
                <a:gd name="T0" fmla="*/ 280 w 324"/>
                <a:gd name="T1" fmla="*/ 0 h 272"/>
                <a:gd name="T2" fmla="*/ 182 w 324"/>
                <a:gd name="T3" fmla="*/ 73 h 272"/>
                <a:gd name="T4" fmla="*/ 0 w 324"/>
                <a:gd name="T5" fmla="*/ 233 h 272"/>
                <a:gd name="T6" fmla="*/ 119 w 324"/>
                <a:gd name="T7" fmla="*/ 115 h 272"/>
                <a:gd name="T8" fmla="*/ 280 w 324"/>
                <a:gd name="T9" fmla="*/ 0 h 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4" h="272">
                  <a:moveTo>
                    <a:pt x="324" y="0"/>
                  </a:moveTo>
                  <a:cubicBezTo>
                    <a:pt x="324" y="0"/>
                    <a:pt x="252" y="46"/>
                    <a:pt x="211" y="85"/>
                  </a:cubicBezTo>
                  <a:cubicBezTo>
                    <a:pt x="170" y="125"/>
                    <a:pt x="92" y="226"/>
                    <a:pt x="0" y="272"/>
                  </a:cubicBezTo>
                  <a:cubicBezTo>
                    <a:pt x="0" y="272"/>
                    <a:pt x="110" y="182"/>
                    <a:pt x="138" y="134"/>
                  </a:cubicBezTo>
                  <a:cubicBezTo>
                    <a:pt x="166" y="85"/>
                    <a:pt x="264" y="3"/>
                    <a:pt x="324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5" name="Freeform 7021"/>
            <p:cNvSpPr>
              <a:spLocks/>
            </p:cNvSpPr>
            <p:nvPr/>
          </p:nvSpPr>
          <p:spPr bwMode="auto">
            <a:xfrm>
              <a:off x="2717" y="1568"/>
              <a:ext cx="207" cy="328"/>
            </a:xfrm>
            <a:custGeom>
              <a:avLst/>
              <a:gdLst>
                <a:gd name="T0" fmla="*/ 0 w 224"/>
                <a:gd name="T1" fmla="*/ 0 h 354"/>
                <a:gd name="T2" fmla="*/ 191 w 224"/>
                <a:gd name="T3" fmla="*/ 304 h 354"/>
                <a:gd name="T4" fmla="*/ 0 w 224"/>
                <a:gd name="T5" fmla="*/ 0 h 35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4" h="354">
                  <a:moveTo>
                    <a:pt x="0" y="0"/>
                  </a:moveTo>
                  <a:cubicBezTo>
                    <a:pt x="0" y="0"/>
                    <a:pt x="110" y="63"/>
                    <a:pt x="224" y="354"/>
                  </a:cubicBezTo>
                  <a:cubicBezTo>
                    <a:pt x="224" y="354"/>
                    <a:pt x="211" y="97"/>
                    <a:pt x="0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6" name="Freeform 7022"/>
            <p:cNvSpPr>
              <a:spLocks/>
            </p:cNvSpPr>
            <p:nvPr/>
          </p:nvSpPr>
          <p:spPr bwMode="auto">
            <a:xfrm>
              <a:off x="2566" y="1298"/>
              <a:ext cx="93" cy="120"/>
            </a:xfrm>
            <a:custGeom>
              <a:avLst/>
              <a:gdLst>
                <a:gd name="T0" fmla="*/ 22 w 101"/>
                <a:gd name="T1" fmla="*/ 0 h 129"/>
                <a:gd name="T2" fmla="*/ 0 w 101"/>
                <a:gd name="T3" fmla="*/ 112 h 129"/>
                <a:gd name="T4" fmla="*/ 22 w 101"/>
                <a:gd name="T5" fmla="*/ 0 h 1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" h="129">
                  <a:moveTo>
                    <a:pt x="26" y="0"/>
                  </a:moveTo>
                  <a:cubicBezTo>
                    <a:pt x="26" y="0"/>
                    <a:pt x="64" y="12"/>
                    <a:pt x="0" y="129"/>
                  </a:cubicBezTo>
                  <a:cubicBezTo>
                    <a:pt x="0" y="129"/>
                    <a:pt x="101" y="15"/>
                    <a:pt x="26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7" name="Freeform 7023"/>
            <p:cNvSpPr>
              <a:spLocks/>
            </p:cNvSpPr>
            <p:nvPr/>
          </p:nvSpPr>
          <p:spPr bwMode="auto">
            <a:xfrm>
              <a:off x="3308" y="1104"/>
              <a:ext cx="96" cy="228"/>
            </a:xfrm>
            <a:custGeom>
              <a:avLst/>
              <a:gdLst>
                <a:gd name="T0" fmla="*/ 32 w 104"/>
                <a:gd name="T1" fmla="*/ 0 h 247"/>
                <a:gd name="T2" fmla="*/ 42 w 104"/>
                <a:gd name="T3" fmla="*/ 79 h 247"/>
                <a:gd name="T4" fmla="*/ 88 w 104"/>
                <a:gd name="T5" fmla="*/ 210 h 247"/>
                <a:gd name="T6" fmla="*/ 30 w 104"/>
                <a:gd name="T7" fmla="*/ 95 h 247"/>
                <a:gd name="T8" fmla="*/ 32 w 104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247">
                  <a:moveTo>
                    <a:pt x="38" y="0"/>
                  </a:moveTo>
                  <a:cubicBezTo>
                    <a:pt x="38" y="0"/>
                    <a:pt x="18" y="53"/>
                    <a:pt x="49" y="93"/>
                  </a:cubicBezTo>
                  <a:cubicBezTo>
                    <a:pt x="79" y="132"/>
                    <a:pt x="104" y="209"/>
                    <a:pt x="103" y="247"/>
                  </a:cubicBezTo>
                  <a:cubicBezTo>
                    <a:pt x="103" y="247"/>
                    <a:pt x="71" y="141"/>
                    <a:pt x="35" y="112"/>
                  </a:cubicBezTo>
                  <a:cubicBezTo>
                    <a:pt x="0" y="82"/>
                    <a:pt x="26" y="9"/>
                    <a:pt x="38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8" name="Freeform 7024"/>
            <p:cNvSpPr>
              <a:spLocks/>
            </p:cNvSpPr>
            <p:nvPr/>
          </p:nvSpPr>
          <p:spPr bwMode="auto">
            <a:xfrm>
              <a:off x="3031" y="674"/>
              <a:ext cx="91" cy="170"/>
            </a:xfrm>
            <a:custGeom>
              <a:avLst/>
              <a:gdLst>
                <a:gd name="T0" fmla="*/ 29 w 99"/>
                <a:gd name="T1" fmla="*/ 0 h 184"/>
                <a:gd name="T2" fmla="*/ 22 w 99"/>
                <a:gd name="T3" fmla="*/ 61 h 184"/>
                <a:gd name="T4" fmla="*/ 84 w 99"/>
                <a:gd name="T5" fmla="*/ 157 h 184"/>
                <a:gd name="T6" fmla="*/ 26 w 99"/>
                <a:gd name="T7" fmla="*/ 84 h 184"/>
                <a:gd name="T8" fmla="*/ 29 w 99"/>
                <a:gd name="T9" fmla="*/ 0 h 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84">
                  <a:moveTo>
                    <a:pt x="35" y="0"/>
                  </a:moveTo>
                  <a:cubicBezTo>
                    <a:pt x="35" y="0"/>
                    <a:pt x="8" y="40"/>
                    <a:pt x="26" y="71"/>
                  </a:cubicBezTo>
                  <a:cubicBezTo>
                    <a:pt x="44" y="102"/>
                    <a:pt x="94" y="168"/>
                    <a:pt x="99" y="184"/>
                  </a:cubicBezTo>
                  <a:cubicBezTo>
                    <a:pt x="99" y="184"/>
                    <a:pt x="57" y="118"/>
                    <a:pt x="30" y="99"/>
                  </a:cubicBezTo>
                  <a:cubicBezTo>
                    <a:pt x="4" y="80"/>
                    <a:pt x="0" y="21"/>
                    <a:pt x="35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9" name="Freeform 7025"/>
            <p:cNvSpPr>
              <a:spLocks/>
            </p:cNvSpPr>
            <p:nvPr/>
          </p:nvSpPr>
          <p:spPr bwMode="auto">
            <a:xfrm>
              <a:off x="3197" y="934"/>
              <a:ext cx="67" cy="59"/>
            </a:xfrm>
            <a:custGeom>
              <a:avLst/>
              <a:gdLst>
                <a:gd name="T0" fmla="*/ 0 w 73"/>
                <a:gd name="T1" fmla="*/ 0 h 63"/>
                <a:gd name="T2" fmla="*/ 61 w 73"/>
                <a:gd name="T3" fmla="*/ 42 h 63"/>
                <a:gd name="T4" fmla="*/ 0 w 73"/>
                <a:gd name="T5" fmla="*/ 0 h 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3" h="63">
                  <a:moveTo>
                    <a:pt x="0" y="0"/>
                  </a:moveTo>
                  <a:cubicBezTo>
                    <a:pt x="0" y="0"/>
                    <a:pt x="35" y="45"/>
                    <a:pt x="73" y="48"/>
                  </a:cubicBezTo>
                  <a:cubicBezTo>
                    <a:pt x="73" y="48"/>
                    <a:pt x="17" y="63"/>
                    <a:pt x="0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0" name="Freeform 7026"/>
            <p:cNvSpPr>
              <a:spLocks/>
            </p:cNvSpPr>
            <p:nvPr/>
          </p:nvSpPr>
          <p:spPr bwMode="auto">
            <a:xfrm>
              <a:off x="2731" y="743"/>
              <a:ext cx="210" cy="250"/>
            </a:xfrm>
            <a:custGeom>
              <a:avLst/>
              <a:gdLst>
                <a:gd name="T0" fmla="*/ 195 w 226"/>
                <a:gd name="T1" fmla="*/ 0 h 270"/>
                <a:gd name="T2" fmla="*/ 139 w 226"/>
                <a:gd name="T3" fmla="*/ 83 h 270"/>
                <a:gd name="T4" fmla="*/ 0 w 226"/>
                <a:gd name="T5" fmla="*/ 231 h 270"/>
                <a:gd name="T6" fmla="*/ 104 w 226"/>
                <a:gd name="T7" fmla="*/ 118 h 270"/>
                <a:gd name="T8" fmla="*/ 195 w 226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" h="270">
                  <a:moveTo>
                    <a:pt x="226" y="0"/>
                  </a:moveTo>
                  <a:cubicBezTo>
                    <a:pt x="226" y="0"/>
                    <a:pt x="192" y="36"/>
                    <a:pt x="161" y="97"/>
                  </a:cubicBezTo>
                  <a:cubicBezTo>
                    <a:pt x="130" y="159"/>
                    <a:pt x="93" y="228"/>
                    <a:pt x="0" y="270"/>
                  </a:cubicBezTo>
                  <a:cubicBezTo>
                    <a:pt x="0" y="270"/>
                    <a:pt x="107" y="196"/>
                    <a:pt x="120" y="137"/>
                  </a:cubicBezTo>
                  <a:cubicBezTo>
                    <a:pt x="133" y="78"/>
                    <a:pt x="176" y="19"/>
                    <a:pt x="226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1" name="Freeform 7027"/>
            <p:cNvSpPr>
              <a:spLocks/>
            </p:cNvSpPr>
            <p:nvPr/>
          </p:nvSpPr>
          <p:spPr bwMode="auto">
            <a:xfrm>
              <a:off x="2614" y="1078"/>
              <a:ext cx="87" cy="148"/>
            </a:xfrm>
            <a:custGeom>
              <a:avLst/>
              <a:gdLst>
                <a:gd name="T0" fmla="*/ 26 w 94"/>
                <a:gd name="T1" fmla="*/ 0 h 160"/>
                <a:gd name="T2" fmla="*/ 0 w 94"/>
                <a:gd name="T3" fmla="*/ 137 h 160"/>
                <a:gd name="T4" fmla="*/ 26 w 94"/>
                <a:gd name="T5" fmla="*/ 0 h 1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" h="160">
                  <a:moveTo>
                    <a:pt x="30" y="0"/>
                  </a:moveTo>
                  <a:cubicBezTo>
                    <a:pt x="30" y="0"/>
                    <a:pt x="65" y="99"/>
                    <a:pt x="0" y="160"/>
                  </a:cubicBezTo>
                  <a:cubicBezTo>
                    <a:pt x="0" y="160"/>
                    <a:pt x="94" y="117"/>
                    <a:pt x="30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2" name="Freeform 7028"/>
            <p:cNvSpPr>
              <a:spLocks/>
            </p:cNvSpPr>
            <p:nvPr/>
          </p:nvSpPr>
          <p:spPr bwMode="auto">
            <a:xfrm>
              <a:off x="2416" y="797"/>
              <a:ext cx="80" cy="150"/>
            </a:xfrm>
            <a:custGeom>
              <a:avLst/>
              <a:gdLst>
                <a:gd name="T0" fmla="*/ 74 w 86"/>
                <a:gd name="T1" fmla="*/ 0 h 162"/>
                <a:gd name="T2" fmla="*/ 0 w 86"/>
                <a:gd name="T3" fmla="*/ 139 h 162"/>
                <a:gd name="T4" fmla="*/ 74 w 86"/>
                <a:gd name="T5" fmla="*/ 0 h 16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" h="162">
                  <a:moveTo>
                    <a:pt x="86" y="0"/>
                  </a:moveTo>
                  <a:cubicBezTo>
                    <a:pt x="86" y="0"/>
                    <a:pt x="0" y="58"/>
                    <a:pt x="0" y="162"/>
                  </a:cubicBezTo>
                  <a:cubicBezTo>
                    <a:pt x="0" y="162"/>
                    <a:pt x="35" y="29"/>
                    <a:pt x="86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3" name="Freeform 7029"/>
            <p:cNvSpPr>
              <a:spLocks/>
            </p:cNvSpPr>
            <p:nvPr/>
          </p:nvSpPr>
          <p:spPr bwMode="auto">
            <a:xfrm>
              <a:off x="2111" y="700"/>
              <a:ext cx="128" cy="105"/>
            </a:xfrm>
            <a:custGeom>
              <a:avLst/>
              <a:gdLst>
                <a:gd name="T0" fmla="*/ 0 w 139"/>
                <a:gd name="T1" fmla="*/ 0 h 113"/>
                <a:gd name="T2" fmla="*/ 116 w 139"/>
                <a:gd name="T3" fmla="*/ 98 h 113"/>
                <a:gd name="T4" fmla="*/ 0 w 139"/>
                <a:gd name="T5" fmla="*/ 0 h 1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9" h="113">
                  <a:moveTo>
                    <a:pt x="0" y="0"/>
                  </a:moveTo>
                  <a:cubicBezTo>
                    <a:pt x="0" y="0"/>
                    <a:pt x="92" y="19"/>
                    <a:pt x="137" y="113"/>
                  </a:cubicBezTo>
                  <a:cubicBezTo>
                    <a:pt x="137" y="113"/>
                    <a:pt x="139" y="13"/>
                    <a:pt x="0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4" name="Freeform 7030"/>
            <p:cNvSpPr>
              <a:spLocks/>
            </p:cNvSpPr>
            <p:nvPr/>
          </p:nvSpPr>
          <p:spPr bwMode="auto">
            <a:xfrm>
              <a:off x="2204" y="1140"/>
              <a:ext cx="40" cy="38"/>
            </a:xfrm>
            <a:custGeom>
              <a:avLst/>
              <a:gdLst>
                <a:gd name="T0" fmla="*/ 0 w 43"/>
                <a:gd name="T1" fmla="*/ 21 h 41"/>
                <a:gd name="T2" fmla="*/ 37 w 43"/>
                <a:gd name="T3" fmla="*/ 35 h 41"/>
                <a:gd name="T4" fmla="*/ 0 w 43"/>
                <a:gd name="T5" fmla="*/ 21 h 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" h="41">
                  <a:moveTo>
                    <a:pt x="0" y="25"/>
                  </a:moveTo>
                  <a:cubicBezTo>
                    <a:pt x="0" y="25"/>
                    <a:pt x="30" y="0"/>
                    <a:pt x="43" y="41"/>
                  </a:cubicBezTo>
                  <a:cubicBezTo>
                    <a:pt x="43" y="41"/>
                    <a:pt x="17" y="10"/>
                    <a:pt x="0" y="25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5" name="Freeform 7031"/>
            <p:cNvSpPr>
              <a:spLocks/>
            </p:cNvSpPr>
            <p:nvPr/>
          </p:nvSpPr>
          <p:spPr bwMode="auto">
            <a:xfrm>
              <a:off x="2314" y="1222"/>
              <a:ext cx="100" cy="35"/>
            </a:xfrm>
            <a:custGeom>
              <a:avLst/>
              <a:gdLst>
                <a:gd name="T0" fmla="*/ 0 w 108"/>
                <a:gd name="T1" fmla="*/ 29 h 38"/>
                <a:gd name="T2" fmla="*/ 93 w 108"/>
                <a:gd name="T3" fmla="*/ 0 h 38"/>
                <a:gd name="T4" fmla="*/ 0 w 108"/>
                <a:gd name="T5" fmla="*/ 29 h 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8" h="38">
                  <a:moveTo>
                    <a:pt x="0" y="35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57" y="38"/>
                    <a:pt x="0" y="35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6" name="Freeform 7032"/>
            <p:cNvSpPr>
              <a:spLocks/>
            </p:cNvSpPr>
            <p:nvPr/>
          </p:nvSpPr>
          <p:spPr bwMode="auto">
            <a:xfrm>
              <a:off x="2276" y="1410"/>
              <a:ext cx="114" cy="97"/>
            </a:xfrm>
            <a:custGeom>
              <a:avLst/>
              <a:gdLst>
                <a:gd name="T0" fmla="*/ 0 w 123"/>
                <a:gd name="T1" fmla="*/ 0 h 105"/>
                <a:gd name="T2" fmla="*/ 106 w 123"/>
                <a:gd name="T3" fmla="*/ 90 h 105"/>
                <a:gd name="T4" fmla="*/ 0 w 123"/>
                <a:gd name="T5" fmla="*/ 0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3" h="105">
                  <a:moveTo>
                    <a:pt x="0" y="0"/>
                  </a:moveTo>
                  <a:cubicBezTo>
                    <a:pt x="0" y="0"/>
                    <a:pt x="19" y="62"/>
                    <a:pt x="123" y="105"/>
                  </a:cubicBezTo>
                  <a:cubicBezTo>
                    <a:pt x="123" y="105"/>
                    <a:pt x="31" y="51"/>
                    <a:pt x="0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7" name="Freeform 7033"/>
            <p:cNvSpPr>
              <a:spLocks/>
            </p:cNvSpPr>
            <p:nvPr/>
          </p:nvSpPr>
          <p:spPr bwMode="auto">
            <a:xfrm>
              <a:off x="1998" y="1773"/>
              <a:ext cx="180" cy="212"/>
            </a:xfrm>
            <a:custGeom>
              <a:avLst/>
              <a:gdLst>
                <a:gd name="T0" fmla="*/ 167 w 194"/>
                <a:gd name="T1" fmla="*/ 0 h 229"/>
                <a:gd name="T2" fmla="*/ 0 w 194"/>
                <a:gd name="T3" fmla="*/ 196 h 229"/>
                <a:gd name="T4" fmla="*/ 167 w 194"/>
                <a:gd name="T5" fmla="*/ 0 h 2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4" h="229">
                  <a:moveTo>
                    <a:pt x="194" y="0"/>
                  </a:moveTo>
                  <a:cubicBezTo>
                    <a:pt x="194" y="0"/>
                    <a:pt x="105" y="174"/>
                    <a:pt x="0" y="229"/>
                  </a:cubicBezTo>
                  <a:cubicBezTo>
                    <a:pt x="0" y="229"/>
                    <a:pt x="117" y="133"/>
                    <a:pt x="194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8" name="Freeform 7034"/>
            <p:cNvSpPr>
              <a:spLocks/>
            </p:cNvSpPr>
            <p:nvPr/>
          </p:nvSpPr>
          <p:spPr bwMode="auto">
            <a:xfrm>
              <a:off x="2947" y="2046"/>
              <a:ext cx="54" cy="24"/>
            </a:xfrm>
            <a:custGeom>
              <a:avLst/>
              <a:gdLst>
                <a:gd name="T0" fmla="*/ 0 w 58"/>
                <a:gd name="T1" fmla="*/ 19 h 26"/>
                <a:gd name="T2" fmla="*/ 50 w 58"/>
                <a:gd name="T3" fmla="*/ 22 h 26"/>
                <a:gd name="T4" fmla="*/ 0 w 58"/>
                <a:gd name="T5" fmla="*/ 19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" h="26">
                  <a:moveTo>
                    <a:pt x="0" y="23"/>
                  </a:moveTo>
                  <a:cubicBezTo>
                    <a:pt x="0" y="23"/>
                    <a:pt x="48" y="20"/>
                    <a:pt x="58" y="26"/>
                  </a:cubicBezTo>
                  <a:cubicBezTo>
                    <a:pt x="58" y="26"/>
                    <a:pt x="38" y="0"/>
                    <a:pt x="0" y="23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9" name="Freeform 7035"/>
            <p:cNvSpPr>
              <a:spLocks/>
            </p:cNvSpPr>
            <p:nvPr/>
          </p:nvSpPr>
          <p:spPr bwMode="auto">
            <a:xfrm>
              <a:off x="3721" y="1869"/>
              <a:ext cx="137" cy="146"/>
            </a:xfrm>
            <a:custGeom>
              <a:avLst/>
              <a:gdLst>
                <a:gd name="T0" fmla="*/ 0 w 148"/>
                <a:gd name="T1" fmla="*/ 0 h 157"/>
                <a:gd name="T2" fmla="*/ 127 w 148"/>
                <a:gd name="T3" fmla="*/ 18 h 157"/>
                <a:gd name="T4" fmla="*/ 0 w 148"/>
                <a:gd name="T5" fmla="*/ 0 h 1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8" h="157">
                  <a:moveTo>
                    <a:pt x="0" y="0"/>
                  </a:moveTo>
                  <a:cubicBezTo>
                    <a:pt x="0" y="0"/>
                    <a:pt x="78" y="157"/>
                    <a:pt x="148" y="20"/>
                  </a:cubicBezTo>
                  <a:cubicBezTo>
                    <a:pt x="148" y="20"/>
                    <a:pt x="87" y="116"/>
                    <a:pt x="0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0" name="Freeform 7036"/>
            <p:cNvSpPr>
              <a:spLocks/>
            </p:cNvSpPr>
            <p:nvPr/>
          </p:nvSpPr>
          <p:spPr bwMode="auto">
            <a:xfrm>
              <a:off x="3767" y="1557"/>
              <a:ext cx="166" cy="81"/>
            </a:xfrm>
            <a:custGeom>
              <a:avLst/>
              <a:gdLst>
                <a:gd name="T0" fmla="*/ 0 w 179"/>
                <a:gd name="T1" fmla="*/ 0 h 87"/>
                <a:gd name="T2" fmla="*/ 154 w 179"/>
                <a:gd name="T3" fmla="*/ 17 h 87"/>
                <a:gd name="T4" fmla="*/ 0 w 179"/>
                <a:gd name="T5" fmla="*/ 0 h 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9" h="87">
                  <a:moveTo>
                    <a:pt x="0" y="0"/>
                  </a:moveTo>
                  <a:cubicBezTo>
                    <a:pt x="0" y="0"/>
                    <a:pt x="42" y="87"/>
                    <a:pt x="179" y="19"/>
                  </a:cubicBezTo>
                  <a:cubicBezTo>
                    <a:pt x="179" y="19"/>
                    <a:pt x="88" y="76"/>
                    <a:pt x="0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1" name="Freeform 7037"/>
            <p:cNvSpPr>
              <a:spLocks/>
            </p:cNvSpPr>
            <p:nvPr/>
          </p:nvSpPr>
          <p:spPr bwMode="auto">
            <a:xfrm>
              <a:off x="3846" y="1119"/>
              <a:ext cx="147" cy="183"/>
            </a:xfrm>
            <a:custGeom>
              <a:avLst/>
              <a:gdLst>
                <a:gd name="T0" fmla="*/ 136 w 159"/>
                <a:gd name="T1" fmla="*/ 0 h 197"/>
                <a:gd name="T2" fmla="*/ 0 w 159"/>
                <a:gd name="T3" fmla="*/ 170 h 197"/>
                <a:gd name="T4" fmla="*/ 136 w 159"/>
                <a:gd name="T5" fmla="*/ 0 h 1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9" h="197">
                  <a:moveTo>
                    <a:pt x="159" y="0"/>
                  </a:moveTo>
                  <a:cubicBezTo>
                    <a:pt x="159" y="0"/>
                    <a:pt x="46" y="48"/>
                    <a:pt x="0" y="197"/>
                  </a:cubicBezTo>
                  <a:cubicBezTo>
                    <a:pt x="0" y="197"/>
                    <a:pt x="26" y="31"/>
                    <a:pt x="159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2" name="Freeform 7038"/>
            <p:cNvSpPr>
              <a:spLocks/>
            </p:cNvSpPr>
            <p:nvPr/>
          </p:nvSpPr>
          <p:spPr bwMode="auto">
            <a:xfrm>
              <a:off x="3449" y="868"/>
              <a:ext cx="142" cy="115"/>
            </a:xfrm>
            <a:custGeom>
              <a:avLst/>
              <a:gdLst>
                <a:gd name="T0" fmla="*/ 0 w 153"/>
                <a:gd name="T1" fmla="*/ 106 h 125"/>
                <a:gd name="T2" fmla="*/ 132 w 153"/>
                <a:gd name="T3" fmla="*/ 52 h 125"/>
                <a:gd name="T4" fmla="*/ 0 w 153"/>
                <a:gd name="T5" fmla="*/ 106 h 1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3" h="125">
                  <a:moveTo>
                    <a:pt x="0" y="125"/>
                  </a:moveTo>
                  <a:cubicBezTo>
                    <a:pt x="0" y="125"/>
                    <a:pt x="72" y="30"/>
                    <a:pt x="153" y="61"/>
                  </a:cubicBezTo>
                  <a:cubicBezTo>
                    <a:pt x="153" y="61"/>
                    <a:pt x="53" y="0"/>
                    <a:pt x="0" y="125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3" name="Freeform 7039"/>
            <p:cNvSpPr>
              <a:spLocks/>
            </p:cNvSpPr>
            <p:nvPr/>
          </p:nvSpPr>
          <p:spPr bwMode="auto">
            <a:xfrm>
              <a:off x="3366" y="513"/>
              <a:ext cx="63" cy="182"/>
            </a:xfrm>
            <a:custGeom>
              <a:avLst/>
              <a:gdLst>
                <a:gd name="T0" fmla="*/ 58 w 68"/>
                <a:gd name="T1" fmla="*/ 0 h 197"/>
                <a:gd name="T2" fmla="*/ 17 w 68"/>
                <a:gd name="T3" fmla="*/ 58 h 197"/>
                <a:gd name="T4" fmla="*/ 15 w 68"/>
                <a:gd name="T5" fmla="*/ 168 h 197"/>
                <a:gd name="T6" fmla="*/ 11 w 68"/>
                <a:gd name="T7" fmla="*/ 86 h 197"/>
                <a:gd name="T8" fmla="*/ 58 w 68"/>
                <a:gd name="T9" fmla="*/ 0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197">
                  <a:moveTo>
                    <a:pt x="68" y="0"/>
                  </a:moveTo>
                  <a:cubicBezTo>
                    <a:pt x="68" y="0"/>
                    <a:pt x="17" y="12"/>
                    <a:pt x="19" y="68"/>
                  </a:cubicBezTo>
                  <a:cubicBezTo>
                    <a:pt x="20" y="123"/>
                    <a:pt x="36" y="151"/>
                    <a:pt x="17" y="197"/>
                  </a:cubicBezTo>
                  <a:cubicBezTo>
                    <a:pt x="17" y="197"/>
                    <a:pt x="26" y="133"/>
                    <a:pt x="13" y="101"/>
                  </a:cubicBezTo>
                  <a:cubicBezTo>
                    <a:pt x="0" y="69"/>
                    <a:pt x="9" y="15"/>
                    <a:pt x="68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4" name="Freeform 7040"/>
            <p:cNvSpPr>
              <a:spLocks/>
            </p:cNvSpPr>
            <p:nvPr/>
          </p:nvSpPr>
          <p:spPr bwMode="auto">
            <a:xfrm>
              <a:off x="3224" y="451"/>
              <a:ext cx="68" cy="129"/>
            </a:xfrm>
            <a:custGeom>
              <a:avLst/>
              <a:gdLst>
                <a:gd name="T0" fmla="*/ 40 w 73"/>
                <a:gd name="T1" fmla="*/ 0 h 139"/>
                <a:gd name="T2" fmla="*/ 63 w 73"/>
                <a:gd name="T3" fmla="*/ 120 h 139"/>
                <a:gd name="T4" fmla="*/ 40 w 73"/>
                <a:gd name="T5" fmla="*/ 0 h 13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3" h="139">
                  <a:moveTo>
                    <a:pt x="46" y="0"/>
                  </a:moveTo>
                  <a:cubicBezTo>
                    <a:pt x="46" y="0"/>
                    <a:pt x="9" y="65"/>
                    <a:pt x="73" y="139"/>
                  </a:cubicBezTo>
                  <a:cubicBezTo>
                    <a:pt x="73" y="139"/>
                    <a:pt x="0" y="69"/>
                    <a:pt x="46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5" name="Freeform 7041"/>
            <p:cNvSpPr>
              <a:spLocks/>
            </p:cNvSpPr>
            <p:nvPr/>
          </p:nvSpPr>
          <p:spPr bwMode="auto">
            <a:xfrm>
              <a:off x="2874" y="155"/>
              <a:ext cx="116" cy="261"/>
            </a:xfrm>
            <a:custGeom>
              <a:avLst/>
              <a:gdLst>
                <a:gd name="T0" fmla="*/ 80 w 125"/>
                <a:gd name="T1" fmla="*/ 0 h 282"/>
                <a:gd name="T2" fmla="*/ 108 w 125"/>
                <a:gd name="T3" fmla="*/ 242 h 282"/>
                <a:gd name="T4" fmla="*/ 80 w 125"/>
                <a:gd name="T5" fmla="*/ 0 h 2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5" h="282">
                  <a:moveTo>
                    <a:pt x="93" y="0"/>
                  </a:moveTo>
                  <a:cubicBezTo>
                    <a:pt x="93" y="0"/>
                    <a:pt x="22" y="157"/>
                    <a:pt x="125" y="282"/>
                  </a:cubicBezTo>
                  <a:cubicBezTo>
                    <a:pt x="125" y="282"/>
                    <a:pt x="0" y="163"/>
                    <a:pt x="93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6" name="Freeform 7042"/>
            <p:cNvSpPr>
              <a:spLocks/>
            </p:cNvSpPr>
            <p:nvPr/>
          </p:nvSpPr>
          <p:spPr bwMode="auto">
            <a:xfrm>
              <a:off x="3172" y="31"/>
              <a:ext cx="40" cy="138"/>
            </a:xfrm>
            <a:custGeom>
              <a:avLst/>
              <a:gdLst>
                <a:gd name="T0" fmla="*/ 37 w 43"/>
                <a:gd name="T1" fmla="*/ 11 h 149"/>
                <a:gd name="T2" fmla="*/ 19 w 43"/>
                <a:gd name="T3" fmla="*/ 128 h 149"/>
                <a:gd name="T4" fmla="*/ 37 w 43"/>
                <a:gd name="T5" fmla="*/ 11 h 1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" h="149">
                  <a:moveTo>
                    <a:pt x="43" y="13"/>
                  </a:moveTo>
                  <a:cubicBezTo>
                    <a:pt x="43" y="13"/>
                    <a:pt x="12" y="29"/>
                    <a:pt x="22" y="149"/>
                  </a:cubicBezTo>
                  <a:cubicBezTo>
                    <a:pt x="22" y="149"/>
                    <a:pt x="0" y="0"/>
                    <a:pt x="43" y="13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7" name="Freeform 7043"/>
            <p:cNvSpPr>
              <a:spLocks/>
            </p:cNvSpPr>
            <p:nvPr/>
          </p:nvSpPr>
          <p:spPr bwMode="auto">
            <a:xfrm>
              <a:off x="2519" y="135"/>
              <a:ext cx="249" cy="221"/>
            </a:xfrm>
            <a:custGeom>
              <a:avLst/>
              <a:gdLst>
                <a:gd name="T0" fmla="*/ 0 w 268"/>
                <a:gd name="T1" fmla="*/ 27 h 239"/>
                <a:gd name="T2" fmla="*/ 59 w 268"/>
                <a:gd name="T3" fmla="*/ 57 h 239"/>
                <a:gd name="T4" fmla="*/ 231 w 268"/>
                <a:gd name="T5" fmla="*/ 171 h 239"/>
                <a:gd name="T6" fmla="*/ 99 w 268"/>
                <a:gd name="T7" fmla="*/ 98 h 239"/>
                <a:gd name="T8" fmla="*/ 0 w 268"/>
                <a:gd name="T9" fmla="*/ 27 h 2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8" h="239">
                  <a:moveTo>
                    <a:pt x="0" y="31"/>
                  </a:moveTo>
                  <a:cubicBezTo>
                    <a:pt x="0" y="31"/>
                    <a:pt x="30" y="10"/>
                    <a:pt x="68" y="67"/>
                  </a:cubicBezTo>
                  <a:cubicBezTo>
                    <a:pt x="106" y="124"/>
                    <a:pt x="195" y="239"/>
                    <a:pt x="268" y="200"/>
                  </a:cubicBezTo>
                  <a:cubicBezTo>
                    <a:pt x="268" y="200"/>
                    <a:pt x="198" y="220"/>
                    <a:pt x="115" y="115"/>
                  </a:cubicBezTo>
                  <a:cubicBezTo>
                    <a:pt x="32" y="10"/>
                    <a:pt x="29" y="0"/>
                    <a:pt x="0" y="31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8" name="Freeform 7044"/>
            <p:cNvSpPr>
              <a:spLocks/>
            </p:cNvSpPr>
            <p:nvPr/>
          </p:nvSpPr>
          <p:spPr bwMode="auto">
            <a:xfrm>
              <a:off x="2570" y="731"/>
              <a:ext cx="65" cy="62"/>
            </a:xfrm>
            <a:custGeom>
              <a:avLst/>
              <a:gdLst>
                <a:gd name="T0" fmla="*/ 40 w 70"/>
                <a:gd name="T1" fmla="*/ 0 h 66"/>
                <a:gd name="T2" fmla="*/ 0 w 70"/>
                <a:gd name="T3" fmla="*/ 58 h 66"/>
                <a:gd name="T4" fmla="*/ 40 w 70"/>
                <a:gd name="T5" fmla="*/ 0 h 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" h="66">
                  <a:moveTo>
                    <a:pt x="46" y="0"/>
                  </a:moveTo>
                  <a:cubicBezTo>
                    <a:pt x="46" y="0"/>
                    <a:pt x="51" y="37"/>
                    <a:pt x="0" y="66"/>
                  </a:cubicBezTo>
                  <a:cubicBezTo>
                    <a:pt x="0" y="66"/>
                    <a:pt x="70" y="43"/>
                    <a:pt x="46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9" name="Freeform 7045"/>
            <p:cNvSpPr>
              <a:spLocks/>
            </p:cNvSpPr>
            <p:nvPr/>
          </p:nvSpPr>
          <p:spPr bwMode="auto">
            <a:xfrm>
              <a:off x="3183" y="652"/>
              <a:ext cx="154" cy="173"/>
            </a:xfrm>
            <a:custGeom>
              <a:avLst/>
              <a:gdLst>
                <a:gd name="T0" fmla="*/ 117 w 167"/>
                <a:gd name="T1" fmla="*/ 0 h 187"/>
                <a:gd name="T2" fmla="*/ 82 w 167"/>
                <a:gd name="T3" fmla="*/ 91 h 187"/>
                <a:gd name="T4" fmla="*/ 0 w 167"/>
                <a:gd name="T5" fmla="*/ 160 h 187"/>
                <a:gd name="T6" fmla="*/ 81 w 167"/>
                <a:gd name="T7" fmla="*/ 98 h 187"/>
                <a:gd name="T8" fmla="*/ 117 w 167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7" h="187">
                  <a:moveTo>
                    <a:pt x="138" y="0"/>
                  </a:moveTo>
                  <a:cubicBezTo>
                    <a:pt x="138" y="0"/>
                    <a:pt x="167" y="67"/>
                    <a:pt x="96" y="106"/>
                  </a:cubicBezTo>
                  <a:cubicBezTo>
                    <a:pt x="25" y="145"/>
                    <a:pt x="17" y="158"/>
                    <a:pt x="0" y="187"/>
                  </a:cubicBezTo>
                  <a:cubicBezTo>
                    <a:pt x="0" y="187"/>
                    <a:pt x="36" y="139"/>
                    <a:pt x="95" y="115"/>
                  </a:cubicBezTo>
                  <a:cubicBezTo>
                    <a:pt x="153" y="91"/>
                    <a:pt x="161" y="34"/>
                    <a:pt x="138" y="0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0" name="Freeform 7046"/>
            <p:cNvSpPr>
              <a:spLocks/>
            </p:cNvSpPr>
            <p:nvPr/>
          </p:nvSpPr>
          <p:spPr bwMode="auto">
            <a:xfrm>
              <a:off x="3542" y="1528"/>
              <a:ext cx="129" cy="236"/>
            </a:xfrm>
            <a:custGeom>
              <a:avLst/>
              <a:gdLst>
                <a:gd name="T0" fmla="*/ 0 w 139"/>
                <a:gd name="T1" fmla="*/ 2 h 255"/>
                <a:gd name="T2" fmla="*/ 120 w 139"/>
                <a:gd name="T3" fmla="*/ 218 h 255"/>
                <a:gd name="T4" fmla="*/ 0 w 139"/>
                <a:gd name="T5" fmla="*/ 0 h 2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9" h="255">
                  <a:moveTo>
                    <a:pt x="0" y="2"/>
                  </a:moveTo>
                  <a:cubicBezTo>
                    <a:pt x="0" y="2"/>
                    <a:pt x="83" y="47"/>
                    <a:pt x="139" y="255"/>
                  </a:cubicBezTo>
                  <a:cubicBezTo>
                    <a:pt x="139" y="255"/>
                    <a:pt x="127" y="73"/>
                    <a:pt x="0" y="0"/>
                  </a:cubicBezTo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1" name="Freeform 7047"/>
            <p:cNvSpPr>
              <a:spLocks/>
            </p:cNvSpPr>
            <p:nvPr/>
          </p:nvSpPr>
          <p:spPr bwMode="auto">
            <a:xfrm>
              <a:off x="2437" y="1525"/>
              <a:ext cx="183" cy="95"/>
            </a:xfrm>
            <a:custGeom>
              <a:avLst/>
              <a:gdLst>
                <a:gd name="T0" fmla="*/ 169 w 198"/>
                <a:gd name="T1" fmla="*/ 6 h 103"/>
                <a:gd name="T2" fmla="*/ 0 w 198"/>
                <a:gd name="T3" fmla="*/ 88 h 103"/>
                <a:gd name="T4" fmla="*/ 169 w 198"/>
                <a:gd name="T5" fmla="*/ 6 h 10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8" h="103">
                  <a:moveTo>
                    <a:pt x="198" y="7"/>
                  </a:moveTo>
                  <a:cubicBezTo>
                    <a:pt x="198" y="7"/>
                    <a:pt x="50" y="66"/>
                    <a:pt x="0" y="103"/>
                  </a:cubicBezTo>
                  <a:cubicBezTo>
                    <a:pt x="0" y="103"/>
                    <a:pt x="121" y="0"/>
                    <a:pt x="198" y="7"/>
                  </a:cubicBezTo>
                  <a:close/>
                </a:path>
              </a:pathLst>
            </a:custGeom>
            <a:solidFill>
              <a:srgbClr val="F7C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2" name="Freeform 7048"/>
            <p:cNvSpPr>
              <a:spLocks/>
            </p:cNvSpPr>
            <p:nvPr/>
          </p:nvSpPr>
          <p:spPr bwMode="auto">
            <a:xfrm>
              <a:off x="2983" y="794"/>
              <a:ext cx="43" cy="45"/>
            </a:xfrm>
            <a:custGeom>
              <a:avLst/>
              <a:gdLst>
                <a:gd name="T0" fmla="*/ 29 w 46"/>
                <a:gd name="T1" fmla="*/ 42 h 48"/>
                <a:gd name="T2" fmla="*/ 40 w 46"/>
                <a:gd name="T3" fmla="*/ 10 h 48"/>
                <a:gd name="T4" fmla="*/ 21 w 46"/>
                <a:gd name="T5" fmla="*/ 3 h 48"/>
                <a:gd name="T6" fmla="*/ 3 w 46"/>
                <a:gd name="T7" fmla="*/ 8 h 48"/>
                <a:gd name="T8" fmla="*/ 16 w 46"/>
                <a:gd name="T9" fmla="*/ 24 h 48"/>
                <a:gd name="T10" fmla="*/ 29 w 46"/>
                <a:gd name="T11" fmla="*/ 4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48">
                  <a:moveTo>
                    <a:pt x="33" y="48"/>
                  </a:moveTo>
                  <a:cubicBezTo>
                    <a:pt x="37" y="36"/>
                    <a:pt x="41" y="23"/>
                    <a:pt x="46" y="12"/>
                  </a:cubicBezTo>
                  <a:cubicBezTo>
                    <a:pt x="40" y="6"/>
                    <a:pt x="31" y="5"/>
                    <a:pt x="23" y="3"/>
                  </a:cubicBezTo>
                  <a:cubicBezTo>
                    <a:pt x="16" y="1"/>
                    <a:pt x="7" y="0"/>
                    <a:pt x="3" y="9"/>
                  </a:cubicBezTo>
                  <a:cubicBezTo>
                    <a:pt x="0" y="18"/>
                    <a:pt x="12" y="23"/>
                    <a:pt x="18" y="28"/>
                  </a:cubicBezTo>
                  <a:cubicBezTo>
                    <a:pt x="25" y="32"/>
                    <a:pt x="30" y="39"/>
                    <a:pt x="33" y="46"/>
                  </a:cubicBezTo>
                </a:path>
              </a:pathLst>
            </a:custGeom>
            <a:solidFill>
              <a:srgbClr val="A84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3" name="Freeform 7049"/>
            <p:cNvSpPr>
              <a:spLocks/>
            </p:cNvSpPr>
            <p:nvPr/>
          </p:nvSpPr>
          <p:spPr bwMode="auto">
            <a:xfrm>
              <a:off x="3082" y="913"/>
              <a:ext cx="25" cy="25"/>
            </a:xfrm>
            <a:custGeom>
              <a:avLst/>
              <a:gdLst>
                <a:gd name="T0" fmla="*/ 1 w 27"/>
                <a:gd name="T1" fmla="*/ 19 h 27"/>
                <a:gd name="T2" fmla="*/ 7 w 27"/>
                <a:gd name="T3" fmla="*/ 0 h 27"/>
                <a:gd name="T4" fmla="*/ 19 w 27"/>
                <a:gd name="T5" fmla="*/ 14 h 27"/>
                <a:gd name="T6" fmla="*/ 0 w 27"/>
                <a:gd name="T7" fmla="*/ 22 h 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7">
                  <a:moveTo>
                    <a:pt x="1" y="23"/>
                  </a:moveTo>
                  <a:cubicBezTo>
                    <a:pt x="0" y="17"/>
                    <a:pt x="5" y="4"/>
                    <a:pt x="9" y="0"/>
                  </a:cubicBezTo>
                  <a:cubicBezTo>
                    <a:pt x="15" y="3"/>
                    <a:pt x="27" y="7"/>
                    <a:pt x="22" y="16"/>
                  </a:cubicBezTo>
                  <a:cubicBezTo>
                    <a:pt x="18" y="24"/>
                    <a:pt x="7" y="27"/>
                    <a:pt x="0" y="26"/>
                  </a:cubicBezTo>
                </a:path>
              </a:pathLst>
            </a:custGeom>
            <a:solidFill>
              <a:srgbClr val="A84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4" name="Freeform 7050"/>
            <p:cNvSpPr>
              <a:spLocks/>
            </p:cNvSpPr>
            <p:nvPr/>
          </p:nvSpPr>
          <p:spPr bwMode="auto">
            <a:xfrm>
              <a:off x="2985" y="882"/>
              <a:ext cx="60" cy="67"/>
            </a:xfrm>
            <a:custGeom>
              <a:avLst/>
              <a:gdLst>
                <a:gd name="T0" fmla="*/ 44 w 65"/>
                <a:gd name="T1" fmla="*/ 62 h 72"/>
                <a:gd name="T2" fmla="*/ 54 w 65"/>
                <a:gd name="T3" fmla="*/ 44 h 72"/>
                <a:gd name="T4" fmla="*/ 40 w 65"/>
                <a:gd name="T5" fmla="*/ 31 h 72"/>
                <a:gd name="T6" fmla="*/ 20 w 65"/>
                <a:gd name="T7" fmla="*/ 14 h 72"/>
                <a:gd name="T8" fmla="*/ 5 w 65"/>
                <a:gd name="T9" fmla="*/ 0 h 72"/>
                <a:gd name="T10" fmla="*/ 0 w 65"/>
                <a:gd name="T11" fmla="*/ 7 h 72"/>
                <a:gd name="T12" fmla="*/ 17 w 65"/>
                <a:gd name="T13" fmla="*/ 14 h 72"/>
                <a:gd name="T14" fmla="*/ 30 w 65"/>
                <a:gd name="T15" fmla="*/ 28 h 72"/>
                <a:gd name="T16" fmla="*/ 47 w 65"/>
                <a:gd name="T17" fmla="*/ 58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5" h="72">
                  <a:moveTo>
                    <a:pt x="52" y="72"/>
                  </a:moveTo>
                  <a:cubicBezTo>
                    <a:pt x="54" y="65"/>
                    <a:pt x="64" y="57"/>
                    <a:pt x="64" y="51"/>
                  </a:cubicBezTo>
                  <a:cubicBezTo>
                    <a:pt x="65" y="44"/>
                    <a:pt x="52" y="39"/>
                    <a:pt x="47" y="35"/>
                  </a:cubicBezTo>
                  <a:cubicBezTo>
                    <a:pt x="39" y="29"/>
                    <a:pt x="32" y="22"/>
                    <a:pt x="24" y="16"/>
                  </a:cubicBezTo>
                  <a:cubicBezTo>
                    <a:pt x="18" y="12"/>
                    <a:pt x="11" y="2"/>
                    <a:pt x="5" y="0"/>
                  </a:cubicBezTo>
                  <a:cubicBezTo>
                    <a:pt x="3" y="2"/>
                    <a:pt x="2" y="5"/>
                    <a:pt x="0" y="7"/>
                  </a:cubicBezTo>
                  <a:cubicBezTo>
                    <a:pt x="7" y="11"/>
                    <a:pt x="12" y="11"/>
                    <a:pt x="19" y="16"/>
                  </a:cubicBezTo>
                  <a:cubicBezTo>
                    <a:pt x="25" y="21"/>
                    <a:pt x="31" y="26"/>
                    <a:pt x="36" y="32"/>
                  </a:cubicBezTo>
                  <a:cubicBezTo>
                    <a:pt x="44" y="41"/>
                    <a:pt x="57" y="55"/>
                    <a:pt x="55" y="67"/>
                  </a:cubicBezTo>
                </a:path>
              </a:pathLst>
            </a:custGeom>
            <a:solidFill>
              <a:srgbClr val="A84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5" name="Freeform 7051"/>
            <p:cNvSpPr>
              <a:spLocks/>
            </p:cNvSpPr>
            <p:nvPr/>
          </p:nvSpPr>
          <p:spPr bwMode="auto">
            <a:xfrm>
              <a:off x="2998" y="911"/>
              <a:ext cx="30" cy="32"/>
            </a:xfrm>
            <a:custGeom>
              <a:avLst/>
              <a:gdLst>
                <a:gd name="T0" fmla="*/ 0 w 32"/>
                <a:gd name="T1" fmla="*/ 16 h 35"/>
                <a:gd name="T2" fmla="*/ 14 w 32"/>
                <a:gd name="T3" fmla="*/ 6 h 35"/>
                <a:gd name="T4" fmla="*/ 27 w 32"/>
                <a:gd name="T5" fmla="*/ 29 h 35"/>
                <a:gd name="T6" fmla="*/ 13 w 32"/>
                <a:gd name="T7" fmla="*/ 19 h 35"/>
                <a:gd name="T8" fmla="*/ 1 w 32"/>
                <a:gd name="T9" fmla="*/ 1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0" y="19"/>
                  </a:moveTo>
                  <a:cubicBezTo>
                    <a:pt x="6" y="17"/>
                    <a:pt x="6" y="0"/>
                    <a:pt x="16" y="8"/>
                  </a:cubicBezTo>
                  <a:cubicBezTo>
                    <a:pt x="22" y="13"/>
                    <a:pt x="32" y="26"/>
                    <a:pt x="31" y="35"/>
                  </a:cubicBezTo>
                  <a:cubicBezTo>
                    <a:pt x="25" y="34"/>
                    <a:pt x="20" y="26"/>
                    <a:pt x="15" y="23"/>
                  </a:cubicBezTo>
                  <a:cubicBezTo>
                    <a:pt x="12" y="20"/>
                    <a:pt x="6" y="17"/>
                    <a:pt x="1" y="18"/>
                  </a:cubicBezTo>
                </a:path>
              </a:pathLst>
            </a:custGeom>
            <a:solidFill>
              <a:srgbClr val="A84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6" name="Freeform 7052"/>
            <p:cNvSpPr>
              <a:spLocks/>
            </p:cNvSpPr>
            <p:nvPr/>
          </p:nvSpPr>
          <p:spPr bwMode="auto">
            <a:xfrm>
              <a:off x="2977" y="897"/>
              <a:ext cx="17" cy="14"/>
            </a:xfrm>
            <a:custGeom>
              <a:avLst/>
              <a:gdLst>
                <a:gd name="T0" fmla="*/ 12 w 18"/>
                <a:gd name="T1" fmla="*/ 12 h 15"/>
                <a:gd name="T2" fmla="*/ 16 w 18"/>
                <a:gd name="T3" fmla="*/ 6 h 15"/>
                <a:gd name="T4" fmla="*/ 4 w 18"/>
                <a:gd name="T5" fmla="*/ 7 h 15"/>
                <a:gd name="T6" fmla="*/ 14 w 18"/>
                <a:gd name="T7" fmla="*/ 11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15">
                  <a:moveTo>
                    <a:pt x="14" y="14"/>
                  </a:moveTo>
                  <a:cubicBezTo>
                    <a:pt x="16" y="12"/>
                    <a:pt x="17" y="9"/>
                    <a:pt x="18" y="6"/>
                  </a:cubicBezTo>
                  <a:cubicBezTo>
                    <a:pt x="12" y="3"/>
                    <a:pt x="6" y="0"/>
                    <a:pt x="4" y="7"/>
                  </a:cubicBezTo>
                  <a:cubicBezTo>
                    <a:pt x="0" y="15"/>
                    <a:pt x="9" y="13"/>
                    <a:pt x="16" y="13"/>
                  </a:cubicBezTo>
                </a:path>
              </a:pathLst>
            </a:custGeom>
            <a:solidFill>
              <a:srgbClr val="A84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7" name="Freeform 7053"/>
            <p:cNvSpPr>
              <a:spLocks/>
            </p:cNvSpPr>
            <p:nvPr/>
          </p:nvSpPr>
          <p:spPr bwMode="auto">
            <a:xfrm>
              <a:off x="2982" y="945"/>
              <a:ext cx="22" cy="34"/>
            </a:xfrm>
            <a:custGeom>
              <a:avLst/>
              <a:gdLst>
                <a:gd name="T0" fmla="*/ 15 w 24"/>
                <a:gd name="T1" fmla="*/ 24 h 36"/>
                <a:gd name="T2" fmla="*/ 20 w 24"/>
                <a:gd name="T3" fmla="*/ 9 h 36"/>
                <a:gd name="T4" fmla="*/ 11 w 24"/>
                <a:gd name="T5" fmla="*/ 0 h 36"/>
                <a:gd name="T6" fmla="*/ 6 w 24"/>
                <a:gd name="T7" fmla="*/ 12 h 36"/>
                <a:gd name="T8" fmla="*/ 1 w 24"/>
                <a:gd name="T9" fmla="*/ 24 h 36"/>
                <a:gd name="T10" fmla="*/ 15 w 24"/>
                <a:gd name="T11" fmla="*/ 22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6">
                  <a:moveTo>
                    <a:pt x="17" y="26"/>
                  </a:moveTo>
                  <a:cubicBezTo>
                    <a:pt x="16" y="21"/>
                    <a:pt x="24" y="15"/>
                    <a:pt x="24" y="10"/>
                  </a:cubicBezTo>
                  <a:cubicBezTo>
                    <a:pt x="24" y="6"/>
                    <a:pt x="17" y="3"/>
                    <a:pt x="13" y="0"/>
                  </a:cubicBezTo>
                  <a:cubicBezTo>
                    <a:pt x="10" y="3"/>
                    <a:pt x="10" y="9"/>
                    <a:pt x="8" y="14"/>
                  </a:cubicBezTo>
                  <a:cubicBezTo>
                    <a:pt x="6" y="18"/>
                    <a:pt x="2" y="21"/>
                    <a:pt x="1" y="26"/>
                  </a:cubicBezTo>
                  <a:cubicBezTo>
                    <a:pt x="0" y="36"/>
                    <a:pt x="12" y="27"/>
                    <a:pt x="17" y="24"/>
                  </a:cubicBezTo>
                </a:path>
              </a:pathLst>
            </a:custGeom>
            <a:solidFill>
              <a:srgbClr val="A84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8" name="Freeform 7054"/>
            <p:cNvSpPr>
              <a:spLocks/>
            </p:cNvSpPr>
            <p:nvPr/>
          </p:nvSpPr>
          <p:spPr bwMode="auto">
            <a:xfrm>
              <a:off x="3020" y="959"/>
              <a:ext cx="87" cy="70"/>
            </a:xfrm>
            <a:custGeom>
              <a:avLst/>
              <a:gdLst>
                <a:gd name="T0" fmla="*/ 81 w 93"/>
                <a:gd name="T1" fmla="*/ 65 h 75"/>
                <a:gd name="T2" fmla="*/ 66 w 93"/>
                <a:gd name="T3" fmla="*/ 60 h 75"/>
                <a:gd name="T4" fmla="*/ 53 w 93"/>
                <a:gd name="T5" fmla="*/ 56 h 75"/>
                <a:gd name="T6" fmla="*/ 28 w 93"/>
                <a:gd name="T7" fmla="*/ 43 h 75"/>
                <a:gd name="T8" fmla="*/ 11 w 93"/>
                <a:gd name="T9" fmla="*/ 27 h 75"/>
                <a:gd name="T10" fmla="*/ 0 w 93"/>
                <a:gd name="T11" fmla="*/ 10 h 75"/>
                <a:gd name="T12" fmla="*/ 21 w 93"/>
                <a:gd name="T13" fmla="*/ 14 h 75"/>
                <a:gd name="T14" fmla="*/ 47 w 93"/>
                <a:gd name="T15" fmla="*/ 31 h 75"/>
                <a:gd name="T16" fmla="*/ 67 w 93"/>
                <a:gd name="T17" fmla="*/ 45 h 75"/>
                <a:gd name="T18" fmla="*/ 80 w 93"/>
                <a:gd name="T19" fmla="*/ 63 h 75"/>
                <a:gd name="T20" fmla="*/ 80 w 93"/>
                <a:gd name="T21" fmla="*/ 65 h 7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3" h="75">
                  <a:moveTo>
                    <a:pt x="93" y="75"/>
                  </a:moveTo>
                  <a:cubicBezTo>
                    <a:pt x="88" y="75"/>
                    <a:pt x="81" y="71"/>
                    <a:pt x="76" y="69"/>
                  </a:cubicBezTo>
                  <a:cubicBezTo>
                    <a:pt x="71" y="67"/>
                    <a:pt x="66" y="65"/>
                    <a:pt x="61" y="64"/>
                  </a:cubicBezTo>
                  <a:cubicBezTo>
                    <a:pt x="50" y="60"/>
                    <a:pt x="42" y="55"/>
                    <a:pt x="32" y="49"/>
                  </a:cubicBezTo>
                  <a:cubicBezTo>
                    <a:pt x="25" y="43"/>
                    <a:pt x="19" y="37"/>
                    <a:pt x="13" y="31"/>
                  </a:cubicBezTo>
                  <a:cubicBezTo>
                    <a:pt x="7" y="26"/>
                    <a:pt x="0" y="20"/>
                    <a:pt x="0" y="12"/>
                  </a:cubicBezTo>
                  <a:cubicBezTo>
                    <a:pt x="1" y="0"/>
                    <a:pt x="19" y="12"/>
                    <a:pt x="24" y="16"/>
                  </a:cubicBezTo>
                  <a:cubicBezTo>
                    <a:pt x="34" y="22"/>
                    <a:pt x="43" y="29"/>
                    <a:pt x="53" y="35"/>
                  </a:cubicBezTo>
                  <a:cubicBezTo>
                    <a:pt x="61" y="40"/>
                    <a:pt x="70" y="45"/>
                    <a:pt x="77" y="51"/>
                  </a:cubicBezTo>
                  <a:cubicBezTo>
                    <a:pt x="84" y="57"/>
                    <a:pt x="88" y="66"/>
                    <a:pt x="91" y="73"/>
                  </a:cubicBezTo>
                  <a:cubicBezTo>
                    <a:pt x="92" y="73"/>
                    <a:pt x="92" y="75"/>
                    <a:pt x="92" y="75"/>
                  </a:cubicBezTo>
                </a:path>
              </a:pathLst>
            </a:custGeom>
            <a:solidFill>
              <a:srgbClr val="A84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9" name="Freeform 7055"/>
            <p:cNvSpPr>
              <a:spLocks/>
            </p:cNvSpPr>
            <p:nvPr/>
          </p:nvSpPr>
          <p:spPr bwMode="auto">
            <a:xfrm>
              <a:off x="2996" y="934"/>
              <a:ext cx="24" cy="17"/>
            </a:xfrm>
            <a:custGeom>
              <a:avLst/>
              <a:gdLst>
                <a:gd name="T0" fmla="*/ 10 w 25"/>
                <a:gd name="T1" fmla="*/ 3 h 18"/>
                <a:gd name="T2" fmla="*/ 4 w 25"/>
                <a:gd name="T3" fmla="*/ 0 h 18"/>
                <a:gd name="T4" fmla="*/ 6 w 25"/>
                <a:gd name="T5" fmla="*/ 6 h 18"/>
                <a:gd name="T6" fmla="*/ 23 w 25"/>
                <a:gd name="T7" fmla="*/ 16 h 18"/>
                <a:gd name="T8" fmla="*/ 8 w 25"/>
                <a:gd name="T9" fmla="*/ 2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18">
                  <a:moveTo>
                    <a:pt x="10" y="3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0" y="2"/>
                    <a:pt x="4" y="5"/>
                    <a:pt x="6" y="6"/>
                  </a:cubicBezTo>
                  <a:cubicBezTo>
                    <a:pt x="12" y="10"/>
                    <a:pt x="18" y="16"/>
                    <a:pt x="25" y="18"/>
                  </a:cubicBezTo>
                  <a:cubicBezTo>
                    <a:pt x="19" y="13"/>
                    <a:pt x="13" y="8"/>
                    <a:pt x="8" y="2"/>
                  </a:cubicBezTo>
                </a:path>
              </a:pathLst>
            </a:custGeom>
            <a:solidFill>
              <a:srgbClr val="A84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0" name="Freeform 7056"/>
            <p:cNvSpPr>
              <a:spLocks/>
            </p:cNvSpPr>
            <p:nvPr/>
          </p:nvSpPr>
          <p:spPr bwMode="auto">
            <a:xfrm>
              <a:off x="2995" y="831"/>
              <a:ext cx="14" cy="13"/>
            </a:xfrm>
            <a:custGeom>
              <a:avLst/>
              <a:gdLst>
                <a:gd name="T0" fmla="*/ 0 w 15"/>
                <a:gd name="T1" fmla="*/ 11 h 15"/>
                <a:gd name="T2" fmla="*/ 12 w 15"/>
                <a:gd name="T3" fmla="*/ 7 h 15"/>
                <a:gd name="T4" fmla="*/ 7 w 15"/>
                <a:gd name="T5" fmla="*/ 3 h 15"/>
                <a:gd name="T6" fmla="*/ 0 w 15"/>
                <a:gd name="T7" fmla="*/ 0 h 15"/>
                <a:gd name="T8" fmla="*/ 1 w 15"/>
                <a:gd name="T9" fmla="*/ 1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5">
                  <a:moveTo>
                    <a:pt x="0" y="15"/>
                  </a:moveTo>
                  <a:cubicBezTo>
                    <a:pt x="0" y="6"/>
                    <a:pt x="9" y="9"/>
                    <a:pt x="14" y="9"/>
                  </a:cubicBezTo>
                  <a:cubicBezTo>
                    <a:pt x="15" y="6"/>
                    <a:pt x="10" y="6"/>
                    <a:pt x="8" y="5"/>
                  </a:cubicBezTo>
                  <a:cubicBezTo>
                    <a:pt x="5" y="3"/>
                    <a:pt x="3" y="1"/>
                    <a:pt x="0" y="0"/>
                  </a:cubicBezTo>
                  <a:cubicBezTo>
                    <a:pt x="0" y="4"/>
                    <a:pt x="3" y="8"/>
                    <a:pt x="1" y="13"/>
                  </a:cubicBezTo>
                </a:path>
              </a:pathLst>
            </a:custGeom>
            <a:solidFill>
              <a:srgbClr val="A84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1" name="Freeform 7057"/>
            <p:cNvSpPr>
              <a:spLocks/>
            </p:cNvSpPr>
            <p:nvPr/>
          </p:nvSpPr>
          <p:spPr bwMode="auto">
            <a:xfrm>
              <a:off x="2988" y="847"/>
              <a:ext cx="94" cy="80"/>
            </a:xfrm>
            <a:custGeom>
              <a:avLst/>
              <a:gdLst>
                <a:gd name="T0" fmla="*/ 16 w 101"/>
                <a:gd name="T1" fmla="*/ 0 h 86"/>
                <a:gd name="T2" fmla="*/ 46 w 101"/>
                <a:gd name="T3" fmla="*/ 39 h 86"/>
                <a:gd name="T4" fmla="*/ 87 w 101"/>
                <a:gd name="T5" fmla="*/ 74 h 86"/>
                <a:gd name="T6" fmla="*/ 69 w 101"/>
                <a:gd name="T7" fmla="*/ 52 h 86"/>
                <a:gd name="T8" fmla="*/ 46 w 101"/>
                <a:gd name="T9" fmla="*/ 35 h 86"/>
                <a:gd name="T10" fmla="*/ 14 w 101"/>
                <a:gd name="T11" fmla="*/ 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1" h="86">
                  <a:moveTo>
                    <a:pt x="18" y="0"/>
                  </a:moveTo>
                  <a:cubicBezTo>
                    <a:pt x="0" y="8"/>
                    <a:pt x="48" y="41"/>
                    <a:pt x="53" y="45"/>
                  </a:cubicBezTo>
                  <a:cubicBezTo>
                    <a:pt x="69" y="57"/>
                    <a:pt x="89" y="69"/>
                    <a:pt x="101" y="86"/>
                  </a:cubicBezTo>
                  <a:cubicBezTo>
                    <a:pt x="99" y="76"/>
                    <a:pt x="86" y="66"/>
                    <a:pt x="79" y="60"/>
                  </a:cubicBezTo>
                  <a:cubicBezTo>
                    <a:pt x="70" y="53"/>
                    <a:pt x="62" y="47"/>
                    <a:pt x="53" y="41"/>
                  </a:cubicBezTo>
                  <a:cubicBezTo>
                    <a:pt x="41" y="32"/>
                    <a:pt x="16" y="18"/>
                    <a:pt x="16" y="1"/>
                  </a:cubicBezTo>
                </a:path>
              </a:pathLst>
            </a:custGeom>
            <a:solidFill>
              <a:srgbClr val="C47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2" name="Freeform 7058"/>
            <p:cNvSpPr>
              <a:spLocks/>
            </p:cNvSpPr>
            <p:nvPr/>
          </p:nvSpPr>
          <p:spPr bwMode="auto">
            <a:xfrm>
              <a:off x="2967" y="778"/>
              <a:ext cx="34" cy="23"/>
            </a:xfrm>
            <a:custGeom>
              <a:avLst/>
              <a:gdLst>
                <a:gd name="T0" fmla="*/ 31 w 37"/>
                <a:gd name="T1" fmla="*/ 6 h 25"/>
                <a:gd name="T2" fmla="*/ 17 w 37"/>
                <a:gd name="T3" fmla="*/ 8 h 25"/>
                <a:gd name="T4" fmla="*/ 8 w 37"/>
                <a:gd name="T5" fmla="*/ 21 h 25"/>
                <a:gd name="T6" fmla="*/ 31 w 37"/>
                <a:gd name="T7" fmla="*/ 7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25">
                  <a:moveTo>
                    <a:pt x="37" y="8"/>
                  </a:moveTo>
                  <a:cubicBezTo>
                    <a:pt x="30" y="8"/>
                    <a:pt x="26" y="6"/>
                    <a:pt x="20" y="10"/>
                  </a:cubicBezTo>
                  <a:cubicBezTo>
                    <a:pt x="15" y="14"/>
                    <a:pt x="13" y="19"/>
                    <a:pt x="10" y="25"/>
                  </a:cubicBezTo>
                  <a:cubicBezTo>
                    <a:pt x="0" y="8"/>
                    <a:pt x="26" y="0"/>
                    <a:pt x="37" y="9"/>
                  </a:cubicBezTo>
                </a:path>
              </a:pathLst>
            </a:custGeom>
            <a:solidFill>
              <a:srgbClr val="C47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3" name="Freeform 7059"/>
            <p:cNvSpPr>
              <a:spLocks/>
            </p:cNvSpPr>
            <p:nvPr/>
          </p:nvSpPr>
          <p:spPr bwMode="auto">
            <a:xfrm>
              <a:off x="3032" y="958"/>
              <a:ext cx="81" cy="60"/>
            </a:xfrm>
            <a:custGeom>
              <a:avLst/>
              <a:gdLst>
                <a:gd name="T0" fmla="*/ 0 w 88"/>
                <a:gd name="T1" fmla="*/ 0 h 64"/>
                <a:gd name="T2" fmla="*/ 24 w 88"/>
                <a:gd name="T3" fmla="*/ 11 h 64"/>
                <a:gd name="T4" fmla="*/ 43 w 88"/>
                <a:gd name="T5" fmla="*/ 23 h 64"/>
                <a:gd name="T6" fmla="*/ 75 w 88"/>
                <a:gd name="T7" fmla="*/ 56 h 64"/>
                <a:gd name="T8" fmla="*/ 38 w 88"/>
                <a:gd name="T9" fmla="*/ 13 h 64"/>
                <a:gd name="T10" fmla="*/ 19 w 88"/>
                <a:gd name="T11" fmla="*/ 7 h 64"/>
                <a:gd name="T12" fmla="*/ 2 w 88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8" h="64">
                  <a:moveTo>
                    <a:pt x="0" y="0"/>
                  </a:moveTo>
                  <a:cubicBezTo>
                    <a:pt x="9" y="1"/>
                    <a:pt x="19" y="9"/>
                    <a:pt x="28" y="13"/>
                  </a:cubicBezTo>
                  <a:cubicBezTo>
                    <a:pt x="36" y="17"/>
                    <a:pt x="43" y="21"/>
                    <a:pt x="51" y="26"/>
                  </a:cubicBezTo>
                  <a:cubicBezTo>
                    <a:pt x="65" y="35"/>
                    <a:pt x="79" y="50"/>
                    <a:pt x="88" y="64"/>
                  </a:cubicBezTo>
                  <a:cubicBezTo>
                    <a:pt x="75" y="45"/>
                    <a:pt x="67" y="27"/>
                    <a:pt x="45" y="15"/>
                  </a:cubicBezTo>
                  <a:cubicBezTo>
                    <a:pt x="38" y="12"/>
                    <a:pt x="30" y="9"/>
                    <a:pt x="23" y="7"/>
                  </a:cubicBezTo>
                  <a:cubicBezTo>
                    <a:pt x="17" y="5"/>
                    <a:pt x="7" y="4"/>
                    <a:pt x="2" y="0"/>
                  </a:cubicBezTo>
                </a:path>
              </a:pathLst>
            </a:custGeom>
            <a:solidFill>
              <a:srgbClr val="C47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4" name="Freeform 7060"/>
            <p:cNvSpPr>
              <a:spLocks/>
            </p:cNvSpPr>
            <p:nvPr/>
          </p:nvSpPr>
          <p:spPr bwMode="auto">
            <a:xfrm>
              <a:off x="2996" y="895"/>
              <a:ext cx="38" cy="44"/>
            </a:xfrm>
            <a:custGeom>
              <a:avLst/>
              <a:gdLst>
                <a:gd name="T0" fmla="*/ 0 w 41"/>
                <a:gd name="T1" fmla="*/ 1 h 47"/>
                <a:gd name="T2" fmla="*/ 11 w 41"/>
                <a:gd name="T3" fmla="*/ 7 h 47"/>
                <a:gd name="T4" fmla="*/ 22 w 41"/>
                <a:gd name="T5" fmla="*/ 19 h 47"/>
                <a:gd name="T6" fmla="*/ 30 w 41"/>
                <a:gd name="T7" fmla="*/ 31 h 47"/>
                <a:gd name="T8" fmla="*/ 35 w 41"/>
                <a:gd name="T9" fmla="*/ 41 h 47"/>
                <a:gd name="T10" fmla="*/ 32 w 41"/>
                <a:gd name="T11" fmla="*/ 34 h 47"/>
                <a:gd name="T12" fmla="*/ 27 w 41"/>
                <a:gd name="T13" fmla="*/ 25 h 47"/>
                <a:gd name="T14" fmla="*/ 18 w 41"/>
                <a:gd name="T15" fmla="*/ 11 h 47"/>
                <a:gd name="T16" fmla="*/ 7 w 41"/>
                <a:gd name="T17" fmla="*/ 5 h 47"/>
                <a:gd name="T18" fmla="*/ 5 w 41"/>
                <a:gd name="T19" fmla="*/ 2 h 47"/>
                <a:gd name="T20" fmla="*/ 0 w 41"/>
                <a:gd name="T21" fmla="*/ 1 h 47"/>
                <a:gd name="T22" fmla="*/ 0 w 41"/>
                <a:gd name="T23" fmla="*/ 1 h 4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" h="47">
                  <a:moveTo>
                    <a:pt x="0" y="1"/>
                  </a:moveTo>
                  <a:cubicBezTo>
                    <a:pt x="5" y="2"/>
                    <a:pt x="9" y="6"/>
                    <a:pt x="13" y="9"/>
                  </a:cubicBezTo>
                  <a:cubicBezTo>
                    <a:pt x="18" y="13"/>
                    <a:pt x="22" y="17"/>
                    <a:pt x="26" y="21"/>
                  </a:cubicBezTo>
                  <a:cubicBezTo>
                    <a:pt x="30" y="25"/>
                    <a:pt x="33" y="30"/>
                    <a:pt x="35" y="35"/>
                  </a:cubicBezTo>
                  <a:cubicBezTo>
                    <a:pt x="37" y="38"/>
                    <a:pt x="40" y="43"/>
                    <a:pt x="41" y="47"/>
                  </a:cubicBezTo>
                  <a:cubicBezTo>
                    <a:pt x="41" y="44"/>
                    <a:pt x="39" y="40"/>
                    <a:pt x="37" y="38"/>
                  </a:cubicBezTo>
                  <a:cubicBezTo>
                    <a:pt x="36" y="34"/>
                    <a:pt x="33" y="32"/>
                    <a:pt x="31" y="29"/>
                  </a:cubicBezTo>
                  <a:cubicBezTo>
                    <a:pt x="28" y="24"/>
                    <a:pt x="24" y="18"/>
                    <a:pt x="20" y="13"/>
                  </a:cubicBezTo>
                  <a:cubicBezTo>
                    <a:pt x="17" y="10"/>
                    <a:pt x="13" y="7"/>
                    <a:pt x="9" y="5"/>
                  </a:cubicBezTo>
                  <a:cubicBezTo>
                    <a:pt x="8" y="4"/>
                    <a:pt x="7" y="3"/>
                    <a:pt x="5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0"/>
                    <a:pt x="1" y="1"/>
                    <a:pt x="0" y="1"/>
                  </a:cubicBezTo>
                </a:path>
              </a:pathLst>
            </a:custGeom>
            <a:solidFill>
              <a:srgbClr val="C47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5" name="Freeform 7061"/>
            <p:cNvSpPr>
              <a:spLocks/>
            </p:cNvSpPr>
            <p:nvPr/>
          </p:nvSpPr>
          <p:spPr bwMode="auto">
            <a:xfrm>
              <a:off x="2992" y="927"/>
              <a:ext cx="37" cy="19"/>
            </a:xfrm>
            <a:custGeom>
              <a:avLst/>
              <a:gdLst>
                <a:gd name="T0" fmla="*/ 0 w 40"/>
                <a:gd name="T1" fmla="*/ 7 h 21"/>
                <a:gd name="T2" fmla="*/ 6 w 40"/>
                <a:gd name="T3" fmla="*/ 2 h 21"/>
                <a:gd name="T4" fmla="*/ 18 w 40"/>
                <a:gd name="T5" fmla="*/ 5 h 21"/>
                <a:gd name="T6" fmla="*/ 20 w 40"/>
                <a:gd name="T7" fmla="*/ 7 h 21"/>
                <a:gd name="T8" fmla="*/ 25 w 40"/>
                <a:gd name="T9" fmla="*/ 12 h 21"/>
                <a:gd name="T10" fmla="*/ 29 w 40"/>
                <a:gd name="T11" fmla="*/ 15 h 21"/>
                <a:gd name="T12" fmla="*/ 34 w 40"/>
                <a:gd name="T13" fmla="*/ 17 h 21"/>
                <a:gd name="T14" fmla="*/ 23 w 40"/>
                <a:gd name="T15" fmla="*/ 8 h 21"/>
                <a:gd name="T16" fmla="*/ 13 w 40"/>
                <a:gd name="T17" fmla="*/ 2 h 21"/>
                <a:gd name="T18" fmla="*/ 4 w 40"/>
                <a:gd name="T19" fmla="*/ 1 h 21"/>
                <a:gd name="T20" fmla="*/ 0 w 40"/>
                <a:gd name="T21" fmla="*/ 8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0" h="21">
                  <a:moveTo>
                    <a:pt x="0" y="9"/>
                  </a:moveTo>
                  <a:cubicBezTo>
                    <a:pt x="1" y="6"/>
                    <a:pt x="4" y="2"/>
                    <a:pt x="8" y="2"/>
                  </a:cubicBezTo>
                  <a:cubicBezTo>
                    <a:pt x="12" y="2"/>
                    <a:pt x="16" y="4"/>
                    <a:pt x="20" y="6"/>
                  </a:cubicBezTo>
                  <a:cubicBezTo>
                    <a:pt x="21" y="7"/>
                    <a:pt x="23" y="8"/>
                    <a:pt x="24" y="9"/>
                  </a:cubicBezTo>
                  <a:cubicBezTo>
                    <a:pt x="26" y="11"/>
                    <a:pt x="28" y="13"/>
                    <a:pt x="29" y="14"/>
                  </a:cubicBezTo>
                  <a:cubicBezTo>
                    <a:pt x="31" y="16"/>
                    <a:pt x="33" y="17"/>
                    <a:pt x="34" y="19"/>
                  </a:cubicBezTo>
                  <a:cubicBezTo>
                    <a:pt x="36" y="20"/>
                    <a:pt x="38" y="20"/>
                    <a:pt x="40" y="21"/>
                  </a:cubicBezTo>
                  <a:cubicBezTo>
                    <a:pt x="35" y="19"/>
                    <a:pt x="31" y="14"/>
                    <a:pt x="27" y="10"/>
                  </a:cubicBezTo>
                  <a:cubicBezTo>
                    <a:pt x="24" y="6"/>
                    <a:pt x="19" y="3"/>
                    <a:pt x="15" y="2"/>
                  </a:cubicBezTo>
                  <a:cubicBezTo>
                    <a:pt x="11" y="1"/>
                    <a:pt x="8" y="0"/>
                    <a:pt x="4" y="1"/>
                  </a:cubicBezTo>
                  <a:cubicBezTo>
                    <a:pt x="1" y="3"/>
                    <a:pt x="1" y="6"/>
                    <a:pt x="0" y="10"/>
                  </a:cubicBezTo>
                </a:path>
              </a:pathLst>
            </a:custGeom>
            <a:solidFill>
              <a:srgbClr val="C47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6" name="Freeform 7062"/>
            <p:cNvSpPr>
              <a:spLocks/>
            </p:cNvSpPr>
            <p:nvPr/>
          </p:nvSpPr>
          <p:spPr bwMode="auto">
            <a:xfrm>
              <a:off x="2977" y="903"/>
              <a:ext cx="14" cy="12"/>
            </a:xfrm>
            <a:custGeom>
              <a:avLst/>
              <a:gdLst>
                <a:gd name="T0" fmla="*/ 2 w 15"/>
                <a:gd name="T1" fmla="*/ 0 h 13"/>
                <a:gd name="T2" fmla="*/ 0 w 15"/>
                <a:gd name="T3" fmla="*/ 6 h 13"/>
                <a:gd name="T4" fmla="*/ 5 w 15"/>
                <a:gd name="T5" fmla="*/ 6 h 13"/>
                <a:gd name="T6" fmla="*/ 10 w 15"/>
                <a:gd name="T7" fmla="*/ 6 h 13"/>
                <a:gd name="T8" fmla="*/ 13 w 15"/>
                <a:gd name="T9" fmla="*/ 11 h 13"/>
                <a:gd name="T10" fmla="*/ 11 w 15"/>
                <a:gd name="T11" fmla="*/ 6 h 13"/>
                <a:gd name="T12" fmla="*/ 7 w 15"/>
                <a:gd name="T13" fmla="*/ 6 h 13"/>
                <a:gd name="T14" fmla="*/ 3 w 15"/>
                <a:gd name="T15" fmla="*/ 4 h 13"/>
                <a:gd name="T16" fmla="*/ 2 w 15"/>
                <a:gd name="T17" fmla="*/ 1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3">
                  <a:moveTo>
                    <a:pt x="2" y="0"/>
                  </a:moveTo>
                  <a:cubicBezTo>
                    <a:pt x="0" y="1"/>
                    <a:pt x="0" y="5"/>
                    <a:pt x="0" y="6"/>
                  </a:cubicBezTo>
                  <a:cubicBezTo>
                    <a:pt x="1" y="9"/>
                    <a:pt x="3" y="8"/>
                    <a:pt x="5" y="7"/>
                  </a:cubicBezTo>
                  <a:cubicBezTo>
                    <a:pt x="7" y="7"/>
                    <a:pt x="10" y="7"/>
                    <a:pt x="12" y="8"/>
                  </a:cubicBezTo>
                  <a:cubicBezTo>
                    <a:pt x="13" y="9"/>
                    <a:pt x="14" y="11"/>
                    <a:pt x="15" y="13"/>
                  </a:cubicBezTo>
                  <a:cubicBezTo>
                    <a:pt x="15" y="11"/>
                    <a:pt x="15" y="8"/>
                    <a:pt x="13" y="7"/>
                  </a:cubicBezTo>
                  <a:cubicBezTo>
                    <a:pt x="11" y="5"/>
                    <a:pt x="9" y="5"/>
                    <a:pt x="7" y="6"/>
                  </a:cubicBezTo>
                  <a:cubicBezTo>
                    <a:pt x="5" y="6"/>
                    <a:pt x="4" y="6"/>
                    <a:pt x="3" y="4"/>
                  </a:cubicBezTo>
                  <a:cubicBezTo>
                    <a:pt x="2" y="3"/>
                    <a:pt x="1" y="2"/>
                    <a:pt x="2" y="1"/>
                  </a:cubicBezTo>
                </a:path>
              </a:pathLst>
            </a:custGeom>
            <a:solidFill>
              <a:srgbClr val="C47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7" name="Freeform 7063"/>
            <p:cNvSpPr>
              <a:spLocks/>
            </p:cNvSpPr>
            <p:nvPr/>
          </p:nvSpPr>
          <p:spPr bwMode="auto">
            <a:xfrm>
              <a:off x="2994" y="957"/>
              <a:ext cx="97" cy="66"/>
            </a:xfrm>
            <a:custGeom>
              <a:avLst/>
              <a:gdLst>
                <a:gd name="T0" fmla="*/ 1 w 105"/>
                <a:gd name="T1" fmla="*/ 11 h 71"/>
                <a:gd name="T2" fmla="*/ 37 w 105"/>
                <a:gd name="T3" fmla="*/ 33 h 71"/>
                <a:gd name="T4" fmla="*/ 90 w 105"/>
                <a:gd name="T5" fmla="*/ 60 h 71"/>
                <a:gd name="T6" fmla="*/ 79 w 105"/>
                <a:gd name="T7" fmla="*/ 57 h 71"/>
                <a:gd name="T8" fmla="*/ 67 w 105"/>
                <a:gd name="T9" fmla="*/ 53 h 71"/>
                <a:gd name="T10" fmla="*/ 52 w 105"/>
                <a:gd name="T11" fmla="*/ 42 h 71"/>
                <a:gd name="T12" fmla="*/ 30 w 105"/>
                <a:gd name="T13" fmla="*/ 20 h 71"/>
                <a:gd name="T14" fmla="*/ 14 w 105"/>
                <a:gd name="T15" fmla="*/ 8 h 71"/>
                <a:gd name="T16" fmla="*/ 5 w 105"/>
                <a:gd name="T17" fmla="*/ 7 h 71"/>
                <a:gd name="T18" fmla="*/ 0 w 105"/>
                <a:gd name="T19" fmla="*/ 11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1">
                  <a:moveTo>
                    <a:pt x="1" y="13"/>
                  </a:moveTo>
                  <a:cubicBezTo>
                    <a:pt x="19" y="0"/>
                    <a:pt x="32" y="26"/>
                    <a:pt x="43" y="38"/>
                  </a:cubicBezTo>
                  <a:cubicBezTo>
                    <a:pt x="59" y="55"/>
                    <a:pt x="79" y="71"/>
                    <a:pt x="105" y="70"/>
                  </a:cubicBezTo>
                  <a:cubicBezTo>
                    <a:pt x="101" y="69"/>
                    <a:pt x="97" y="68"/>
                    <a:pt x="93" y="66"/>
                  </a:cubicBezTo>
                  <a:cubicBezTo>
                    <a:pt x="88" y="65"/>
                    <a:pt x="83" y="63"/>
                    <a:pt x="78" y="61"/>
                  </a:cubicBezTo>
                  <a:cubicBezTo>
                    <a:pt x="72" y="58"/>
                    <a:pt x="66" y="53"/>
                    <a:pt x="61" y="48"/>
                  </a:cubicBezTo>
                  <a:cubicBezTo>
                    <a:pt x="52" y="40"/>
                    <a:pt x="44" y="31"/>
                    <a:pt x="35" y="24"/>
                  </a:cubicBezTo>
                  <a:cubicBezTo>
                    <a:pt x="29" y="18"/>
                    <a:pt x="24" y="12"/>
                    <a:pt x="16" y="10"/>
                  </a:cubicBezTo>
                  <a:cubicBezTo>
                    <a:pt x="13" y="9"/>
                    <a:pt x="9" y="7"/>
                    <a:pt x="5" y="8"/>
                  </a:cubicBezTo>
                  <a:cubicBezTo>
                    <a:pt x="4" y="9"/>
                    <a:pt x="1" y="13"/>
                    <a:pt x="0" y="13"/>
                  </a:cubicBezTo>
                </a:path>
              </a:pathLst>
            </a:custGeom>
            <a:solidFill>
              <a:srgbClr val="C47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8" name="Oval 7064"/>
            <p:cNvSpPr>
              <a:spLocks noChangeArrowheads="1"/>
            </p:cNvSpPr>
            <p:nvPr/>
          </p:nvSpPr>
          <p:spPr bwMode="auto">
            <a:xfrm>
              <a:off x="2983" y="866"/>
              <a:ext cx="12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9" name="Freeform 7065"/>
            <p:cNvSpPr>
              <a:spLocks/>
            </p:cNvSpPr>
            <p:nvPr/>
          </p:nvSpPr>
          <p:spPr bwMode="auto">
            <a:xfrm>
              <a:off x="2988" y="867"/>
              <a:ext cx="6" cy="7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0" name="Oval 7066"/>
            <p:cNvSpPr>
              <a:spLocks noChangeArrowheads="1"/>
            </p:cNvSpPr>
            <p:nvPr/>
          </p:nvSpPr>
          <p:spPr bwMode="auto">
            <a:xfrm>
              <a:off x="3004" y="882"/>
              <a:ext cx="11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1" name="Freeform 7067"/>
            <p:cNvSpPr>
              <a:spLocks/>
            </p:cNvSpPr>
            <p:nvPr/>
          </p:nvSpPr>
          <p:spPr bwMode="auto">
            <a:xfrm>
              <a:off x="3008" y="883"/>
              <a:ext cx="6" cy="7"/>
            </a:xfrm>
            <a:custGeom>
              <a:avLst/>
              <a:gdLst>
                <a:gd name="T0" fmla="*/ 6 w 6"/>
                <a:gd name="T1" fmla="*/ 3 h 7"/>
                <a:gd name="T2" fmla="*/ 4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6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2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2" name="Oval 7068"/>
            <p:cNvSpPr>
              <a:spLocks noChangeArrowheads="1"/>
            </p:cNvSpPr>
            <p:nvPr/>
          </p:nvSpPr>
          <p:spPr bwMode="auto">
            <a:xfrm>
              <a:off x="3024" y="898"/>
              <a:ext cx="11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3" name="Freeform 7069"/>
            <p:cNvSpPr>
              <a:spLocks/>
            </p:cNvSpPr>
            <p:nvPr/>
          </p:nvSpPr>
          <p:spPr bwMode="auto">
            <a:xfrm>
              <a:off x="3029" y="899"/>
              <a:ext cx="5" cy="7"/>
            </a:xfrm>
            <a:custGeom>
              <a:avLst/>
              <a:gdLst>
                <a:gd name="T0" fmla="*/ 4 w 6"/>
                <a:gd name="T1" fmla="*/ 3 h 8"/>
                <a:gd name="T2" fmla="*/ 3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4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4" name="Oval 7070"/>
            <p:cNvSpPr>
              <a:spLocks noChangeArrowheads="1"/>
            </p:cNvSpPr>
            <p:nvPr/>
          </p:nvSpPr>
          <p:spPr bwMode="auto">
            <a:xfrm>
              <a:off x="3050" y="918"/>
              <a:ext cx="10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5" name="Freeform 7071"/>
            <p:cNvSpPr>
              <a:spLocks/>
            </p:cNvSpPr>
            <p:nvPr/>
          </p:nvSpPr>
          <p:spPr bwMode="auto">
            <a:xfrm>
              <a:off x="3054" y="918"/>
              <a:ext cx="6" cy="8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6" name="Oval 7072"/>
            <p:cNvSpPr>
              <a:spLocks noChangeArrowheads="1"/>
            </p:cNvSpPr>
            <p:nvPr/>
          </p:nvSpPr>
          <p:spPr bwMode="auto">
            <a:xfrm>
              <a:off x="3076" y="919"/>
              <a:ext cx="10" cy="12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7" name="Freeform 7073"/>
            <p:cNvSpPr>
              <a:spLocks/>
            </p:cNvSpPr>
            <p:nvPr/>
          </p:nvSpPr>
          <p:spPr bwMode="auto">
            <a:xfrm>
              <a:off x="3080" y="920"/>
              <a:ext cx="6" cy="8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8" name="Oval 7074"/>
            <p:cNvSpPr>
              <a:spLocks noChangeArrowheads="1"/>
            </p:cNvSpPr>
            <p:nvPr/>
          </p:nvSpPr>
          <p:spPr bwMode="auto">
            <a:xfrm>
              <a:off x="3055" y="902"/>
              <a:ext cx="10" cy="10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9" name="Freeform 7075"/>
            <p:cNvSpPr>
              <a:spLocks/>
            </p:cNvSpPr>
            <p:nvPr/>
          </p:nvSpPr>
          <p:spPr bwMode="auto">
            <a:xfrm>
              <a:off x="3058" y="903"/>
              <a:ext cx="7" cy="6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0" name="Oval 7076"/>
            <p:cNvSpPr>
              <a:spLocks noChangeArrowheads="1"/>
            </p:cNvSpPr>
            <p:nvPr/>
          </p:nvSpPr>
          <p:spPr bwMode="auto">
            <a:xfrm>
              <a:off x="3033" y="883"/>
              <a:ext cx="10" cy="10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1" name="Freeform 7077"/>
            <p:cNvSpPr>
              <a:spLocks/>
            </p:cNvSpPr>
            <p:nvPr/>
          </p:nvSpPr>
          <p:spPr bwMode="auto">
            <a:xfrm>
              <a:off x="3037" y="884"/>
              <a:ext cx="6" cy="8"/>
            </a:xfrm>
            <a:custGeom>
              <a:avLst/>
              <a:gdLst>
                <a:gd name="T0" fmla="*/ 5 w 6"/>
                <a:gd name="T1" fmla="*/ 3 h 8"/>
                <a:gd name="T2" fmla="*/ 4 w 6"/>
                <a:gd name="T3" fmla="*/ 7 h 8"/>
                <a:gd name="T4" fmla="*/ 0 w 6"/>
                <a:gd name="T5" fmla="*/ 5 h 8"/>
                <a:gd name="T6" fmla="*/ 2 w 6"/>
                <a:gd name="T7" fmla="*/ 0 h 8"/>
                <a:gd name="T8" fmla="*/ 5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8"/>
                    <a:pt x="1" y="6"/>
                    <a:pt x="0" y="5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2" name="Oval 7078"/>
            <p:cNvSpPr>
              <a:spLocks noChangeArrowheads="1"/>
            </p:cNvSpPr>
            <p:nvPr/>
          </p:nvSpPr>
          <p:spPr bwMode="auto">
            <a:xfrm>
              <a:off x="3007" y="861"/>
              <a:ext cx="11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3" name="Freeform 7079"/>
            <p:cNvSpPr>
              <a:spLocks/>
            </p:cNvSpPr>
            <p:nvPr/>
          </p:nvSpPr>
          <p:spPr bwMode="auto">
            <a:xfrm>
              <a:off x="3011" y="862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4" name="Oval 7080"/>
            <p:cNvSpPr>
              <a:spLocks noChangeArrowheads="1"/>
            </p:cNvSpPr>
            <p:nvPr/>
          </p:nvSpPr>
          <p:spPr bwMode="auto">
            <a:xfrm>
              <a:off x="2970" y="896"/>
              <a:ext cx="12" cy="10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5" name="Freeform 7081"/>
            <p:cNvSpPr>
              <a:spLocks/>
            </p:cNvSpPr>
            <p:nvPr/>
          </p:nvSpPr>
          <p:spPr bwMode="auto">
            <a:xfrm>
              <a:off x="2975" y="897"/>
              <a:ext cx="6" cy="7"/>
            </a:xfrm>
            <a:custGeom>
              <a:avLst/>
              <a:gdLst>
                <a:gd name="T0" fmla="*/ 6 w 6"/>
                <a:gd name="T1" fmla="*/ 3 h 7"/>
                <a:gd name="T2" fmla="*/ 4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6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6" name="Oval 7082"/>
            <p:cNvSpPr>
              <a:spLocks noChangeArrowheads="1"/>
            </p:cNvSpPr>
            <p:nvPr/>
          </p:nvSpPr>
          <p:spPr bwMode="auto">
            <a:xfrm>
              <a:off x="2993" y="900"/>
              <a:ext cx="11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7" name="Freeform 7083"/>
            <p:cNvSpPr>
              <a:spLocks/>
            </p:cNvSpPr>
            <p:nvPr/>
          </p:nvSpPr>
          <p:spPr bwMode="auto">
            <a:xfrm>
              <a:off x="2997" y="901"/>
              <a:ext cx="6" cy="7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8" name="Oval 7084"/>
            <p:cNvSpPr>
              <a:spLocks noChangeArrowheads="1"/>
            </p:cNvSpPr>
            <p:nvPr/>
          </p:nvSpPr>
          <p:spPr bwMode="auto">
            <a:xfrm>
              <a:off x="3015" y="916"/>
              <a:ext cx="10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9" name="Freeform 7085"/>
            <p:cNvSpPr>
              <a:spLocks/>
            </p:cNvSpPr>
            <p:nvPr/>
          </p:nvSpPr>
          <p:spPr bwMode="auto">
            <a:xfrm>
              <a:off x="3019" y="917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0" name="Oval 7086"/>
            <p:cNvSpPr>
              <a:spLocks noChangeArrowheads="1"/>
            </p:cNvSpPr>
            <p:nvPr/>
          </p:nvSpPr>
          <p:spPr bwMode="auto">
            <a:xfrm>
              <a:off x="3026" y="941"/>
              <a:ext cx="10" cy="10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1" name="Freeform 7087"/>
            <p:cNvSpPr>
              <a:spLocks/>
            </p:cNvSpPr>
            <p:nvPr/>
          </p:nvSpPr>
          <p:spPr bwMode="auto">
            <a:xfrm>
              <a:off x="3030" y="942"/>
              <a:ext cx="6" cy="6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2" name="Oval 7088"/>
            <p:cNvSpPr>
              <a:spLocks noChangeArrowheads="1"/>
            </p:cNvSpPr>
            <p:nvPr/>
          </p:nvSpPr>
          <p:spPr bwMode="auto">
            <a:xfrm>
              <a:off x="3045" y="963"/>
              <a:ext cx="10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3" name="Freeform 7089"/>
            <p:cNvSpPr>
              <a:spLocks/>
            </p:cNvSpPr>
            <p:nvPr/>
          </p:nvSpPr>
          <p:spPr bwMode="auto">
            <a:xfrm>
              <a:off x="3048" y="964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4" name="Oval 7090"/>
            <p:cNvSpPr>
              <a:spLocks noChangeArrowheads="1"/>
            </p:cNvSpPr>
            <p:nvPr/>
          </p:nvSpPr>
          <p:spPr bwMode="auto">
            <a:xfrm>
              <a:off x="3068" y="978"/>
              <a:ext cx="10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5" name="Freeform 7091"/>
            <p:cNvSpPr>
              <a:spLocks/>
            </p:cNvSpPr>
            <p:nvPr/>
          </p:nvSpPr>
          <p:spPr bwMode="auto">
            <a:xfrm>
              <a:off x="3071" y="979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6" name="Oval 7092"/>
            <p:cNvSpPr>
              <a:spLocks noChangeArrowheads="1"/>
            </p:cNvSpPr>
            <p:nvPr/>
          </p:nvSpPr>
          <p:spPr bwMode="auto">
            <a:xfrm>
              <a:off x="2998" y="933"/>
              <a:ext cx="11" cy="10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7" name="Freeform 7093"/>
            <p:cNvSpPr>
              <a:spLocks/>
            </p:cNvSpPr>
            <p:nvPr/>
          </p:nvSpPr>
          <p:spPr bwMode="auto">
            <a:xfrm>
              <a:off x="3003" y="934"/>
              <a:ext cx="5" cy="7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8" name="Oval 7094"/>
            <p:cNvSpPr>
              <a:spLocks noChangeArrowheads="1"/>
            </p:cNvSpPr>
            <p:nvPr/>
          </p:nvSpPr>
          <p:spPr bwMode="auto">
            <a:xfrm>
              <a:off x="3088" y="992"/>
              <a:ext cx="11" cy="10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9" name="Freeform 7095"/>
            <p:cNvSpPr>
              <a:spLocks/>
            </p:cNvSpPr>
            <p:nvPr/>
          </p:nvSpPr>
          <p:spPr bwMode="auto">
            <a:xfrm>
              <a:off x="3093" y="993"/>
              <a:ext cx="5" cy="6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5 h 7"/>
                <a:gd name="T4" fmla="*/ 0 w 6"/>
                <a:gd name="T5" fmla="*/ 3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0" name="Oval 7096"/>
            <p:cNvSpPr>
              <a:spLocks noChangeArrowheads="1"/>
            </p:cNvSpPr>
            <p:nvPr/>
          </p:nvSpPr>
          <p:spPr bwMode="auto">
            <a:xfrm>
              <a:off x="3108" y="1017"/>
              <a:ext cx="10" cy="10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1" name="Freeform 7097"/>
            <p:cNvSpPr>
              <a:spLocks/>
            </p:cNvSpPr>
            <p:nvPr/>
          </p:nvSpPr>
          <p:spPr bwMode="auto">
            <a:xfrm>
              <a:off x="3111" y="1018"/>
              <a:ext cx="7" cy="6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2" name="Oval 7098"/>
            <p:cNvSpPr>
              <a:spLocks noChangeArrowheads="1"/>
            </p:cNvSpPr>
            <p:nvPr/>
          </p:nvSpPr>
          <p:spPr bwMode="auto">
            <a:xfrm>
              <a:off x="3080" y="1019"/>
              <a:ext cx="11" cy="12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3" name="Freeform 7099"/>
            <p:cNvSpPr>
              <a:spLocks/>
            </p:cNvSpPr>
            <p:nvPr/>
          </p:nvSpPr>
          <p:spPr bwMode="auto">
            <a:xfrm>
              <a:off x="3084" y="1020"/>
              <a:ext cx="7" cy="8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7 h 8"/>
                <a:gd name="T4" fmla="*/ 1 w 7"/>
                <a:gd name="T5" fmla="*/ 5 h 8"/>
                <a:gd name="T6" fmla="*/ 2 w 7"/>
                <a:gd name="T7" fmla="*/ 0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6"/>
                    <a:pt x="1" y="5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4" name="Oval 7100"/>
            <p:cNvSpPr>
              <a:spLocks noChangeArrowheads="1"/>
            </p:cNvSpPr>
            <p:nvPr/>
          </p:nvSpPr>
          <p:spPr bwMode="auto">
            <a:xfrm>
              <a:off x="3057" y="1007"/>
              <a:ext cx="11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5" name="Freeform 7101"/>
            <p:cNvSpPr>
              <a:spLocks/>
            </p:cNvSpPr>
            <p:nvPr/>
          </p:nvSpPr>
          <p:spPr bwMode="auto">
            <a:xfrm>
              <a:off x="3061" y="1008"/>
              <a:ext cx="6" cy="8"/>
            </a:xfrm>
            <a:custGeom>
              <a:avLst/>
              <a:gdLst>
                <a:gd name="T0" fmla="*/ 5 w 6"/>
                <a:gd name="T1" fmla="*/ 3 h 8"/>
                <a:gd name="T2" fmla="*/ 4 w 6"/>
                <a:gd name="T3" fmla="*/ 7 h 8"/>
                <a:gd name="T4" fmla="*/ 0 w 6"/>
                <a:gd name="T5" fmla="*/ 5 h 8"/>
                <a:gd name="T6" fmla="*/ 2 w 6"/>
                <a:gd name="T7" fmla="*/ 0 h 8"/>
                <a:gd name="T8" fmla="*/ 5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8"/>
                    <a:pt x="1" y="6"/>
                    <a:pt x="0" y="5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6" name="Oval 7102"/>
            <p:cNvSpPr>
              <a:spLocks noChangeArrowheads="1"/>
            </p:cNvSpPr>
            <p:nvPr/>
          </p:nvSpPr>
          <p:spPr bwMode="auto">
            <a:xfrm>
              <a:off x="3035" y="990"/>
              <a:ext cx="11" cy="10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7" name="Freeform 7103"/>
            <p:cNvSpPr>
              <a:spLocks/>
            </p:cNvSpPr>
            <p:nvPr/>
          </p:nvSpPr>
          <p:spPr bwMode="auto">
            <a:xfrm>
              <a:off x="3040" y="991"/>
              <a:ext cx="5" cy="6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5 h 7"/>
                <a:gd name="T4" fmla="*/ 0 w 6"/>
                <a:gd name="T5" fmla="*/ 3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8" name="Oval 7104"/>
            <p:cNvSpPr>
              <a:spLocks noChangeArrowheads="1"/>
            </p:cNvSpPr>
            <p:nvPr/>
          </p:nvSpPr>
          <p:spPr bwMode="auto">
            <a:xfrm>
              <a:off x="3015" y="971"/>
              <a:ext cx="10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9" name="Freeform 7105"/>
            <p:cNvSpPr>
              <a:spLocks/>
            </p:cNvSpPr>
            <p:nvPr/>
          </p:nvSpPr>
          <p:spPr bwMode="auto">
            <a:xfrm>
              <a:off x="3019" y="972"/>
              <a:ext cx="6" cy="8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0" name="Oval 7106"/>
            <p:cNvSpPr>
              <a:spLocks noChangeArrowheads="1"/>
            </p:cNvSpPr>
            <p:nvPr/>
          </p:nvSpPr>
          <p:spPr bwMode="auto">
            <a:xfrm>
              <a:off x="2988" y="963"/>
              <a:ext cx="11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1" name="Freeform 7107"/>
            <p:cNvSpPr>
              <a:spLocks/>
            </p:cNvSpPr>
            <p:nvPr/>
          </p:nvSpPr>
          <p:spPr bwMode="auto">
            <a:xfrm>
              <a:off x="2993" y="964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5 h 8"/>
                <a:gd name="T4" fmla="*/ 1 w 7"/>
                <a:gd name="T5" fmla="*/ 4 h 8"/>
                <a:gd name="T6" fmla="*/ 2 w 7"/>
                <a:gd name="T7" fmla="*/ 0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6"/>
                    <a:pt x="1" y="5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2" name="Oval 7108"/>
            <p:cNvSpPr>
              <a:spLocks noChangeArrowheads="1"/>
            </p:cNvSpPr>
            <p:nvPr/>
          </p:nvSpPr>
          <p:spPr bwMode="auto">
            <a:xfrm>
              <a:off x="2970" y="954"/>
              <a:ext cx="11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3" name="Freeform 7109"/>
            <p:cNvSpPr>
              <a:spLocks/>
            </p:cNvSpPr>
            <p:nvPr/>
          </p:nvSpPr>
          <p:spPr bwMode="auto">
            <a:xfrm>
              <a:off x="2974" y="955"/>
              <a:ext cx="6" cy="7"/>
            </a:xfrm>
            <a:custGeom>
              <a:avLst/>
              <a:gdLst>
                <a:gd name="T0" fmla="*/ 5 w 6"/>
                <a:gd name="T1" fmla="*/ 3 h 8"/>
                <a:gd name="T2" fmla="*/ 4 w 6"/>
                <a:gd name="T3" fmla="*/ 6 h 8"/>
                <a:gd name="T4" fmla="*/ 0 w 6"/>
                <a:gd name="T5" fmla="*/ 4 h 8"/>
                <a:gd name="T6" fmla="*/ 2 w 6"/>
                <a:gd name="T7" fmla="*/ 1 h 8"/>
                <a:gd name="T8" fmla="*/ 5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8"/>
                  </a:cubicBezTo>
                  <a:cubicBezTo>
                    <a:pt x="2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2"/>
                    <a:pt x="5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4" name="Oval 7110"/>
            <p:cNvSpPr>
              <a:spLocks noChangeArrowheads="1"/>
            </p:cNvSpPr>
            <p:nvPr/>
          </p:nvSpPr>
          <p:spPr bwMode="auto">
            <a:xfrm>
              <a:off x="2997" y="838"/>
              <a:ext cx="11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" name="Freeform 7111"/>
            <p:cNvSpPr>
              <a:spLocks/>
            </p:cNvSpPr>
            <p:nvPr/>
          </p:nvSpPr>
          <p:spPr bwMode="auto">
            <a:xfrm>
              <a:off x="3002" y="839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5 h 8"/>
                <a:gd name="T4" fmla="*/ 1 w 7"/>
                <a:gd name="T5" fmla="*/ 4 h 8"/>
                <a:gd name="T6" fmla="*/ 2 w 7"/>
                <a:gd name="T7" fmla="*/ 0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6"/>
                    <a:pt x="1" y="5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6" name="Oval 7112"/>
            <p:cNvSpPr>
              <a:spLocks noChangeArrowheads="1"/>
            </p:cNvSpPr>
            <p:nvPr/>
          </p:nvSpPr>
          <p:spPr bwMode="auto">
            <a:xfrm>
              <a:off x="2990" y="813"/>
              <a:ext cx="10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7" name="Freeform 7113"/>
            <p:cNvSpPr>
              <a:spLocks/>
            </p:cNvSpPr>
            <p:nvPr/>
          </p:nvSpPr>
          <p:spPr bwMode="auto">
            <a:xfrm>
              <a:off x="2994" y="814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8" name="Oval 7114"/>
            <p:cNvSpPr>
              <a:spLocks noChangeArrowheads="1"/>
            </p:cNvSpPr>
            <p:nvPr/>
          </p:nvSpPr>
          <p:spPr bwMode="auto">
            <a:xfrm>
              <a:off x="2978" y="792"/>
              <a:ext cx="11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9" name="Freeform 7115"/>
            <p:cNvSpPr>
              <a:spLocks/>
            </p:cNvSpPr>
            <p:nvPr/>
          </p:nvSpPr>
          <p:spPr bwMode="auto">
            <a:xfrm>
              <a:off x="2982" y="793"/>
              <a:ext cx="6" cy="7"/>
            </a:xfrm>
            <a:custGeom>
              <a:avLst/>
              <a:gdLst>
                <a:gd name="T0" fmla="*/ 5 w 6"/>
                <a:gd name="T1" fmla="*/ 3 h 8"/>
                <a:gd name="T2" fmla="*/ 4 w 6"/>
                <a:gd name="T3" fmla="*/ 6 h 8"/>
                <a:gd name="T4" fmla="*/ 0 w 6"/>
                <a:gd name="T5" fmla="*/ 4 h 8"/>
                <a:gd name="T6" fmla="*/ 2 w 6"/>
                <a:gd name="T7" fmla="*/ 1 h 8"/>
                <a:gd name="T8" fmla="*/ 5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8"/>
                  </a:cubicBezTo>
                  <a:cubicBezTo>
                    <a:pt x="2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2"/>
                    <a:pt x="5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0" name="Oval 7116"/>
            <p:cNvSpPr>
              <a:spLocks noChangeArrowheads="1"/>
            </p:cNvSpPr>
            <p:nvPr/>
          </p:nvSpPr>
          <p:spPr bwMode="auto">
            <a:xfrm>
              <a:off x="3000" y="787"/>
              <a:ext cx="11" cy="11"/>
            </a:xfrm>
            <a:prstGeom prst="ellipse">
              <a:avLst/>
            </a:prstGeom>
            <a:solidFill>
              <a:srgbClr val="7A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1" name="Freeform 7117"/>
            <p:cNvSpPr>
              <a:spLocks/>
            </p:cNvSpPr>
            <p:nvPr/>
          </p:nvSpPr>
          <p:spPr bwMode="auto">
            <a:xfrm>
              <a:off x="3005" y="788"/>
              <a:ext cx="5" cy="7"/>
            </a:xfrm>
            <a:custGeom>
              <a:avLst/>
              <a:gdLst>
                <a:gd name="T0" fmla="*/ 4 w 6"/>
                <a:gd name="T1" fmla="*/ 3 h 8"/>
                <a:gd name="T2" fmla="*/ 3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4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8D3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2" name="Line 7118"/>
            <p:cNvSpPr>
              <a:spLocks noChangeShapeType="1"/>
            </p:cNvSpPr>
            <p:nvPr/>
          </p:nvSpPr>
          <p:spPr bwMode="auto">
            <a:xfrm>
              <a:off x="2973" y="771"/>
              <a:ext cx="1" cy="256"/>
            </a:xfrm>
            <a:prstGeom prst="line">
              <a:avLst/>
            </a:prstGeom>
            <a:noFill/>
            <a:ln w="3175" cap="rnd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3" name="Freeform 7119"/>
            <p:cNvSpPr>
              <a:spLocks/>
            </p:cNvSpPr>
            <p:nvPr/>
          </p:nvSpPr>
          <p:spPr bwMode="auto">
            <a:xfrm>
              <a:off x="3226" y="1174"/>
              <a:ext cx="34" cy="56"/>
            </a:xfrm>
            <a:custGeom>
              <a:avLst/>
              <a:gdLst>
                <a:gd name="T0" fmla="*/ 18 w 37"/>
                <a:gd name="T1" fmla="*/ 0 h 61"/>
                <a:gd name="T2" fmla="*/ 10 w 37"/>
                <a:gd name="T3" fmla="*/ 27 h 61"/>
                <a:gd name="T4" fmla="*/ 13 w 37"/>
                <a:gd name="T5" fmla="*/ 47 h 61"/>
                <a:gd name="T6" fmla="*/ 26 w 37"/>
                <a:gd name="T7" fmla="*/ 18 h 61"/>
                <a:gd name="T8" fmla="*/ 19 w 37"/>
                <a:gd name="T9" fmla="*/ 3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61">
                  <a:moveTo>
                    <a:pt x="22" y="0"/>
                  </a:moveTo>
                  <a:cubicBezTo>
                    <a:pt x="21" y="12"/>
                    <a:pt x="17" y="20"/>
                    <a:pt x="12" y="32"/>
                  </a:cubicBezTo>
                  <a:cubicBezTo>
                    <a:pt x="11" y="35"/>
                    <a:pt x="0" y="61"/>
                    <a:pt x="15" y="56"/>
                  </a:cubicBezTo>
                  <a:cubicBezTo>
                    <a:pt x="21" y="54"/>
                    <a:pt x="29" y="28"/>
                    <a:pt x="31" y="22"/>
                  </a:cubicBezTo>
                  <a:cubicBezTo>
                    <a:pt x="37" y="9"/>
                    <a:pt x="37" y="3"/>
                    <a:pt x="23" y="3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4" name="Freeform 7120"/>
            <p:cNvSpPr>
              <a:spLocks/>
            </p:cNvSpPr>
            <p:nvPr/>
          </p:nvSpPr>
          <p:spPr bwMode="auto">
            <a:xfrm>
              <a:off x="3001" y="1433"/>
              <a:ext cx="46" cy="32"/>
            </a:xfrm>
            <a:custGeom>
              <a:avLst/>
              <a:gdLst>
                <a:gd name="T0" fmla="*/ 0 w 50"/>
                <a:gd name="T1" fmla="*/ 12 h 34"/>
                <a:gd name="T2" fmla="*/ 42 w 50"/>
                <a:gd name="T3" fmla="*/ 8 h 34"/>
                <a:gd name="T4" fmla="*/ 20 w 50"/>
                <a:gd name="T5" fmla="*/ 6 h 34"/>
                <a:gd name="T6" fmla="*/ 11 w 50"/>
                <a:gd name="T7" fmla="*/ 10 h 34"/>
                <a:gd name="T8" fmla="*/ 2 w 50"/>
                <a:gd name="T9" fmla="*/ 13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4">
                  <a:moveTo>
                    <a:pt x="0" y="14"/>
                  </a:moveTo>
                  <a:cubicBezTo>
                    <a:pt x="12" y="34"/>
                    <a:pt x="37" y="24"/>
                    <a:pt x="50" y="9"/>
                  </a:cubicBezTo>
                  <a:cubicBezTo>
                    <a:pt x="44" y="0"/>
                    <a:pt x="31" y="3"/>
                    <a:pt x="24" y="6"/>
                  </a:cubicBezTo>
                  <a:cubicBezTo>
                    <a:pt x="20" y="8"/>
                    <a:pt x="17" y="11"/>
                    <a:pt x="13" y="12"/>
                  </a:cubicBezTo>
                  <a:cubicBezTo>
                    <a:pt x="10" y="13"/>
                    <a:pt x="3" y="14"/>
                    <a:pt x="2" y="15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5" name="Freeform 7121"/>
            <p:cNvSpPr>
              <a:spLocks/>
            </p:cNvSpPr>
            <p:nvPr/>
          </p:nvSpPr>
          <p:spPr bwMode="auto">
            <a:xfrm>
              <a:off x="3076" y="1383"/>
              <a:ext cx="28" cy="20"/>
            </a:xfrm>
            <a:custGeom>
              <a:avLst/>
              <a:gdLst>
                <a:gd name="T0" fmla="*/ 16 w 30"/>
                <a:gd name="T1" fmla="*/ 6 h 21"/>
                <a:gd name="T2" fmla="*/ 9 w 30"/>
                <a:gd name="T3" fmla="*/ 17 h 21"/>
                <a:gd name="T4" fmla="*/ 26 w 30"/>
                <a:gd name="T5" fmla="*/ 1 h 21"/>
                <a:gd name="T6" fmla="*/ 12 w 30"/>
                <a:gd name="T7" fmla="*/ 7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21">
                  <a:moveTo>
                    <a:pt x="18" y="6"/>
                  </a:moveTo>
                  <a:cubicBezTo>
                    <a:pt x="11" y="7"/>
                    <a:pt x="0" y="21"/>
                    <a:pt x="11" y="19"/>
                  </a:cubicBezTo>
                  <a:cubicBezTo>
                    <a:pt x="16" y="18"/>
                    <a:pt x="27" y="4"/>
                    <a:pt x="30" y="1"/>
                  </a:cubicBezTo>
                  <a:cubicBezTo>
                    <a:pt x="24" y="0"/>
                    <a:pt x="19" y="5"/>
                    <a:pt x="14" y="7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6" name="Freeform 7122"/>
            <p:cNvSpPr>
              <a:spLocks/>
            </p:cNvSpPr>
            <p:nvPr/>
          </p:nvSpPr>
          <p:spPr bwMode="auto">
            <a:xfrm>
              <a:off x="3139" y="1283"/>
              <a:ext cx="22" cy="41"/>
            </a:xfrm>
            <a:custGeom>
              <a:avLst/>
              <a:gdLst>
                <a:gd name="T0" fmla="*/ 6 w 24"/>
                <a:gd name="T1" fmla="*/ 0 h 44"/>
                <a:gd name="T2" fmla="*/ 12 w 24"/>
                <a:gd name="T3" fmla="*/ 10 h 44"/>
                <a:gd name="T4" fmla="*/ 19 w 24"/>
                <a:gd name="T5" fmla="*/ 19 h 44"/>
                <a:gd name="T6" fmla="*/ 13 w 24"/>
                <a:gd name="T7" fmla="*/ 28 h 44"/>
                <a:gd name="T8" fmla="*/ 6 w 24"/>
                <a:gd name="T9" fmla="*/ 38 h 44"/>
                <a:gd name="T10" fmla="*/ 4 w 24"/>
                <a:gd name="T11" fmla="*/ 17 h 44"/>
                <a:gd name="T12" fmla="*/ 4 w 24"/>
                <a:gd name="T13" fmla="*/ 0 h 44"/>
                <a:gd name="T14" fmla="*/ 6 w 24"/>
                <a:gd name="T15" fmla="*/ 2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44">
                  <a:moveTo>
                    <a:pt x="8" y="0"/>
                  </a:moveTo>
                  <a:cubicBezTo>
                    <a:pt x="9" y="5"/>
                    <a:pt x="11" y="9"/>
                    <a:pt x="14" y="12"/>
                  </a:cubicBezTo>
                  <a:cubicBezTo>
                    <a:pt x="16" y="15"/>
                    <a:pt x="23" y="18"/>
                    <a:pt x="23" y="21"/>
                  </a:cubicBezTo>
                  <a:cubicBezTo>
                    <a:pt x="24" y="25"/>
                    <a:pt x="17" y="29"/>
                    <a:pt x="15" y="32"/>
                  </a:cubicBezTo>
                  <a:cubicBezTo>
                    <a:pt x="12" y="36"/>
                    <a:pt x="10" y="41"/>
                    <a:pt x="8" y="44"/>
                  </a:cubicBezTo>
                  <a:cubicBezTo>
                    <a:pt x="4" y="40"/>
                    <a:pt x="5" y="26"/>
                    <a:pt x="4" y="19"/>
                  </a:cubicBezTo>
                  <a:cubicBezTo>
                    <a:pt x="3" y="13"/>
                    <a:pt x="0" y="7"/>
                    <a:pt x="4" y="0"/>
                  </a:cubicBezTo>
                  <a:cubicBezTo>
                    <a:pt x="6" y="0"/>
                    <a:pt x="7" y="1"/>
                    <a:pt x="8" y="2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7" name="Freeform 7123"/>
            <p:cNvSpPr>
              <a:spLocks/>
            </p:cNvSpPr>
            <p:nvPr/>
          </p:nvSpPr>
          <p:spPr bwMode="auto">
            <a:xfrm>
              <a:off x="3129" y="1248"/>
              <a:ext cx="108" cy="153"/>
            </a:xfrm>
            <a:custGeom>
              <a:avLst/>
              <a:gdLst>
                <a:gd name="T0" fmla="*/ 91 w 117"/>
                <a:gd name="T1" fmla="*/ 28 h 165"/>
                <a:gd name="T2" fmla="*/ 93 w 117"/>
                <a:gd name="T3" fmla="*/ 4 h 165"/>
                <a:gd name="T4" fmla="*/ 82 w 117"/>
                <a:gd name="T5" fmla="*/ 15 h 165"/>
                <a:gd name="T6" fmla="*/ 68 w 117"/>
                <a:gd name="T7" fmla="*/ 37 h 165"/>
                <a:gd name="T8" fmla="*/ 27 w 117"/>
                <a:gd name="T9" fmla="*/ 98 h 165"/>
                <a:gd name="T10" fmla="*/ 11 w 117"/>
                <a:gd name="T11" fmla="*/ 121 h 165"/>
                <a:gd name="T12" fmla="*/ 1 w 117"/>
                <a:gd name="T13" fmla="*/ 142 h 165"/>
                <a:gd name="T14" fmla="*/ 18 w 117"/>
                <a:gd name="T15" fmla="*/ 122 h 165"/>
                <a:gd name="T16" fmla="*/ 31 w 117"/>
                <a:gd name="T17" fmla="*/ 106 h 165"/>
                <a:gd name="T18" fmla="*/ 61 w 117"/>
                <a:gd name="T19" fmla="*/ 73 h 165"/>
                <a:gd name="T20" fmla="*/ 80 w 117"/>
                <a:gd name="T21" fmla="*/ 44 h 165"/>
                <a:gd name="T22" fmla="*/ 92 w 117"/>
                <a:gd name="T23" fmla="*/ 28 h 16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7" h="165">
                  <a:moveTo>
                    <a:pt x="107" y="32"/>
                  </a:moveTo>
                  <a:cubicBezTo>
                    <a:pt x="112" y="27"/>
                    <a:pt x="117" y="9"/>
                    <a:pt x="109" y="4"/>
                  </a:cubicBezTo>
                  <a:cubicBezTo>
                    <a:pt x="103" y="0"/>
                    <a:pt x="98" y="12"/>
                    <a:pt x="96" y="17"/>
                  </a:cubicBezTo>
                  <a:cubicBezTo>
                    <a:pt x="91" y="26"/>
                    <a:pt x="85" y="34"/>
                    <a:pt x="80" y="43"/>
                  </a:cubicBezTo>
                  <a:cubicBezTo>
                    <a:pt x="65" y="68"/>
                    <a:pt x="49" y="92"/>
                    <a:pt x="31" y="114"/>
                  </a:cubicBezTo>
                  <a:cubicBezTo>
                    <a:pt x="25" y="123"/>
                    <a:pt x="19" y="132"/>
                    <a:pt x="13" y="141"/>
                  </a:cubicBezTo>
                  <a:cubicBezTo>
                    <a:pt x="9" y="147"/>
                    <a:pt x="0" y="157"/>
                    <a:pt x="1" y="165"/>
                  </a:cubicBezTo>
                  <a:cubicBezTo>
                    <a:pt x="10" y="162"/>
                    <a:pt x="15" y="149"/>
                    <a:pt x="21" y="142"/>
                  </a:cubicBezTo>
                  <a:cubicBezTo>
                    <a:pt x="26" y="136"/>
                    <a:pt x="31" y="129"/>
                    <a:pt x="37" y="123"/>
                  </a:cubicBezTo>
                  <a:cubicBezTo>
                    <a:pt x="49" y="111"/>
                    <a:pt x="60" y="98"/>
                    <a:pt x="71" y="85"/>
                  </a:cubicBezTo>
                  <a:cubicBezTo>
                    <a:pt x="79" y="74"/>
                    <a:pt x="86" y="62"/>
                    <a:pt x="94" y="51"/>
                  </a:cubicBezTo>
                  <a:cubicBezTo>
                    <a:pt x="99" y="45"/>
                    <a:pt x="104" y="39"/>
                    <a:pt x="108" y="32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8" name="Freeform 7124"/>
            <p:cNvSpPr>
              <a:spLocks/>
            </p:cNvSpPr>
            <p:nvPr/>
          </p:nvSpPr>
          <p:spPr bwMode="auto">
            <a:xfrm>
              <a:off x="3281" y="1323"/>
              <a:ext cx="25" cy="15"/>
            </a:xfrm>
            <a:custGeom>
              <a:avLst/>
              <a:gdLst>
                <a:gd name="T0" fmla="*/ 0 w 27"/>
                <a:gd name="T1" fmla="*/ 1 h 16"/>
                <a:gd name="T2" fmla="*/ 19 w 27"/>
                <a:gd name="T3" fmla="*/ 13 h 16"/>
                <a:gd name="T4" fmla="*/ 23 w 27"/>
                <a:gd name="T5" fmla="*/ 5 h 16"/>
                <a:gd name="T6" fmla="*/ 0 w 27"/>
                <a:gd name="T7" fmla="*/ 1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16">
                  <a:moveTo>
                    <a:pt x="0" y="1"/>
                  </a:moveTo>
                  <a:cubicBezTo>
                    <a:pt x="4" y="6"/>
                    <a:pt x="16" y="16"/>
                    <a:pt x="22" y="15"/>
                  </a:cubicBezTo>
                  <a:cubicBezTo>
                    <a:pt x="24" y="12"/>
                    <a:pt x="26" y="9"/>
                    <a:pt x="27" y="5"/>
                  </a:cubicBezTo>
                  <a:cubicBezTo>
                    <a:pt x="19" y="0"/>
                    <a:pt x="7" y="0"/>
                    <a:pt x="0" y="1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9" name="Freeform 7125"/>
            <p:cNvSpPr>
              <a:spLocks/>
            </p:cNvSpPr>
            <p:nvPr/>
          </p:nvSpPr>
          <p:spPr bwMode="auto">
            <a:xfrm>
              <a:off x="3045" y="1466"/>
              <a:ext cx="85" cy="109"/>
            </a:xfrm>
            <a:custGeom>
              <a:avLst/>
              <a:gdLst>
                <a:gd name="T0" fmla="*/ 62 w 91"/>
                <a:gd name="T1" fmla="*/ 0 h 118"/>
                <a:gd name="T2" fmla="*/ 78 w 91"/>
                <a:gd name="T3" fmla="*/ 27 h 118"/>
                <a:gd name="T4" fmla="*/ 53 w 91"/>
                <a:gd name="T5" fmla="*/ 58 h 118"/>
                <a:gd name="T6" fmla="*/ 28 w 91"/>
                <a:gd name="T7" fmla="*/ 91 h 118"/>
                <a:gd name="T8" fmla="*/ 1 w 91"/>
                <a:gd name="T9" fmla="*/ 73 h 118"/>
                <a:gd name="T10" fmla="*/ 19 w 91"/>
                <a:gd name="T11" fmla="*/ 48 h 118"/>
                <a:gd name="T12" fmla="*/ 39 w 91"/>
                <a:gd name="T13" fmla="*/ 28 h 118"/>
                <a:gd name="T14" fmla="*/ 62 w 91"/>
                <a:gd name="T15" fmla="*/ 4 h 1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1" h="118">
                  <a:moveTo>
                    <a:pt x="71" y="0"/>
                  </a:moveTo>
                  <a:cubicBezTo>
                    <a:pt x="71" y="12"/>
                    <a:pt x="91" y="17"/>
                    <a:pt x="89" y="31"/>
                  </a:cubicBezTo>
                  <a:cubicBezTo>
                    <a:pt x="87" y="45"/>
                    <a:pt x="70" y="58"/>
                    <a:pt x="61" y="68"/>
                  </a:cubicBezTo>
                  <a:cubicBezTo>
                    <a:pt x="50" y="80"/>
                    <a:pt x="44" y="97"/>
                    <a:pt x="32" y="107"/>
                  </a:cubicBezTo>
                  <a:cubicBezTo>
                    <a:pt x="17" y="118"/>
                    <a:pt x="0" y="103"/>
                    <a:pt x="1" y="86"/>
                  </a:cubicBezTo>
                  <a:cubicBezTo>
                    <a:pt x="2" y="74"/>
                    <a:pt x="13" y="64"/>
                    <a:pt x="21" y="56"/>
                  </a:cubicBezTo>
                  <a:cubicBezTo>
                    <a:pt x="29" y="48"/>
                    <a:pt x="36" y="40"/>
                    <a:pt x="45" y="32"/>
                  </a:cubicBezTo>
                  <a:cubicBezTo>
                    <a:pt x="52" y="25"/>
                    <a:pt x="72" y="16"/>
                    <a:pt x="71" y="4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0" name="Freeform 7126"/>
            <p:cNvSpPr>
              <a:spLocks/>
            </p:cNvSpPr>
            <p:nvPr/>
          </p:nvSpPr>
          <p:spPr bwMode="auto">
            <a:xfrm>
              <a:off x="3010" y="1518"/>
              <a:ext cx="30" cy="24"/>
            </a:xfrm>
            <a:custGeom>
              <a:avLst/>
              <a:gdLst>
                <a:gd name="T0" fmla="*/ 0 w 32"/>
                <a:gd name="T1" fmla="*/ 12 h 25"/>
                <a:gd name="T2" fmla="*/ 21 w 32"/>
                <a:gd name="T3" fmla="*/ 19 h 25"/>
                <a:gd name="T4" fmla="*/ 28 w 32"/>
                <a:gd name="T5" fmla="*/ 0 h 25"/>
                <a:gd name="T6" fmla="*/ 3 w 32"/>
                <a:gd name="T7" fmla="*/ 12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25">
                  <a:moveTo>
                    <a:pt x="0" y="14"/>
                  </a:moveTo>
                  <a:cubicBezTo>
                    <a:pt x="6" y="18"/>
                    <a:pt x="17" y="25"/>
                    <a:pt x="23" y="21"/>
                  </a:cubicBezTo>
                  <a:cubicBezTo>
                    <a:pt x="27" y="18"/>
                    <a:pt x="32" y="6"/>
                    <a:pt x="32" y="0"/>
                  </a:cubicBezTo>
                  <a:cubicBezTo>
                    <a:pt x="22" y="0"/>
                    <a:pt x="12" y="17"/>
                    <a:pt x="3" y="13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1" name="Freeform 7127"/>
            <p:cNvSpPr>
              <a:spLocks/>
            </p:cNvSpPr>
            <p:nvPr/>
          </p:nvSpPr>
          <p:spPr bwMode="auto">
            <a:xfrm>
              <a:off x="3261" y="1415"/>
              <a:ext cx="48" cy="82"/>
            </a:xfrm>
            <a:custGeom>
              <a:avLst/>
              <a:gdLst>
                <a:gd name="T0" fmla="*/ 9 w 51"/>
                <a:gd name="T1" fmla="*/ 7 h 89"/>
                <a:gd name="T2" fmla="*/ 21 w 51"/>
                <a:gd name="T3" fmla="*/ 18 h 89"/>
                <a:gd name="T4" fmla="*/ 24 w 51"/>
                <a:gd name="T5" fmla="*/ 30 h 89"/>
                <a:gd name="T6" fmla="*/ 38 w 51"/>
                <a:gd name="T7" fmla="*/ 52 h 89"/>
                <a:gd name="T8" fmla="*/ 40 w 51"/>
                <a:gd name="T9" fmla="*/ 64 h 89"/>
                <a:gd name="T10" fmla="*/ 23 w 51"/>
                <a:gd name="T11" fmla="*/ 67 h 89"/>
                <a:gd name="T12" fmla="*/ 8 w 51"/>
                <a:gd name="T13" fmla="*/ 74 h 89"/>
                <a:gd name="T14" fmla="*/ 6 w 51"/>
                <a:gd name="T15" fmla="*/ 53 h 89"/>
                <a:gd name="T16" fmla="*/ 4 w 51"/>
                <a:gd name="T17" fmla="*/ 20 h 89"/>
                <a:gd name="T18" fmla="*/ 4 w 51"/>
                <a:gd name="T19" fmla="*/ 0 h 89"/>
                <a:gd name="T20" fmla="*/ 10 w 51"/>
                <a:gd name="T21" fmla="*/ 10 h 8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1" h="89">
                  <a:moveTo>
                    <a:pt x="11" y="9"/>
                  </a:moveTo>
                  <a:cubicBezTo>
                    <a:pt x="14" y="16"/>
                    <a:pt x="17" y="17"/>
                    <a:pt x="23" y="21"/>
                  </a:cubicBezTo>
                  <a:cubicBezTo>
                    <a:pt x="31" y="25"/>
                    <a:pt x="31" y="28"/>
                    <a:pt x="27" y="36"/>
                  </a:cubicBezTo>
                  <a:cubicBezTo>
                    <a:pt x="21" y="50"/>
                    <a:pt x="33" y="52"/>
                    <a:pt x="42" y="61"/>
                  </a:cubicBezTo>
                  <a:cubicBezTo>
                    <a:pt x="47" y="65"/>
                    <a:pt x="51" y="71"/>
                    <a:pt x="46" y="75"/>
                  </a:cubicBezTo>
                  <a:cubicBezTo>
                    <a:pt x="41" y="79"/>
                    <a:pt x="32" y="78"/>
                    <a:pt x="26" y="79"/>
                  </a:cubicBezTo>
                  <a:cubicBezTo>
                    <a:pt x="22" y="81"/>
                    <a:pt x="14" y="89"/>
                    <a:pt x="9" y="87"/>
                  </a:cubicBezTo>
                  <a:cubicBezTo>
                    <a:pt x="2" y="84"/>
                    <a:pt x="5" y="68"/>
                    <a:pt x="6" y="62"/>
                  </a:cubicBezTo>
                  <a:cubicBezTo>
                    <a:pt x="7" y="49"/>
                    <a:pt x="5" y="37"/>
                    <a:pt x="4" y="24"/>
                  </a:cubicBezTo>
                  <a:cubicBezTo>
                    <a:pt x="4" y="18"/>
                    <a:pt x="0" y="6"/>
                    <a:pt x="4" y="0"/>
                  </a:cubicBezTo>
                  <a:cubicBezTo>
                    <a:pt x="8" y="2"/>
                    <a:pt x="10" y="8"/>
                    <a:pt x="12" y="12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2" name="Freeform 7128"/>
            <p:cNvSpPr>
              <a:spLocks/>
            </p:cNvSpPr>
            <p:nvPr/>
          </p:nvSpPr>
          <p:spPr bwMode="auto">
            <a:xfrm>
              <a:off x="3322" y="1301"/>
              <a:ext cx="25" cy="52"/>
            </a:xfrm>
            <a:custGeom>
              <a:avLst/>
              <a:gdLst>
                <a:gd name="T0" fmla="*/ 13 w 27"/>
                <a:gd name="T1" fmla="*/ 0 h 56"/>
                <a:gd name="T2" fmla="*/ 22 w 27"/>
                <a:gd name="T3" fmla="*/ 22 h 56"/>
                <a:gd name="T4" fmla="*/ 5 w 27"/>
                <a:gd name="T5" fmla="*/ 47 h 56"/>
                <a:gd name="T6" fmla="*/ 4 w 27"/>
                <a:gd name="T7" fmla="*/ 22 h 56"/>
                <a:gd name="T8" fmla="*/ 10 w 27"/>
                <a:gd name="T9" fmla="*/ 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56">
                  <a:moveTo>
                    <a:pt x="15" y="0"/>
                  </a:moveTo>
                  <a:cubicBezTo>
                    <a:pt x="17" y="8"/>
                    <a:pt x="27" y="17"/>
                    <a:pt x="26" y="26"/>
                  </a:cubicBezTo>
                  <a:cubicBezTo>
                    <a:pt x="26" y="32"/>
                    <a:pt x="12" y="56"/>
                    <a:pt x="5" y="55"/>
                  </a:cubicBezTo>
                  <a:cubicBezTo>
                    <a:pt x="0" y="54"/>
                    <a:pt x="3" y="32"/>
                    <a:pt x="4" y="26"/>
                  </a:cubicBezTo>
                  <a:cubicBezTo>
                    <a:pt x="5" y="18"/>
                    <a:pt x="10" y="11"/>
                    <a:pt x="12" y="3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3" name="Freeform 7129"/>
            <p:cNvSpPr>
              <a:spLocks/>
            </p:cNvSpPr>
            <p:nvPr/>
          </p:nvSpPr>
          <p:spPr bwMode="auto">
            <a:xfrm>
              <a:off x="3296" y="1368"/>
              <a:ext cx="31" cy="101"/>
            </a:xfrm>
            <a:custGeom>
              <a:avLst/>
              <a:gdLst>
                <a:gd name="T0" fmla="*/ 15 w 34"/>
                <a:gd name="T1" fmla="*/ 7 h 109"/>
                <a:gd name="T2" fmla="*/ 27 w 34"/>
                <a:gd name="T3" fmla="*/ 23 h 109"/>
                <a:gd name="T4" fmla="*/ 19 w 34"/>
                <a:gd name="T5" fmla="*/ 44 h 109"/>
                <a:gd name="T6" fmla="*/ 17 w 34"/>
                <a:gd name="T7" fmla="*/ 69 h 109"/>
                <a:gd name="T8" fmla="*/ 18 w 34"/>
                <a:gd name="T9" fmla="*/ 94 h 109"/>
                <a:gd name="T10" fmla="*/ 3 w 34"/>
                <a:gd name="T11" fmla="*/ 82 h 109"/>
                <a:gd name="T12" fmla="*/ 5 w 34"/>
                <a:gd name="T13" fmla="*/ 69 h 109"/>
                <a:gd name="T14" fmla="*/ 5 w 34"/>
                <a:gd name="T15" fmla="*/ 49 h 109"/>
                <a:gd name="T16" fmla="*/ 10 w 34"/>
                <a:gd name="T17" fmla="*/ 32 h 109"/>
                <a:gd name="T18" fmla="*/ 5 w 34"/>
                <a:gd name="T19" fmla="*/ 17 h 109"/>
                <a:gd name="T20" fmla="*/ 15 w 34"/>
                <a:gd name="T21" fmla="*/ 8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109">
                  <a:moveTo>
                    <a:pt x="17" y="9"/>
                  </a:moveTo>
                  <a:cubicBezTo>
                    <a:pt x="19" y="19"/>
                    <a:pt x="31" y="18"/>
                    <a:pt x="33" y="27"/>
                  </a:cubicBezTo>
                  <a:cubicBezTo>
                    <a:pt x="34" y="34"/>
                    <a:pt x="25" y="45"/>
                    <a:pt x="23" y="51"/>
                  </a:cubicBezTo>
                  <a:cubicBezTo>
                    <a:pt x="19" y="60"/>
                    <a:pt x="20" y="70"/>
                    <a:pt x="21" y="80"/>
                  </a:cubicBezTo>
                  <a:cubicBezTo>
                    <a:pt x="21" y="86"/>
                    <a:pt x="27" y="105"/>
                    <a:pt x="22" y="109"/>
                  </a:cubicBezTo>
                  <a:cubicBezTo>
                    <a:pt x="20" y="94"/>
                    <a:pt x="8" y="103"/>
                    <a:pt x="3" y="95"/>
                  </a:cubicBezTo>
                  <a:cubicBezTo>
                    <a:pt x="0" y="91"/>
                    <a:pt x="4" y="85"/>
                    <a:pt x="5" y="80"/>
                  </a:cubicBezTo>
                  <a:cubicBezTo>
                    <a:pt x="6" y="73"/>
                    <a:pt x="5" y="65"/>
                    <a:pt x="6" y="57"/>
                  </a:cubicBezTo>
                  <a:cubicBezTo>
                    <a:pt x="8" y="50"/>
                    <a:pt x="13" y="45"/>
                    <a:pt x="12" y="37"/>
                  </a:cubicBezTo>
                  <a:cubicBezTo>
                    <a:pt x="11" y="30"/>
                    <a:pt x="7" y="25"/>
                    <a:pt x="6" y="19"/>
                  </a:cubicBezTo>
                  <a:cubicBezTo>
                    <a:pt x="6" y="12"/>
                    <a:pt x="12" y="0"/>
                    <a:pt x="18" y="10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4" name="Freeform 7130"/>
            <p:cNvSpPr>
              <a:spLocks/>
            </p:cNvSpPr>
            <p:nvPr/>
          </p:nvSpPr>
          <p:spPr bwMode="auto">
            <a:xfrm>
              <a:off x="3218" y="1366"/>
              <a:ext cx="36" cy="61"/>
            </a:xfrm>
            <a:custGeom>
              <a:avLst/>
              <a:gdLst>
                <a:gd name="T0" fmla="*/ 19 w 39"/>
                <a:gd name="T1" fmla="*/ 16 h 66"/>
                <a:gd name="T2" fmla="*/ 3 w 39"/>
                <a:gd name="T3" fmla="*/ 40 h 66"/>
                <a:gd name="T4" fmla="*/ 14 w 39"/>
                <a:gd name="T5" fmla="*/ 55 h 66"/>
                <a:gd name="T6" fmla="*/ 27 w 39"/>
                <a:gd name="T7" fmla="*/ 30 h 66"/>
                <a:gd name="T8" fmla="*/ 33 w 39"/>
                <a:gd name="T9" fmla="*/ 0 h 66"/>
                <a:gd name="T10" fmla="*/ 19 w 39"/>
                <a:gd name="T11" fmla="*/ 18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" h="66">
                  <a:moveTo>
                    <a:pt x="23" y="18"/>
                  </a:moveTo>
                  <a:cubicBezTo>
                    <a:pt x="18" y="28"/>
                    <a:pt x="8" y="36"/>
                    <a:pt x="3" y="47"/>
                  </a:cubicBezTo>
                  <a:cubicBezTo>
                    <a:pt x="0" y="57"/>
                    <a:pt x="4" y="66"/>
                    <a:pt x="16" y="65"/>
                  </a:cubicBezTo>
                  <a:cubicBezTo>
                    <a:pt x="26" y="65"/>
                    <a:pt x="30" y="43"/>
                    <a:pt x="31" y="35"/>
                  </a:cubicBezTo>
                  <a:cubicBezTo>
                    <a:pt x="33" y="24"/>
                    <a:pt x="35" y="10"/>
                    <a:pt x="39" y="0"/>
                  </a:cubicBezTo>
                  <a:cubicBezTo>
                    <a:pt x="34" y="8"/>
                    <a:pt x="29" y="17"/>
                    <a:pt x="23" y="22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5" name="Freeform 7131"/>
            <p:cNvSpPr>
              <a:spLocks/>
            </p:cNvSpPr>
            <p:nvPr/>
          </p:nvSpPr>
          <p:spPr bwMode="auto">
            <a:xfrm>
              <a:off x="3259" y="1215"/>
              <a:ext cx="37" cy="85"/>
            </a:xfrm>
            <a:custGeom>
              <a:avLst/>
              <a:gdLst>
                <a:gd name="T0" fmla="*/ 28 w 40"/>
                <a:gd name="T1" fmla="*/ 79 h 92"/>
                <a:gd name="T2" fmla="*/ 32 w 40"/>
                <a:gd name="T3" fmla="*/ 62 h 92"/>
                <a:gd name="T4" fmla="*/ 20 w 40"/>
                <a:gd name="T5" fmla="*/ 53 h 92"/>
                <a:gd name="T6" fmla="*/ 18 w 40"/>
                <a:gd name="T7" fmla="*/ 18 h 92"/>
                <a:gd name="T8" fmla="*/ 1 w 40"/>
                <a:gd name="T9" fmla="*/ 29 h 92"/>
                <a:gd name="T10" fmla="*/ 5 w 40"/>
                <a:gd name="T11" fmla="*/ 58 h 92"/>
                <a:gd name="T12" fmla="*/ 26 w 40"/>
                <a:gd name="T13" fmla="*/ 77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92">
                  <a:moveTo>
                    <a:pt x="32" y="92"/>
                  </a:moveTo>
                  <a:cubicBezTo>
                    <a:pt x="34" y="87"/>
                    <a:pt x="40" y="77"/>
                    <a:pt x="38" y="72"/>
                  </a:cubicBezTo>
                  <a:cubicBezTo>
                    <a:pt x="37" y="66"/>
                    <a:pt x="28" y="66"/>
                    <a:pt x="24" y="62"/>
                  </a:cubicBezTo>
                  <a:cubicBezTo>
                    <a:pt x="15" y="53"/>
                    <a:pt x="24" y="34"/>
                    <a:pt x="21" y="22"/>
                  </a:cubicBezTo>
                  <a:cubicBezTo>
                    <a:pt x="14" y="0"/>
                    <a:pt x="3" y="23"/>
                    <a:pt x="1" y="34"/>
                  </a:cubicBezTo>
                  <a:cubicBezTo>
                    <a:pt x="0" y="46"/>
                    <a:pt x="0" y="59"/>
                    <a:pt x="5" y="68"/>
                  </a:cubicBezTo>
                  <a:cubicBezTo>
                    <a:pt x="9" y="77"/>
                    <a:pt x="21" y="88"/>
                    <a:pt x="30" y="90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6" name="Freeform 7132"/>
            <p:cNvSpPr>
              <a:spLocks/>
            </p:cNvSpPr>
            <p:nvPr/>
          </p:nvSpPr>
          <p:spPr bwMode="auto">
            <a:xfrm>
              <a:off x="3281" y="1168"/>
              <a:ext cx="21" cy="62"/>
            </a:xfrm>
            <a:custGeom>
              <a:avLst/>
              <a:gdLst>
                <a:gd name="T0" fmla="*/ 18 w 23"/>
                <a:gd name="T1" fmla="*/ 0 h 67"/>
                <a:gd name="T2" fmla="*/ 6 w 23"/>
                <a:gd name="T3" fmla="*/ 27 h 67"/>
                <a:gd name="T4" fmla="*/ 0 w 23"/>
                <a:gd name="T5" fmla="*/ 40 h 67"/>
                <a:gd name="T6" fmla="*/ 5 w 23"/>
                <a:gd name="T7" fmla="*/ 52 h 67"/>
                <a:gd name="T8" fmla="*/ 18 w 23"/>
                <a:gd name="T9" fmla="*/ 4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67">
                  <a:moveTo>
                    <a:pt x="22" y="0"/>
                  </a:moveTo>
                  <a:cubicBezTo>
                    <a:pt x="20" y="10"/>
                    <a:pt x="13" y="22"/>
                    <a:pt x="8" y="31"/>
                  </a:cubicBezTo>
                  <a:cubicBezTo>
                    <a:pt x="5" y="36"/>
                    <a:pt x="1" y="40"/>
                    <a:pt x="0" y="47"/>
                  </a:cubicBezTo>
                  <a:cubicBezTo>
                    <a:pt x="0" y="50"/>
                    <a:pt x="2" y="59"/>
                    <a:pt x="5" y="61"/>
                  </a:cubicBezTo>
                  <a:cubicBezTo>
                    <a:pt x="19" y="67"/>
                    <a:pt x="23" y="12"/>
                    <a:pt x="22" y="4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7" name="Freeform 7133"/>
            <p:cNvSpPr>
              <a:spLocks/>
            </p:cNvSpPr>
            <p:nvPr/>
          </p:nvSpPr>
          <p:spPr bwMode="auto">
            <a:xfrm>
              <a:off x="3280" y="1141"/>
              <a:ext cx="18" cy="35"/>
            </a:xfrm>
            <a:custGeom>
              <a:avLst/>
              <a:gdLst>
                <a:gd name="T0" fmla="*/ 16 w 20"/>
                <a:gd name="T1" fmla="*/ 6 h 38"/>
                <a:gd name="T2" fmla="*/ 1 w 20"/>
                <a:gd name="T3" fmla="*/ 32 h 38"/>
                <a:gd name="T4" fmla="*/ 16 w 20"/>
                <a:gd name="T5" fmla="*/ 6 h 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38">
                  <a:moveTo>
                    <a:pt x="20" y="6"/>
                  </a:moveTo>
                  <a:cubicBezTo>
                    <a:pt x="12" y="0"/>
                    <a:pt x="0" y="31"/>
                    <a:pt x="1" y="38"/>
                  </a:cubicBezTo>
                  <a:cubicBezTo>
                    <a:pt x="8" y="36"/>
                    <a:pt x="20" y="14"/>
                    <a:pt x="20" y="6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8" name="Freeform 7134"/>
            <p:cNvSpPr>
              <a:spLocks/>
            </p:cNvSpPr>
            <p:nvPr/>
          </p:nvSpPr>
          <p:spPr bwMode="auto">
            <a:xfrm>
              <a:off x="3074" y="1433"/>
              <a:ext cx="171" cy="153"/>
            </a:xfrm>
            <a:custGeom>
              <a:avLst/>
              <a:gdLst>
                <a:gd name="T0" fmla="*/ 159 w 184"/>
                <a:gd name="T1" fmla="*/ 1 h 165"/>
                <a:gd name="T2" fmla="*/ 152 w 184"/>
                <a:gd name="T3" fmla="*/ 17 h 165"/>
                <a:gd name="T4" fmla="*/ 140 w 184"/>
                <a:gd name="T5" fmla="*/ 31 h 165"/>
                <a:gd name="T6" fmla="*/ 112 w 184"/>
                <a:gd name="T7" fmla="*/ 77 h 165"/>
                <a:gd name="T8" fmla="*/ 96 w 184"/>
                <a:gd name="T9" fmla="*/ 110 h 165"/>
                <a:gd name="T10" fmla="*/ 63 w 184"/>
                <a:gd name="T11" fmla="*/ 118 h 165"/>
                <a:gd name="T12" fmla="*/ 46 w 184"/>
                <a:gd name="T13" fmla="*/ 116 h 165"/>
                <a:gd name="T14" fmla="*/ 32 w 184"/>
                <a:gd name="T15" fmla="*/ 129 h 165"/>
                <a:gd name="T16" fmla="*/ 0 w 184"/>
                <a:gd name="T17" fmla="*/ 136 h 165"/>
                <a:gd name="T18" fmla="*/ 38 w 184"/>
                <a:gd name="T19" fmla="*/ 108 h 165"/>
                <a:gd name="T20" fmla="*/ 64 w 184"/>
                <a:gd name="T21" fmla="*/ 101 h 165"/>
                <a:gd name="T22" fmla="*/ 87 w 184"/>
                <a:gd name="T23" fmla="*/ 86 h 165"/>
                <a:gd name="T24" fmla="*/ 158 w 184"/>
                <a:gd name="T25" fmla="*/ 1 h 165"/>
                <a:gd name="T26" fmla="*/ 159 w 184"/>
                <a:gd name="T27" fmla="*/ 0 h 1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4" h="165">
                  <a:moveTo>
                    <a:pt x="184" y="1"/>
                  </a:moveTo>
                  <a:cubicBezTo>
                    <a:pt x="181" y="7"/>
                    <a:pt x="180" y="14"/>
                    <a:pt x="176" y="19"/>
                  </a:cubicBezTo>
                  <a:cubicBezTo>
                    <a:pt x="172" y="25"/>
                    <a:pt x="167" y="29"/>
                    <a:pt x="162" y="36"/>
                  </a:cubicBezTo>
                  <a:cubicBezTo>
                    <a:pt x="150" y="53"/>
                    <a:pt x="139" y="70"/>
                    <a:pt x="130" y="89"/>
                  </a:cubicBezTo>
                  <a:cubicBezTo>
                    <a:pt x="125" y="102"/>
                    <a:pt x="120" y="119"/>
                    <a:pt x="111" y="128"/>
                  </a:cubicBezTo>
                  <a:cubicBezTo>
                    <a:pt x="98" y="141"/>
                    <a:pt x="89" y="141"/>
                    <a:pt x="73" y="137"/>
                  </a:cubicBezTo>
                  <a:cubicBezTo>
                    <a:pt x="66" y="136"/>
                    <a:pt x="60" y="133"/>
                    <a:pt x="53" y="135"/>
                  </a:cubicBezTo>
                  <a:cubicBezTo>
                    <a:pt x="47" y="138"/>
                    <a:pt x="42" y="146"/>
                    <a:pt x="37" y="150"/>
                  </a:cubicBezTo>
                  <a:cubicBezTo>
                    <a:pt x="27" y="157"/>
                    <a:pt x="10" y="165"/>
                    <a:pt x="0" y="159"/>
                  </a:cubicBezTo>
                  <a:cubicBezTo>
                    <a:pt x="15" y="160"/>
                    <a:pt x="32" y="133"/>
                    <a:pt x="44" y="126"/>
                  </a:cubicBezTo>
                  <a:cubicBezTo>
                    <a:pt x="53" y="121"/>
                    <a:pt x="63" y="120"/>
                    <a:pt x="74" y="118"/>
                  </a:cubicBezTo>
                  <a:cubicBezTo>
                    <a:pt x="86" y="116"/>
                    <a:pt x="92" y="109"/>
                    <a:pt x="101" y="100"/>
                  </a:cubicBezTo>
                  <a:cubicBezTo>
                    <a:pt x="130" y="69"/>
                    <a:pt x="151" y="29"/>
                    <a:pt x="183" y="1"/>
                  </a:cubicBezTo>
                  <a:cubicBezTo>
                    <a:pt x="183" y="1"/>
                    <a:pt x="183" y="0"/>
                    <a:pt x="184" y="0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9" name="Freeform 7135"/>
            <p:cNvSpPr>
              <a:spLocks/>
            </p:cNvSpPr>
            <p:nvPr/>
          </p:nvSpPr>
          <p:spPr bwMode="auto">
            <a:xfrm>
              <a:off x="3199" y="1329"/>
              <a:ext cx="56" cy="81"/>
            </a:xfrm>
            <a:custGeom>
              <a:avLst/>
              <a:gdLst>
                <a:gd name="T0" fmla="*/ 46 w 60"/>
                <a:gd name="T1" fmla="*/ 9 h 88"/>
                <a:gd name="T2" fmla="*/ 21 w 60"/>
                <a:gd name="T3" fmla="*/ 29 h 88"/>
                <a:gd name="T4" fmla="*/ 0 w 60"/>
                <a:gd name="T5" fmla="*/ 63 h 88"/>
                <a:gd name="T6" fmla="*/ 12 w 60"/>
                <a:gd name="T7" fmla="*/ 62 h 88"/>
                <a:gd name="T8" fmla="*/ 30 w 60"/>
                <a:gd name="T9" fmla="*/ 42 h 88"/>
                <a:gd name="T10" fmla="*/ 46 w 60"/>
                <a:gd name="T11" fmla="*/ 9 h 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88">
                  <a:moveTo>
                    <a:pt x="53" y="11"/>
                  </a:moveTo>
                  <a:cubicBezTo>
                    <a:pt x="52" y="0"/>
                    <a:pt x="27" y="30"/>
                    <a:pt x="24" y="34"/>
                  </a:cubicBezTo>
                  <a:cubicBezTo>
                    <a:pt x="16" y="46"/>
                    <a:pt x="0" y="59"/>
                    <a:pt x="0" y="74"/>
                  </a:cubicBezTo>
                  <a:cubicBezTo>
                    <a:pt x="0" y="88"/>
                    <a:pt x="9" y="80"/>
                    <a:pt x="14" y="73"/>
                  </a:cubicBezTo>
                  <a:cubicBezTo>
                    <a:pt x="20" y="65"/>
                    <a:pt x="26" y="57"/>
                    <a:pt x="34" y="50"/>
                  </a:cubicBezTo>
                  <a:cubicBezTo>
                    <a:pt x="42" y="42"/>
                    <a:pt x="60" y="23"/>
                    <a:pt x="53" y="11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0" name="Freeform 7136"/>
            <p:cNvSpPr>
              <a:spLocks/>
            </p:cNvSpPr>
            <p:nvPr/>
          </p:nvSpPr>
          <p:spPr bwMode="auto">
            <a:xfrm>
              <a:off x="3262" y="1330"/>
              <a:ext cx="18" cy="49"/>
            </a:xfrm>
            <a:custGeom>
              <a:avLst/>
              <a:gdLst>
                <a:gd name="T0" fmla="*/ 12 w 19"/>
                <a:gd name="T1" fmla="*/ 0 h 53"/>
                <a:gd name="T2" fmla="*/ 1 w 19"/>
                <a:gd name="T3" fmla="*/ 45 h 53"/>
                <a:gd name="T4" fmla="*/ 12 w 19"/>
                <a:gd name="T5" fmla="*/ 2 h 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53">
                  <a:moveTo>
                    <a:pt x="14" y="0"/>
                  </a:moveTo>
                  <a:cubicBezTo>
                    <a:pt x="2" y="8"/>
                    <a:pt x="0" y="40"/>
                    <a:pt x="1" y="53"/>
                  </a:cubicBezTo>
                  <a:cubicBezTo>
                    <a:pt x="7" y="47"/>
                    <a:pt x="19" y="9"/>
                    <a:pt x="14" y="2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1" name="Freeform 7137"/>
            <p:cNvSpPr>
              <a:spLocks/>
            </p:cNvSpPr>
            <p:nvPr/>
          </p:nvSpPr>
          <p:spPr bwMode="auto">
            <a:xfrm>
              <a:off x="3235" y="1247"/>
              <a:ext cx="46" cy="64"/>
            </a:xfrm>
            <a:custGeom>
              <a:avLst/>
              <a:gdLst>
                <a:gd name="T0" fmla="*/ 0 w 49"/>
                <a:gd name="T1" fmla="*/ 0 h 69"/>
                <a:gd name="T2" fmla="*/ 43 w 49"/>
                <a:gd name="T3" fmla="*/ 59 h 69"/>
                <a:gd name="T4" fmla="*/ 28 w 49"/>
                <a:gd name="T5" fmla="*/ 46 h 69"/>
                <a:gd name="T6" fmla="*/ 19 w 49"/>
                <a:gd name="T7" fmla="*/ 30 h 69"/>
                <a:gd name="T8" fmla="*/ 0 w 49"/>
                <a:gd name="T9" fmla="*/ 1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69">
                  <a:moveTo>
                    <a:pt x="0" y="0"/>
                  </a:moveTo>
                  <a:cubicBezTo>
                    <a:pt x="14" y="22"/>
                    <a:pt x="17" y="67"/>
                    <a:pt x="49" y="69"/>
                  </a:cubicBezTo>
                  <a:cubicBezTo>
                    <a:pt x="48" y="63"/>
                    <a:pt x="37" y="59"/>
                    <a:pt x="32" y="54"/>
                  </a:cubicBezTo>
                  <a:cubicBezTo>
                    <a:pt x="28" y="48"/>
                    <a:pt x="24" y="40"/>
                    <a:pt x="21" y="34"/>
                  </a:cubicBezTo>
                  <a:cubicBezTo>
                    <a:pt x="17" y="24"/>
                    <a:pt x="14" y="1"/>
                    <a:pt x="0" y="1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2" name="Freeform 7138"/>
            <p:cNvSpPr>
              <a:spLocks/>
            </p:cNvSpPr>
            <p:nvPr/>
          </p:nvSpPr>
          <p:spPr bwMode="auto">
            <a:xfrm>
              <a:off x="3225" y="1228"/>
              <a:ext cx="23" cy="24"/>
            </a:xfrm>
            <a:custGeom>
              <a:avLst/>
              <a:gdLst>
                <a:gd name="T0" fmla="*/ 0 w 25"/>
                <a:gd name="T1" fmla="*/ 0 h 26"/>
                <a:gd name="T2" fmla="*/ 12 w 25"/>
                <a:gd name="T3" fmla="*/ 13 h 26"/>
                <a:gd name="T4" fmla="*/ 21 w 25"/>
                <a:gd name="T5" fmla="*/ 22 h 26"/>
                <a:gd name="T6" fmla="*/ 1 w 25"/>
                <a:gd name="T7" fmla="*/ 3 h 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26">
                  <a:moveTo>
                    <a:pt x="0" y="0"/>
                  </a:moveTo>
                  <a:cubicBezTo>
                    <a:pt x="3" y="7"/>
                    <a:pt x="8" y="11"/>
                    <a:pt x="14" y="15"/>
                  </a:cubicBezTo>
                  <a:cubicBezTo>
                    <a:pt x="18" y="18"/>
                    <a:pt x="24" y="21"/>
                    <a:pt x="25" y="26"/>
                  </a:cubicBezTo>
                  <a:cubicBezTo>
                    <a:pt x="16" y="25"/>
                    <a:pt x="2" y="13"/>
                    <a:pt x="1" y="3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3" name="Freeform 7139"/>
            <p:cNvSpPr>
              <a:spLocks/>
            </p:cNvSpPr>
            <p:nvPr/>
          </p:nvSpPr>
          <p:spPr bwMode="auto">
            <a:xfrm>
              <a:off x="3058" y="1362"/>
              <a:ext cx="47" cy="62"/>
            </a:xfrm>
            <a:custGeom>
              <a:avLst/>
              <a:gdLst>
                <a:gd name="T0" fmla="*/ 18 w 50"/>
                <a:gd name="T1" fmla="*/ 37 h 67"/>
                <a:gd name="T2" fmla="*/ 36 w 50"/>
                <a:gd name="T3" fmla="*/ 57 h 67"/>
                <a:gd name="T4" fmla="*/ 5 w 50"/>
                <a:gd name="T5" fmla="*/ 32 h 67"/>
                <a:gd name="T6" fmla="*/ 44 w 50"/>
                <a:gd name="T7" fmla="*/ 5 h 67"/>
                <a:gd name="T8" fmla="*/ 23 w 50"/>
                <a:gd name="T9" fmla="*/ 21 h 67"/>
                <a:gd name="T10" fmla="*/ 18 w 50"/>
                <a:gd name="T11" fmla="*/ 41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" h="67">
                  <a:moveTo>
                    <a:pt x="20" y="43"/>
                  </a:moveTo>
                  <a:cubicBezTo>
                    <a:pt x="23" y="53"/>
                    <a:pt x="34" y="59"/>
                    <a:pt x="40" y="67"/>
                  </a:cubicBezTo>
                  <a:cubicBezTo>
                    <a:pt x="24" y="67"/>
                    <a:pt x="0" y="57"/>
                    <a:pt x="5" y="38"/>
                  </a:cubicBezTo>
                  <a:cubicBezTo>
                    <a:pt x="8" y="27"/>
                    <a:pt x="38" y="0"/>
                    <a:pt x="50" y="5"/>
                  </a:cubicBezTo>
                  <a:cubicBezTo>
                    <a:pt x="50" y="13"/>
                    <a:pt x="32" y="19"/>
                    <a:pt x="26" y="25"/>
                  </a:cubicBezTo>
                  <a:cubicBezTo>
                    <a:pt x="19" y="32"/>
                    <a:pt x="14" y="38"/>
                    <a:pt x="20" y="48"/>
                  </a:cubicBezTo>
                </a:path>
              </a:pathLst>
            </a:custGeom>
            <a:solidFill>
              <a:srgbClr val="E74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4" name="Freeform 7140"/>
            <p:cNvSpPr>
              <a:spLocks/>
            </p:cNvSpPr>
            <p:nvPr/>
          </p:nvSpPr>
          <p:spPr bwMode="auto">
            <a:xfrm>
              <a:off x="3080" y="1259"/>
              <a:ext cx="123" cy="159"/>
            </a:xfrm>
            <a:custGeom>
              <a:avLst/>
              <a:gdLst>
                <a:gd name="T0" fmla="*/ 4 w 133"/>
                <a:gd name="T1" fmla="*/ 142 h 171"/>
                <a:gd name="T2" fmla="*/ 30 w 133"/>
                <a:gd name="T3" fmla="*/ 119 h 171"/>
                <a:gd name="T4" fmla="*/ 54 w 133"/>
                <a:gd name="T5" fmla="*/ 87 h 171"/>
                <a:gd name="T6" fmla="*/ 114 w 133"/>
                <a:gd name="T7" fmla="*/ 6 h 171"/>
                <a:gd name="T8" fmla="*/ 114 w 133"/>
                <a:gd name="T9" fmla="*/ 6 h 171"/>
                <a:gd name="T10" fmla="*/ 76 w 133"/>
                <a:gd name="T11" fmla="*/ 62 h 171"/>
                <a:gd name="T12" fmla="*/ 49 w 133"/>
                <a:gd name="T13" fmla="*/ 101 h 171"/>
                <a:gd name="T14" fmla="*/ 0 w 133"/>
                <a:gd name="T15" fmla="*/ 144 h 1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3" h="171">
                  <a:moveTo>
                    <a:pt x="4" y="165"/>
                  </a:moveTo>
                  <a:cubicBezTo>
                    <a:pt x="19" y="167"/>
                    <a:pt x="27" y="147"/>
                    <a:pt x="35" y="138"/>
                  </a:cubicBezTo>
                  <a:cubicBezTo>
                    <a:pt x="44" y="126"/>
                    <a:pt x="53" y="114"/>
                    <a:pt x="63" y="101"/>
                  </a:cubicBezTo>
                  <a:cubicBezTo>
                    <a:pt x="68" y="93"/>
                    <a:pt x="126" y="0"/>
                    <a:pt x="133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20" y="28"/>
                    <a:pt x="103" y="50"/>
                    <a:pt x="89" y="72"/>
                  </a:cubicBezTo>
                  <a:cubicBezTo>
                    <a:pt x="79" y="87"/>
                    <a:pt x="68" y="103"/>
                    <a:pt x="57" y="117"/>
                  </a:cubicBezTo>
                  <a:cubicBezTo>
                    <a:pt x="42" y="137"/>
                    <a:pt x="25" y="171"/>
                    <a:pt x="0" y="167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5" name="Freeform 7141"/>
            <p:cNvSpPr>
              <a:spLocks/>
            </p:cNvSpPr>
            <p:nvPr/>
          </p:nvSpPr>
          <p:spPr bwMode="auto">
            <a:xfrm>
              <a:off x="3177" y="1257"/>
              <a:ext cx="70" cy="111"/>
            </a:xfrm>
            <a:custGeom>
              <a:avLst/>
              <a:gdLst>
                <a:gd name="T0" fmla="*/ 58 w 76"/>
                <a:gd name="T1" fmla="*/ 0 h 119"/>
                <a:gd name="T2" fmla="*/ 41 w 76"/>
                <a:gd name="T3" fmla="*/ 49 h 119"/>
                <a:gd name="T4" fmla="*/ 23 w 76"/>
                <a:gd name="T5" fmla="*/ 73 h 119"/>
                <a:gd name="T6" fmla="*/ 0 w 76"/>
                <a:gd name="T7" fmla="*/ 104 h 119"/>
                <a:gd name="T8" fmla="*/ 59 w 76"/>
                <a:gd name="T9" fmla="*/ 3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" h="119">
                  <a:moveTo>
                    <a:pt x="68" y="0"/>
                  </a:moveTo>
                  <a:cubicBezTo>
                    <a:pt x="68" y="22"/>
                    <a:pt x="61" y="40"/>
                    <a:pt x="49" y="57"/>
                  </a:cubicBezTo>
                  <a:cubicBezTo>
                    <a:pt x="42" y="67"/>
                    <a:pt x="34" y="75"/>
                    <a:pt x="27" y="84"/>
                  </a:cubicBezTo>
                  <a:cubicBezTo>
                    <a:pt x="18" y="95"/>
                    <a:pt x="11" y="110"/>
                    <a:pt x="0" y="119"/>
                  </a:cubicBezTo>
                  <a:cubicBezTo>
                    <a:pt x="30" y="93"/>
                    <a:pt x="76" y="46"/>
                    <a:pt x="69" y="3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6" name="Freeform 7142"/>
            <p:cNvSpPr>
              <a:spLocks/>
            </p:cNvSpPr>
            <p:nvPr/>
          </p:nvSpPr>
          <p:spPr bwMode="auto">
            <a:xfrm>
              <a:off x="3065" y="1434"/>
              <a:ext cx="111" cy="146"/>
            </a:xfrm>
            <a:custGeom>
              <a:avLst/>
              <a:gdLst>
                <a:gd name="T0" fmla="*/ 0 w 120"/>
                <a:gd name="T1" fmla="*/ 136 h 157"/>
                <a:gd name="T2" fmla="*/ 30 w 120"/>
                <a:gd name="T3" fmla="*/ 110 h 157"/>
                <a:gd name="T4" fmla="*/ 52 w 120"/>
                <a:gd name="T5" fmla="*/ 79 h 157"/>
                <a:gd name="T6" fmla="*/ 81 w 120"/>
                <a:gd name="T7" fmla="*/ 36 h 157"/>
                <a:gd name="T8" fmla="*/ 102 w 120"/>
                <a:gd name="T9" fmla="*/ 0 h 157"/>
                <a:gd name="T10" fmla="*/ 90 w 120"/>
                <a:gd name="T11" fmla="*/ 29 h 157"/>
                <a:gd name="T12" fmla="*/ 76 w 120"/>
                <a:gd name="T13" fmla="*/ 53 h 157"/>
                <a:gd name="T14" fmla="*/ 49 w 120"/>
                <a:gd name="T15" fmla="*/ 92 h 157"/>
                <a:gd name="T16" fmla="*/ 27 w 120"/>
                <a:gd name="T17" fmla="*/ 122 h 157"/>
                <a:gd name="T18" fmla="*/ 0 w 120"/>
                <a:gd name="T19" fmla="*/ 136 h 1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0" h="157">
                  <a:moveTo>
                    <a:pt x="0" y="157"/>
                  </a:moveTo>
                  <a:cubicBezTo>
                    <a:pt x="12" y="156"/>
                    <a:pt x="28" y="137"/>
                    <a:pt x="35" y="127"/>
                  </a:cubicBezTo>
                  <a:cubicBezTo>
                    <a:pt x="44" y="115"/>
                    <a:pt x="53" y="103"/>
                    <a:pt x="61" y="91"/>
                  </a:cubicBezTo>
                  <a:cubicBezTo>
                    <a:pt x="73" y="74"/>
                    <a:pt x="85" y="58"/>
                    <a:pt x="95" y="42"/>
                  </a:cubicBezTo>
                  <a:cubicBezTo>
                    <a:pt x="104" y="29"/>
                    <a:pt x="110" y="13"/>
                    <a:pt x="119" y="0"/>
                  </a:cubicBezTo>
                  <a:cubicBezTo>
                    <a:pt x="120" y="9"/>
                    <a:pt x="109" y="25"/>
                    <a:pt x="105" y="33"/>
                  </a:cubicBezTo>
                  <a:cubicBezTo>
                    <a:pt x="101" y="43"/>
                    <a:pt x="95" y="52"/>
                    <a:pt x="89" y="61"/>
                  </a:cubicBezTo>
                  <a:cubicBezTo>
                    <a:pt x="79" y="77"/>
                    <a:pt x="67" y="91"/>
                    <a:pt x="57" y="106"/>
                  </a:cubicBezTo>
                  <a:cubicBezTo>
                    <a:pt x="50" y="119"/>
                    <a:pt x="41" y="130"/>
                    <a:pt x="31" y="141"/>
                  </a:cubicBezTo>
                  <a:cubicBezTo>
                    <a:pt x="23" y="151"/>
                    <a:pt x="11" y="154"/>
                    <a:pt x="0" y="157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7" name="Freeform 7143"/>
            <p:cNvSpPr>
              <a:spLocks/>
            </p:cNvSpPr>
            <p:nvPr/>
          </p:nvSpPr>
          <p:spPr bwMode="auto">
            <a:xfrm>
              <a:off x="3002" y="1443"/>
              <a:ext cx="76" cy="76"/>
            </a:xfrm>
            <a:custGeom>
              <a:avLst/>
              <a:gdLst>
                <a:gd name="T0" fmla="*/ 6 w 82"/>
                <a:gd name="T1" fmla="*/ 68 h 83"/>
                <a:gd name="T2" fmla="*/ 1 w 82"/>
                <a:gd name="T3" fmla="*/ 50 h 83"/>
                <a:gd name="T4" fmla="*/ 17 w 82"/>
                <a:gd name="T5" fmla="*/ 27 h 83"/>
                <a:gd name="T6" fmla="*/ 70 w 82"/>
                <a:gd name="T7" fmla="*/ 0 h 83"/>
                <a:gd name="T8" fmla="*/ 17 w 82"/>
                <a:gd name="T9" fmla="*/ 35 h 83"/>
                <a:gd name="T10" fmla="*/ 7 w 82"/>
                <a:gd name="T11" fmla="*/ 70 h 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83">
                  <a:moveTo>
                    <a:pt x="7" y="81"/>
                  </a:moveTo>
                  <a:cubicBezTo>
                    <a:pt x="1" y="82"/>
                    <a:pt x="0" y="65"/>
                    <a:pt x="1" y="60"/>
                  </a:cubicBezTo>
                  <a:cubicBezTo>
                    <a:pt x="3" y="48"/>
                    <a:pt x="10" y="40"/>
                    <a:pt x="19" y="33"/>
                  </a:cubicBezTo>
                  <a:cubicBezTo>
                    <a:pt x="38" y="18"/>
                    <a:pt x="61" y="12"/>
                    <a:pt x="82" y="0"/>
                  </a:cubicBezTo>
                  <a:cubicBezTo>
                    <a:pt x="60" y="14"/>
                    <a:pt x="35" y="21"/>
                    <a:pt x="19" y="42"/>
                  </a:cubicBezTo>
                  <a:cubicBezTo>
                    <a:pt x="10" y="52"/>
                    <a:pt x="3" y="71"/>
                    <a:pt x="9" y="83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8" name="Freeform 7144"/>
            <p:cNvSpPr>
              <a:spLocks/>
            </p:cNvSpPr>
            <p:nvPr/>
          </p:nvSpPr>
          <p:spPr bwMode="auto">
            <a:xfrm>
              <a:off x="3016" y="1466"/>
              <a:ext cx="75" cy="64"/>
            </a:xfrm>
            <a:custGeom>
              <a:avLst/>
              <a:gdLst>
                <a:gd name="T0" fmla="*/ 0 w 81"/>
                <a:gd name="T1" fmla="*/ 58 h 69"/>
                <a:gd name="T2" fmla="*/ 7 w 81"/>
                <a:gd name="T3" fmla="*/ 55 h 69"/>
                <a:gd name="T4" fmla="*/ 19 w 81"/>
                <a:gd name="T5" fmla="*/ 46 h 69"/>
                <a:gd name="T6" fmla="*/ 27 w 81"/>
                <a:gd name="T7" fmla="*/ 39 h 69"/>
                <a:gd name="T8" fmla="*/ 36 w 81"/>
                <a:gd name="T9" fmla="*/ 29 h 69"/>
                <a:gd name="T10" fmla="*/ 53 w 81"/>
                <a:gd name="T11" fmla="*/ 11 h 69"/>
                <a:gd name="T12" fmla="*/ 69 w 81"/>
                <a:gd name="T13" fmla="*/ 0 h 69"/>
                <a:gd name="T14" fmla="*/ 59 w 81"/>
                <a:gd name="T15" fmla="*/ 7 h 69"/>
                <a:gd name="T16" fmla="*/ 47 w 81"/>
                <a:gd name="T17" fmla="*/ 19 h 69"/>
                <a:gd name="T18" fmla="*/ 27 w 81"/>
                <a:gd name="T19" fmla="*/ 43 h 69"/>
                <a:gd name="T20" fmla="*/ 18 w 81"/>
                <a:gd name="T21" fmla="*/ 51 h 69"/>
                <a:gd name="T22" fmla="*/ 10 w 81"/>
                <a:gd name="T23" fmla="*/ 56 h 69"/>
                <a:gd name="T24" fmla="*/ 1 w 81"/>
                <a:gd name="T25" fmla="*/ 59 h 69"/>
                <a:gd name="T26" fmla="*/ 2 w 81"/>
                <a:gd name="T27" fmla="*/ 59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1" h="69">
                  <a:moveTo>
                    <a:pt x="0" y="68"/>
                  </a:moveTo>
                  <a:cubicBezTo>
                    <a:pt x="3" y="69"/>
                    <a:pt x="7" y="65"/>
                    <a:pt x="9" y="64"/>
                  </a:cubicBezTo>
                  <a:cubicBezTo>
                    <a:pt x="13" y="61"/>
                    <a:pt x="18" y="58"/>
                    <a:pt x="22" y="54"/>
                  </a:cubicBezTo>
                  <a:cubicBezTo>
                    <a:pt x="25" y="51"/>
                    <a:pt x="29" y="48"/>
                    <a:pt x="31" y="45"/>
                  </a:cubicBezTo>
                  <a:cubicBezTo>
                    <a:pt x="35" y="41"/>
                    <a:pt x="39" y="37"/>
                    <a:pt x="42" y="33"/>
                  </a:cubicBezTo>
                  <a:cubicBezTo>
                    <a:pt x="48" y="26"/>
                    <a:pt x="55" y="19"/>
                    <a:pt x="62" y="13"/>
                  </a:cubicBezTo>
                  <a:cubicBezTo>
                    <a:pt x="68" y="8"/>
                    <a:pt x="73" y="2"/>
                    <a:pt x="81" y="0"/>
                  </a:cubicBezTo>
                  <a:cubicBezTo>
                    <a:pt x="76" y="1"/>
                    <a:pt x="72" y="6"/>
                    <a:pt x="69" y="9"/>
                  </a:cubicBezTo>
                  <a:cubicBezTo>
                    <a:pt x="64" y="14"/>
                    <a:pt x="59" y="19"/>
                    <a:pt x="55" y="23"/>
                  </a:cubicBezTo>
                  <a:cubicBezTo>
                    <a:pt x="47" y="32"/>
                    <a:pt x="40" y="42"/>
                    <a:pt x="31" y="50"/>
                  </a:cubicBezTo>
                  <a:cubicBezTo>
                    <a:pt x="27" y="53"/>
                    <a:pt x="24" y="56"/>
                    <a:pt x="20" y="59"/>
                  </a:cubicBezTo>
                  <a:cubicBezTo>
                    <a:pt x="17" y="61"/>
                    <a:pt x="15" y="63"/>
                    <a:pt x="12" y="65"/>
                  </a:cubicBezTo>
                  <a:cubicBezTo>
                    <a:pt x="9" y="67"/>
                    <a:pt x="5" y="68"/>
                    <a:pt x="1" y="69"/>
                  </a:cubicBezTo>
                  <a:cubicBezTo>
                    <a:pt x="1" y="69"/>
                    <a:pt x="1" y="69"/>
                    <a:pt x="2" y="69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9" name="Freeform 7145"/>
            <p:cNvSpPr>
              <a:spLocks/>
            </p:cNvSpPr>
            <p:nvPr/>
          </p:nvSpPr>
          <p:spPr bwMode="auto">
            <a:xfrm>
              <a:off x="3058" y="1295"/>
              <a:ext cx="80" cy="78"/>
            </a:xfrm>
            <a:custGeom>
              <a:avLst/>
              <a:gdLst>
                <a:gd name="T0" fmla="*/ 73 w 87"/>
                <a:gd name="T1" fmla="*/ 0 h 84"/>
                <a:gd name="T2" fmla="*/ 68 w 87"/>
                <a:gd name="T3" fmla="*/ 6 h 84"/>
                <a:gd name="T4" fmla="*/ 61 w 87"/>
                <a:gd name="T5" fmla="*/ 16 h 84"/>
                <a:gd name="T6" fmla="*/ 46 w 87"/>
                <a:gd name="T7" fmla="*/ 32 h 84"/>
                <a:gd name="T8" fmla="*/ 0 w 87"/>
                <a:gd name="T9" fmla="*/ 72 h 84"/>
                <a:gd name="T10" fmla="*/ 4 w 87"/>
                <a:gd name="T11" fmla="*/ 69 h 84"/>
                <a:gd name="T12" fmla="*/ 13 w 87"/>
                <a:gd name="T13" fmla="*/ 62 h 84"/>
                <a:gd name="T14" fmla="*/ 27 w 87"/>
                <a:gd name="T15" fmla="*/ 51 h 84"/>
                <a:gd name="T16" fmla="*/ 53 w 87"/>
                <a:gd name="T17" fmla="*/ 30 h 84"/>
                <a:gd name="T18" fmla="*/ 60 w 87"/>
                <a:gd name="T19" fmla="*/ 20 h 84"/>
                <a:gd name="T20" fmla="*/ 65 w 87"/>
                <a:gd name="T21" fmla="*/ 13 h 84"/>
                <a:gd name="T22" fmla="*/ 70 w 87"/>
                <a:gd name="T23" fmla="*/ 5 h 84"/>
                <a:gd name="T24" fmla="*/ 74 w 87"/>
                <a:gd name="T25" fmla="*/ 0 h 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7" h="84">
                  <a:moveTo>
                    <a:pt x="86" y="0"/>
                  </a:moveTo>
                  <a:cubicBezTo>
                    <a:pt x="84" y="1"/>
                    <a:pt x="82" y="5"/>
                    <a:pt x="81" y="6"/>
                  </a:cubicBezTo>
                  <a:cubicBezTo>
                    <a:pt x="78" y="10"/>
                    <a:pt x="75" y="14"/>
                    <a:pt x="72" y="18"/>
                  </a:cubicBezTo>
                  <a:cubicBezTo>
                    <a:pt x="67" y="25"/>
                    <a:pt x="60" y="31"/>
                    <a:pt x="54" y="37"/>
                  </a:cubicBezTo>
                  <a:cubicBezTo>
                    <a:pt x="36" y="53"/>
                    <a:pt x="17" y="67"/>
                    <a:pt x="0" y="84"/>
                  </a:cubicBezTo>
                  <a:cubicBezTo>
                    <a:pt x="1" y="83"/>
                    <a:pt x="3" y="81"/>
                    <a:pt x="4" y="80"/>
                  </a:cubicBezTo>
                  <a:cubicBezTo>
                    <a:pt x="8" y="77"/>
                    <a:pt x="12" y="74"/>
                    <a:pt x="15" y="72"/>
                  </a:cubicBezTo>
                  <a:cubicBezTo>
                    <a:pt x="21" y="68"/>
                    <a:pt x="27" y="64"/>
                    <a:pt x="32" y="59"/>
                  </a:cubicBezTo>
                  <a:cubicBezTo>
                    <a:pt x="42" y="51"/>
                    <a:pt x="54" y="44"/>
                    <a:pt x="63" y="34"/>
                  </a:cubicBezTo>
                  <a:cubicBezTo>
                    <a:pt x="66" y="31"/>
                    <a:pt x="69" y="28"/>
                    <a:pt x="71" y="24"/>
                  </a:cubicBezTo>
                  <a:cubicBezTo>
                    <a:pt x="73" y="21"/>
                    <a:pt x="75" y="18"/>
                    <a:pt x="77" y="15"/>
                  </a:cubicBezTo>
                  <a:cubicBezTo>
                    <a:pt x="79" y="12"/>
                    <a:pt x="81" y="8"/>
                    <a:pt x="83" y="5"/>
                  </a:cubicBezTo>
                  <a:cubicBezTo>
                    <a:pt x="85" y="3"/>
                    <a:pt x="86" y="2"/>
                    <a:pt x="87" y="0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0" name="Freeform 7146"/>
            <p:cNvSpPr>
              <a:spLocks/>
            </p:cNvSpPr>
            <p:nvPr/>
          </p:nvSpPr>
          <p:spPr bwMode="auto">
            <a:xfrm>
              <a:off x="3212" y="1176"/>
              <a:ext cx="24" cy="40"/>
            </a:xfrm>
            <a:custGeom>
              <a:avLst/>
              <a:gdLst>
                <a:gd name="T0" fmla="*/ 22 w 26"/>
                <a:gd name="T1" fmla="*/ 1 h 43"/>
                <a:gd name="T2" fmla="*/ 8 w 26"/>
                <a:gd name="T3" fmla="*/ 11 h 43"/>
                <a:gd name="T4" fmla="*/ 0 w 26"/>
                <a:gd name="T5" fmla="*/ 37 h 43"/>
                <a:gd name="T6" fmla="*/ 11 w 26"/>
                <a:gd name="T7" fmla="*/ 11 h 43"/>
                <a:gd name="T8" fmla="*/ 22 w 26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43">
                  <a:moveTo>
                    <a:pt x="26" y="1"/>
                  </a:moveTo>
                  <a:cubicBezTo>
                    <a:pt x="19" y="1"/>
                    <a:pt x="12" y="7"/>
                    <a:pt x="10" y="13"/>
                  </a:cubicBezTo>
                  <a:cubicBezTo>
                    <a:pt x="5" y="22"/>
                    <a:pt x="1" y="33"/>
                    <a:pt x="0" y="43"/>
                  </a:cubicBezTo>
                  <a:cubicBezTo>
                    <a:pt x="5" y="34"/>
                    <a:pt x="8" y="23"/>
                    <a:pt x="13" y="13"/>
                  </a:cubicBezTo>
                  <a:cubicBezTo>
                    <a:pt x="16" y="8"/>
                    <a:pt x="20" y="1"/>
                    <a:pt x="26" y="0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1" name="Freeform 7147"/>
            <p:cNvSpPr>
              <a:spLocks/>
            </p:cNvSpPr>
            <p:nvPr/>
          </p:nvSpPr>
          <p:spPr bwMode="auto">
            <a:xfrm>
              <a:off x="3269" y="1141"/>
              <a:ext cx="33" cy="50"/>
            </a:xfrm>
            <a:custGeom>
              <a:avLst/>
              <a:gdLst>
                <a:gd name="T0" fmla="*/ 29 w 36"/>
                <a:gd name="T1" fmla="*/ 4 h 54"/>
                <a:gd name="T2" fmla="*/ 14 w 36"/>
                <a:gd name="T3" fmla="*/ 15 h 54"/>
                <a:gd name="T4" fmla="*/ 6 w 36"/>
                <a:gd name="T5" fmla="*/ 31 h 54"/>
                <a:gd name="T6" fmla="*/ 0 w 36"/>
                <a:gd name="T7" fmla="*/ 46 h 54"/>
                <a:gd name="T8" fmla="*/ 6 w 36"/>
                <a:gd name="T9" fmla="*/ 37 h 54"/>
                <a:gd name="T10" fmla="*/ 8 w 36"/>
                <a:gd name="T11" fmla="*/ 27 h 54"/>
                <a:gd name="T12" fmla="*/ 17 w 36"/>
                <a:gd name="T13" fmla="*/ 12 h 54"/>
                <a:gd name="T14" fmla="*/ 30 w 36"/>
                <a:gd name="T15" fmla="*/ 6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6" h="54">
                  <a:moveTo>
                    <a:pt x="35" y="4"/>
                  </a:moveTo>
                  <a:cubicBezTo>
                    <a:pt x="27" y="0"/>
                    <a:pt x="20" y="12"/>
                    <a:pt x="16" y="17"/>
                  </a:cubicBezTo>
                  <a:cubicBezTo>
                    <a:pt x="13" y="23"/>
                    <a:pt x="9" y="29"/>
                    <a:pt x="6" y="36"/>
                  </a:cubicBezTo>
                  <a:cubicBezTo>
                    <a:pt x="4" y="42"/>
                    <a:pt x="2" y="48"/>
                    <a:pt x="0" y="54"/>
                  </a:cubicBezTo>
                  <a:cubicBezTo>
                    <a:pt x="3" y="51"/>
                    <a:pt x="4" y="47"/>
                    <a:pt x="6" y="43"/>
                  </a:cubicBezTo>
                  <a:cubicBezTo>
                    <a:pt x="7" y="39"/>
                    <a:pt x="9" y="35"/>
                    <a:pt x="10" y="31"/>
                  </a:cubicBezTo>
                  <a:cubicBezTo>
                    <a:pt x="13" y="25"/>
                    <a:pt x="16" y="19"/>
                    <a:pt x="20" y="14"/>
                  </a:cubicBezTo>
                  <a:cubicBezTo>
                    <a:pt x="23" y="10"/>
                    <a:pt x="32" y="0"/>
                    <a:pt x="36" y="6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2" name="Freeform 7148"/>
            <p:cNvSpPr>
              <a:spLocks/>
            </p:cNvSpPr>
            <p:nvPr/>
          </p:nvSpPr>
          <p:spPr bwMode="auto">
            <a:xfrm>
              <a:off x="3257" y="1164"/>
              <a:ext cx="45" cy="94"/>
            </a:xfrm>
            <a:custGeom>
              <a:avLst/>
              <a:gdLst>
                <a:gd name="T0" fmla="*/ 40 w 49"/>
                <a:gd name="T1" fmla="*/ 0 h 102"/>
                <a:gd name="T2" fmla="*/ 36 w 49"/>
                <a:gd name="T3" fmla="*/ 9 h 102"/>
                <a:gd name="T4" fmla="*/ 29 w 49"/>
                <a:gd name="T5" fmla="*/ 21 h 102"/>
                <a:gd name="T6" fmla="*/ 16 w 49"/>
                <a:gd name="T7" fmla="*/ 42 h 102"/>
                <a:gd name="T8" fmla="*/ 6 w 49"/>
                <a:gd name="T9" fmla="*/ 64 h 102"/>
                <a:gd name="T10" fmla="*/ 2 w 49"/>
                <a:gd name="T11" fmla="*/ 87 h 102"/>
                <a:gd name="T12" fmla="*/ 5 w 49"/>
                <a:gd name="T13" fmla="*/ 73 h 102"/>
                <a:gd name="T14" fmla="*/ 9 w 49"/>
                <a:gd name="T15" fmla="*/ 58 h 102"/>
                <a:gd name="T16" fmla="*/ 27 w 49"/>
                <a:gd name="T17" fmla="*/ 29 h 102"/>
                <a:gd name="T18" fmla="*/ 37 w 49"/>
                <a:gd name="T19" fmla="*/ 10 h 102"/>
                <a:gd name="T20" fmla="*/ 39 w 49"/>
                <a:gd name="T21" fmla="*/ 5 h 102"/>
                <a:gd name="T22" fmla="*/ 41 w 49"/>
                <a:gd name="T23" fmla="*/ 1 h 1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9" h="102">
                  <a:moveTo>
                    <a:pt x="48" y="0"/>
                  </a:moveTo>
                  <a:cubicBezTo>
                    <a:pt x="49" y="4"/>
                    <a:pt x="44" y="8"/>
                    <a:pt x="43" y="11"/>
                  </a:cubicBezTo>
                  <a:cubicBezTo>
                    <a:pt x="40" y="16"/>
                    <a:pt x="38" y="21"/>
                    <a:pt x="35" y="25"/>
                  </a:cubicBezTo>
                  <a:cubicBezTo>
                    <a:pt x="30" y="34"/>
                    <a:pt x="24" y="42"/>
                    <a:pt x="19" y="50"/>
                  </a:cubicBezTo>
                  <a:cubicBezTo>
                    <a:pt x="14" y="58"/>
                    <a:pt x="9" y="66"/>
                    <a:pt x="6" y="75"/>
                  </a:cubicBezTo>
                  <a:cubicBezTo>
                    <a:pt x="4" y="83"/>
                    <a:pt x="0" y="93"/>
                    <a:pt x="2" y="102"/>
                  </a:cubicBezTo>
                  <a:cubicBezTo>
                    <a:pt x="1" y="98"/>
                    <a:pt x="4" y="91"/>
                    <a:pt x="5" y="86"/>
                  </a:cubicBezTo>
                  <a:cubicBezTo>
                    <a:pt x="6" y="80"/>
                    <a:pt x="8" y="74"/>
                    <a:pt x="11" y="68"/>
                  </a:cubicBezTo>
                  <a:cubicBezTo>
                    <a:pt x="16" y="55"/>
                    <a:pt x="25" y="46"/>
                    <a:pt x="32" y="35"/>
                  </a:cubicBezTo>
                  <a:cubicBezTo>
                    <a:pt x="37" y="28"/>
                    <a:pt x="40" y="20"/>
                    <a:pt x="44" y="12"/>
                  </a:cubicBezTo>
                  <a:cubicBezTo>
                    <a:pt x="45" y="10"/>
                    <a:pt x="46" y="8"/>
                    <a:pt x="47" y="5"/>
                  </a:cubicBezTo>
                  <a:cubicBezTo>
                    <a:pt x="48" y="4"/>
                    <a:pt x="48" y="2"/>
                    <a:pt x="49" y="1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3" name="Freeform 7149"/>
            <p:cNvSpPr>
              <a:spLocks/>
            </p:cNvSpPr>
            <p:nvPr/>
          </p:nvSpPr>
          <p:spPr bwMode="auto">
            <a:xfrm>
              <a:off x="3222" y="1217"/>
              <a:ext cx="36" cy="22"/>
            </a:xfrm>
            <a:custGeom>
              <a:avLst/>
              <a:gdLst>
                <a:gd name="T0" fmla="*/ 0 w 38"/>
                <a:gd name="T1" fmla="*/ 8 h 24"/>
                <a:gd name="T2" fmla="*/ 18 w 38"/>
                <a:gd name="T3" fmla="*/ 16 h 24"/>
                <a:gd name="T4" fmla="*/ 34 w 38"/>
                <a:gd name="T5" fmla="*/ 0 h 24"/>
                <a:gd name="T6" fmla="*/ 27 w 38"/>
                <a:gd name="T7" fmla="*/ 14 h 24"/>
                <a:gd name="T8" fmla="*/ 16 w 38"/>
                <a:gd name="T9" fmla="*/ 19 h 24"/>
                <a:gd name="T10" fmla="*/ 7 w 38"/>
                <a:gd name="T11" fmla="*/ 17 h 24"/>
                <a:gd name="T12" fmla="*/ 1 w 38"/>
                <a:gd name="T13" fmla="*/ 1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24">
                  <a:moveTo>
                    <a:pt x="0" y="10"/>
                  </a:moveTo>
                  <a:cubicBezTo>
                    <a:pt x="4" y="15"/>
                    <a:pt x="12" y="21"/>
                    <a:pt x="20" y="19"/>
                  </a:cubicBezTo>
                  <a:cubicBezTo>
                    <a:pt x="29" y="18"/>
                    <a:pt x="33" y="6"/>
                    <a:pt x="38" y="0"/>
                  </a:cubicBezTo>
                  <a:cubicBezTo>
                    <a:pt x="35" y="5"/>
                    <a:pt x="35" y="12"/>
                    <a:pt x="31" y="16"/>
                  </a:cubicBezTo>
                  <a:cubicBezTo>
                    <a:pt x="27" y="20"/>
                    <a:pt x="23" y="22"/>
                    <a:pt x="18" y="23"/>
                  </a:cubicBezTo>
                  <a:cubicBezTo>
                    <a:pt x="13" y="24"/>
                    <a:pt x="11" y="24"/>
                    <a:pt x="7" y="21"/>
                  </a:cubicBezTo>
                  <a:cubicBezTo>
                    <a:pt x="4" y="19"/>
                    <a:pt x="2" y="16"/>
                    <a:pt x="1" y="12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4" name="Freeform 7150"/>
            <p:cNvSpPr>
              <a:spLocks/>
            </p:cNvSpPr>
            <p:nvPr/>
          </p:nvSpPr>
          <p:spPr bwMode="auto">
            <a:xfrm>
              <a:off x="3272" y="1322"/>
              <a:ext cx="30" cy="58"/>
            </a:xfrm>
            <a:custGeom>
              <a:avLst/>
              <a:gdLst>
                <a:gd name="T0" fmla="*/ 7 w 33"/>
                <a:gd name="T1" fmla="*/ 0 h 62"/>
                <a:gd name="T2" fmla="*/ 11 w 33"/>
                <a:gd name="T3" fmla="*/ 21 h 62"/>
                <a:gd name="T4" fmla="*/ 0 w 33"/>
                <a:gd name="T5" fmla="*/ 54 h 62"/>
                <a:gd name="T6" fmla="*/ 7 w 33"/>
                <a:gd name="T7" fmla="*/ 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" h="62">
                  <a:moveTo>
                    <a:pt x="9" y="0"/>
                  </a:moveTo>
                  <a:cubicBezTo>
                    <a:pt x="14" y="8"/>
                    <a:pt x="15" y="13"/>
                    <a:pt x="13" y="23"/>
                  </a:cubicBezTo>
                  <a:cubicBezTo>
                    <a:pt x="10" y="37"/>
                    <a:pt x="4" y="49"/>
                    <a:pt x="0" y="62"/>
                  </a:cubicBezTo>
                  <a:cubicBezTo>
                    <a:pt x="4" y="51"/>
                    <a:pt x="33" y="10"/>
                    <a:pt x="9" y="2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5" name="Freeform 7151"/>
            <p:cNvSpPr>
              <a:spLocks/>
            </p:cNvSpPr>
            <p:nvPr/>
          </p:nvSpPr>
          <p:spPr bwMode="auto">
            <a:xfrm>
              <a:off x="3265" y="1370"/>
              <a:ext cx="29" cy="48"/>
            </a:xfrm>
            <a:custGeom>
              <a:avLst/>
              <a:gdLst>
                <a:gd name="T0" fmla="*/ 17 w 31"/>
                <a:gd name="T1" fmla="*/ 44 h 52"/>
                <a:gd name="T2" fmla="*/ 27 w 31"/>
                <a:gd name="T3" fmla="*/ 0 h 52"/>
                <a:gd name="T4" fmla="*/ 15 w 31"/>
                <a:gd name="T5" fmla="*/ 43 h 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52">
                  <a:moveTo>
                    <a:pt x="19" y="52"/>
                  </a:moveTo>
                  <a:cubicBezTo>
                    <a:pt x="0" y="48"/>
                    <a:pt x="27" y="7"/>
                    <a:pt x="31" y="0"/>
                  </a:cubicBezTo>
                  <a:cubicBezTo>
                    <a:pt x="30" y="5"/>
                    <a:pt x="5" y="47"/>
                    <a:pt x="17" y="51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6" name="Freeform 7152"/>
            <p:cNvSpPr>
              <a:spLocks/>
            </p:cNvSpPr>
            <p:nvPr/>
          </p:nvSpPr>
          <p:spPr bwMode="auto">
            <a:xfrm>
              <a:off x="3293" y="1428"/>
              <a:ext cx="21" cy="44"/>
            </a:xfrm>
            <a:custGeom>
              <a:avLst/>
              <a:gdLst>
                <a:gd name="T0" fmla="*/ 0 w 23"/>
                <a:gd name="T1" fmla="*/ 0 h 48"/>
                <a:gd name="T2" fmla="*/ 5 w 23"/>
                <a:gd name="T3" fmla="*/ 14 h 48"/>
                <a:gd name="T4" fmla="*/ 1 w 23"/>
                <a:gd name="T5" fmla="*/ 26 h 48"/>
                <a:gd name="T6" fmla="*/ 19 w 23"/>
                <a:gd name="T7" fmla="*/ 40 h 48"/>
                <a:gd name="T8" fmla="*/ 4 w 23"/>
                <a:gd name="T9" fmla="*/ 23 h 48"/>
                <a:gd name="T10" fmla="*/ 5 w 23"/>
                <a:gd name="T11" fmla="*/ 9 h 48"/>
                <a:gd name="T12" fmla="*/ 0 w 23"/>
                <a:gd name="T13" fmla="*/ 1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48">
                  <a:moveTo>
                    <a:pt x="0" y="0"/>
                  </a:moveTo>
                  <a:cubicBezTo>
                    <a:pt x="4" y="2"/>
                    <a:pt x="6" y="11"/>
                    <a:pt x="6" y="16"/>
                  </a:cubicBezTo>
                  <a:cubicBezTo>
                    <a:pt x="6" y="21"/>
                    <a:pt x="0" y="27"/>
                    <a:pt x="1" y="31"/>
                  </a:cubicBezTo>
                  <a:cubicBezTo>
                    <a:pt x="3" y="39"/>
                    <a:pt x="20" y="40"/>
                    <a:pt x="23" y="48"/>
                  </a:cubicBezTo>
                  <a:cubicBezTo>
                    <a:pt x="23" y="36"/>
                    <a:pt x="4" y="38"/>
                    <a:pt x="4" y="27"/>
                  </a:cubicBezTo>
                  <a:cubicBezTo>
                    <a:pt x="4" y="22"/>
                    <a:pt x="7" y="17"/>
                    <a:pt x="7" y="11"/>
                  </a:cubicBezTo>
                  <a:cubicBezTo>
                    <a:pt x="6" y="6"/>
                    <a:pt x="2" y="5"/>
                    <a:pt x="0" y="1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7" name="Freeform 7153"/>
            <p:cNvSpPr>
              <a:spLocks/>
            </p:cNvSpPr>
            <p:nvPr/>
          </p:nvSpPr>
          <p:spPr bwMode="auto">
            <a:xfrm>
              <a:off x="3249" y="1430"/>
              <a:ext cx="10" cy="67"/>
            </a:xfrm>
            <a:custGeom>
              <a:avLst/>
              <a:gdLst>
                <a:gd name="T0" fmla="*/ 9 w 10"/>
                <a:gd name="T1" fmla="*/ 62 h 72"/>
                <a:gd name="T2" fmla="*/ 2 w 10"/>
                <a:gd name="T3" fmla="*/ 29 h 72"/>
                <a:gd name="T4" fmla="*/ 7 w 10"/>
                <a:gd name="T5" fmla="*/ 0 h 72"/>
                <a:gd name="T6" fmla="*/ 10 w 10"/>
                <a:gd name="T7" fmla="*/ 61 h 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72">
                  <a:moveTo>
                    <a:pt x="9" y="72"/>
                  </a:moveTo>
                  <a:cubicBezTo>
                    <a:pt x="5" y="58"/>
                    <a:pt x="0" y="47"/>
                    <a:pt x="2" y="33"/>
                  </a:cubicBezTo>
                  <a:cubicBezTo>
                    <a:pt x="3" y="22"/>
                    <a:pt x="4" y="11"/>
                    <a:pt x="7" y="0"/>
                  </a:cubicBezTo>
                  <a:cubicBezTo>
                    <a:pt x="5" y="21"/>
                    <a:pt x="1" y="52"/>
                    <a:pt x="10" y="71"/>
                  </a:cubicBezTo>
                </a:path>
              </a:pathLst>
            </a:custGeom>
            <a:solidFill>
              <a:srgbClr val="F3B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8" name="Freeform 7154"/>
            <p:cNvSpPr>
              <a:spLocks/>
            </p:cNvSpPr>
            <p:nvPr/>
          </p:nvSpPr>
          <p:spPr bwMode="auto">
            <a:xfrm>
              <a:off x="2961" y="1393"/>
              <a:ext cx="51" cy="65"/>
            </a:xfrm>
            <a:custGeom>
              <a:avLst/>
              <a:gdLst>
                <a:gd name="T0" fmla="*/ 42 w 55"/>
                <a:gd name="T1" fmla="*/ 0 h 71"/>
                <a:gd name="T2" fmla="*/ 47 w 55"/>
                <a:gd name="T3" fmla="*/ 52 h 71"/>
                <a:gd name="T4" fmla="*/ 42 w 55"/>
                <a:gd name="T5" fmla="*/ 0 h 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5" h="71">
                  <a:moveTo>
                    <a:pt x="49" y="0"/>
                  </a:moveTo>
                  <a:cubicBezTo>
                    <a:pt x="49" y="0"/>
                    <a:pt x="12" y="61"/>
                    <a:pt x="55" y="62"/>
                  </a:cubicBezTo>
                  <a:cubicBezTo>
                    <a:pt x="55" y="62"/>
                    <a:pt x="0" y="71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9" name="Freeform 7155"/>
            <p:cNvSpPr>
              <a:spLocks/>
            </p:cNvSpPr>
            <p:nvPr/>
          </p:nvSpPr>
          <p:spPr bwMode="auto">
            <a:xfrm>
              <a:off x="2982" y="1488"/>
              <a:ext cx="98" cy="118"/>
            </a:xfrm>
            <a:custGeom>
              <a:avLst/>
              <a:gdLst>
                <a:gd name="T0" fmla="*/ 9 w 105"/>
                <a:gd name="T1" fmla="*/ 0 h 128"/>
                <a:gd name="T2" fmla="*/ 41 w 105"/>
                <a:gd name="T3" fmla="*/ 40 h 128"/>
                <a:gd name="T4" fmla="*/ 49 w 105"/>
                <a:gd name="T5" fmla="*/ 49 h 128"/>
                <a:gd name="T6" fmla="*/ 91 w 105"/>
                <a:gd name="T7" fmla="*/ 81 h 128"/>
                <a:gd name="T8" fmla="*/ 46 w 105"/>
                <a:gd name="T9" fmla="*/ 61 h 128"/>
                <a:gd name="T10" fmla="*/ 35 w 105"/>
                <a:gd name="T11" fmla="*/ 46 h 128"/>
                <a:gd name="T12" fmla="*/ 9 w 105"/>
                <a:gd name="T13" fmla="*/ 0 h 1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5" h="128">
                  <a:moveTo>
                    <a:pt x="11" y="0"/>
                  </a:moveTo>
                  <a:cubicBezTo>
                    <a:pt x="11" y="0"/>
                    <a:pt x="0" y="71"/>
                    <a:pt x="47" y="47"/>
                  </a:cubicBezTo>
                  <a:cubicBezTo>
                    <a:pt x="64" y="38"/>
                    <a:pt x="57" y="48"/>
                    <a:pt x="56" y="58"/>
                  </a:cubicBezTo>
                  <a:cubicBezTo>
                    <a:pt x="55" y="69"/>
                    <a:pt x="54" y="116"/>
                    <a:pt x="105" y="95"/>
                  </a:cubicBezTo>
                  <a:cubicBezTo>
                    <a:pt x="105" y="95"/>
                    <a:pt x="57" y="128"/>
                    <a:pt x="52" y="72"/>
                  </a:cubicBezTo>
                  <a:cubicBezTo>
                    <a:pt x="50" y="52"/>
                    <a:pt x="60" y="44"/>
                    <a:pt x="41" y="54"/>
                  </a:cubicBezTo>
                  <a:cubicBezTo>
                    <a:pt x="23" y="64"/>
                    <a:pt x="0" y="48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0" name="Oval 7156"/>
            <p:cNvSpPr>
              <a:spLocks noChangeArrowheads="1"/>
            </p:cNvSpPr>
            <p:nvPr/>
          </p:nvSpPr>
          <p:spPr bwMode="auto">
            <a:xfrm>
              <a:off x="2995" y="1404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1" name="Oval 7157"/>
            <p:cNvSpPr>
              <a:spLocks noChangeArrowheads="1"/>
            </p:cNvSpPr>
            <p:nvPr/>
          </p:nvSpPr>
          <p:spPr bwMode="auto">
            <a:xfrm>
              <a:off x="3001" y="1399"/>
              <a:ext cx="5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2" name="Oval 7158"/>
            <p:cNvSpPr>
              <a:spLocks noChangeArrowheads="1"/>
            </p:cNvSpPr>
            <p:nvPr/>
          </p:nvSpPr>
          <p:spPr bwMode="auto">
            <a:xfrm>
              <a:off x="2988" y="1501"/>
              <a:ext cx="7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3" name="Oval 7159"/>
            <p:cNvSpPr>
              <a:spLocks noChangeArrowheads="1"/>
            </p:cNvSpPr>
            <p:nvPr/>
          </p:nvSpPr>
          <p:spPr bwMode="auto">
            <a:xfrm>
              <a:off x="2989" y="1496"/>
              <a:ext cx="5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4" name="Oval 7160"/>
            <p:cNvSpPr>
              <a:spLocks noChangeArrowheads="1"/>
            </p:cNvSpPr>
            <p:nvPr/>
          </p:nvSpPr>
          <p:spPr bwMode="auto">
            <a:xfrm>
              <a:off x="3029" y="1557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5" name="Oval 7161"/>
            <p:cNvSpPr>
              <a:spLocks noChangeArrowheads="1"/>
            </p:cNvSpPr>
            <p:nvPr/>
          </p:nvSpPr>
          <p:spPr bwMode="auto">
            <a:xfrm>
              <a:off x="3032" y="1568"/>
              <a:ext cx="3" cy="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6" name="Freeform 7162"/>
            <p:cNvSpPr>
              <a:spLocks/>
            </p:cNvSpPr>
            <p:nvPr/>
          </p:nvSpPr>
          <p:spPr bwMode="auto">
            <a:xfrm>
              <a:off x="3247" y="1171"/>
              <a:ext cx="64" cy="138"/>
            </a:xfrm>
            <a:custGeom>
              <a:avLst/>
              <a:gdLst>
                <a:gd name="T0" fmla="*/ 51 w 69"/>
                <a:gd name="T1" fmla="*/ 0 h 149"/>
                <a:gd name="T2" fmla="*/ 51 w 69"/>
                <a:gd name="T3" fmla="*/ 8 h 149"/>
                <a:gd name="T4" fmla="*/ 18 w 69"/>
                <a:gd name="T5" fmla="*/ 94 h 149"/>
                <a:gd name="T6" fmla="*/ 59 w 69"/>
                <a:gd name="T7" fmla="*/ 112 h 149"/>
                <a:gd name="T8" fmla="*/ 40 w 69"/>
                <a:gd name="T9" fmla="*/ 119 h 149"/>
                <a:gd name="T10" fmla="*/ 15 w 69"/>
                <a:gd name="T11" fmla="*/ 63 h 149"/>
                <a:gd name="T12" fmla="*/ 51 w 69"/>
                <a:gd name="T13" fmla="*/ 0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49">
                  <a:moveTo>
                    <a:pt x="59" y="0"/>
                  </a:move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0" y="79"/>
                    <a:pt x="20" y="110"/>
                  </a:cubicBezTo>
                  <a:cubicBezTo>
                    <a:pt x="40" y="141"/>
                    <a:pt x="66" y="144"/>
                    <a:pt x="69" y="131"/>
                  </a:cubicBezTo>
                  <a:cubicBezTo>
                    <a:pt x="69" y="131"/>
                    <a:pt x="67" y="149"/>
                    <a:pt x="46" y="138"/>
                  </a:cubicBezTo>
                  <a:cubicBezTo>
                    <a:pt x="24" y="127"/>
                    <a:pt x="4" y="109"/>
                    <a:pt x="17" y="73"/>
                  </a:cubicBezTo>
                  <a:cubicBezTo>
                    <a:pt x="29" y="38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7" name="Oval 7163"/>
            <p:cNvSpPr>
              <a:spLocks noChangeArrowheads="1"/>
            </p:cNvSpPr>
            <p:nvPr/>
          </p:nvSpPr>
          <p:spPr bwMode="auto">
            <a:xfrm>
              <a:off x="3298" y="1295"/>
              <a:ext cx="7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8" name="Oval 7164"/>
            <p:cNvSpPr>
              <a:spLocks noChangeArrowheads="1"/>
            </p:cNvSpPr>
            <p:nvPr/>
          </p:nvSpPr>
          <p:spPr bwMode="auto">
            <a:xfrm>
              <a:off x="3307" y="1296"/>
              <a:ext cx="3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9" name="Oval 7165"/>
            <p:cNvSpPr>
              <a:spLocks noChangeArrowheads="1"/>
            </p:cNvSpPr>
            <p:nvPr/>
          </p:nvSpPr>
          <p:spPr bwMode="auto">
            <a:xfrm>
              <a:off x="3277" y="1209"/>
              <a:ext cx="5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0" name="Oval 7166"/>
            <p:cNvSpPr>
              <a:spLocks noChangeArrowheads="1"/>
            </p:cNvSpPr>
            <p:nvPr/>
          </p:nvSpPr>
          <p:spPr bwMode="auto">
            <a:xfrm>
              <a:off x="3283" y="1206"/>
              <a:ext cx="2" cy="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1" name="Freeform 7167"/>
            <p:cNvSpPr>
              <a:spLocks/>
            </p:cNvSpPr>
            <p:nvPr/>
          </p:nvSpPr>
          <p:spPr bwMode="auto">
            <a:xfrm>
              <a:off x="3295" y="1430"/>
              <a:ext cx="24" cy="50"/>
            </a:xfrm>
            <a:custGeom>
              <a:avLst/>
              <a:gdLst>
                <a:gd name="T0" fmla="*/ 21 w 26"/>
                <a:gd name="T1" fmla="*/ 47 h 53"/>
                <a:gd name="T2" fmla="*/ 9 w 26"/>
                <a:gd name="T3" fmla="*/ 30 h 53"/>
                <a:gd name="T4" fmla="*/ 3 w 26"/>
                <a:gd name="T5" fmla="*/ 0 h 53"/>
                <a:gd name="T6" fmla="*/ 6 w 26"/>
                <a:gd name="T7" fmla="*/ 18 h 53"/>
                <a:gd name="T8" fmla="*/ 18 w 26"/>
                <a:gd name="T9" fmla="*/ 37 h 53"/>
                <a:gd name="T10" fmla="*/ 21 w 26"/>
                <a:gd name="T11" fmla="*/ 47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53">
                  <a:moveTo>
                    <a:pt x="25" y="53"/>
                  </a:moveTo>
                  <a:cubicBezTo>
                    <a:pt x="25" y="53"/>
                    <a:pt x="23" y="41"/>
                    <a:pt x="11" y="34"/>
                  </a:cubicBezTo>
                  <a:cubicBezTo>
                    <a:pt x="0" y="28"/>
                    <a:pt x="13" y="13"/>
                    <a:pt x="3" y="0"/>
                  </a:cubicBezTo>
                  <a:cubicBezTo>
                    <a:pt x="3" y="0"/>
                    <a:pt x="10" y="4"/>
                    <a:pt x="8" y="20"/>
                  </a:cubicBezTo>
                  <a:cubicBezTo>
                    <a:pt x="6" y="36"/>
                    <a:pt x="13" y="29"/>
                    <a:pt x="21" y="41"/>
                  </a:cubicBezTo>
                  <a:cubicBezTo>
                    <a:pt x="26" y="48"/>
                    <a:pt x="25" y="53"/>
                    <a:pt x="25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2" name="Freeform 7168"/>
            <p:cNvSpPr>
              <a:spLocks/>
            </p:cNvSpPr>
            <p:nvPr/>
          </p:nvSpPr>
          <p:spPr bwMode="auto">
            <a:xfrm>
              <a:off x="3233" y="1427"/>
              <a:ext cx="18" cy="82"/>
            </a:xfrm>
            <a:custGeom>
              <a:avLst/>
              <a:gdLst>
                <a:gd name="T0" fmla="*/ 13 w 20"/>
                <a:gd name="T1" fmla="*/ 0 h 89"/>
                <a:gd name="T2" fmla="*/ 16 w 20"/>
                <a:gd name="T3" fmla="*/ 74 h 89"/>
                <a:gd name="T4" fmla="*/ 14 w 20"/>
                <a:gd name="T5" fmla="*/ 76 h 89"/>
                <a:gd name="T6" fmla="*/ 13 w 20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89">
                  <a:moveTo>
                    <a:pt x="16" y="0"/>
                  </a:moveTo>
                  <a:cubicBezTo>
                    <a:pt x="16" y="0"/>
                    <a:pt x="3" y="41"/>
                    <a:pt x="20" y="87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0" y="45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3" name="Oval 7169"/>
            <p:cNvSpPr>
              <a:spLocks noChangeArrowheads="1"/>
            </p:cNvSpPr>
            <p:nvPr/>
          </p:nvSpPr>
          <p:spPr bwMode="auto">
            <a:xfrm>
              <a:off x="3241" y="1443"/>
              <a:ext cx="4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4" name="Oval 7170"/>
            <p:cNvSpPr>
              <a:spLocks noChangeArrowheads="1"/>
            </p:cNvSpPr>
            <p:nvPr/>
          </p:nvSpPr>
          <p:spPr bwMode="auto">
            <a:xfrm>
              <a:off x="3243" y="1440"/>
              <a:ext cx="2" cy="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5" name="Oval 7171"/>
            <p:cNvSpPr>
              <a:spLocks noChangeArrowheads="1"/>
            </p:cNvSpPr>
            <p:nvPr/>
          </p:nvSpPr>
          <p:spPr bwMode="auto">
            <a:xfrm>
              <a:off x="3299" y="1455"/>
              <a:ext cx="6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6" name="Oval 7172"/>
            <p:cNvSpPr>
              <a:spLocks noChangeArrowheads="1"/>
            </p:cNvSpPr>
            <p:nvPr/>
          </p:nvSpPr>
          <p:spPr bwMode="auto">
            <a:xfrm>
              <a:off x="3297" y="1453"/>
              <a:ext cx="2" cy="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7" name="Freeform 7173"/>
            <p:cNvSpPr>
              <a:spLocks/>
            </p:cNvSpPr>
            <p:nvPr/>
          </p:nvSpPr>
          <p:spPr bwMode="auto">
            <a:xfrm>
              <a:off x="3192" y="1399"/>
              <a:ext cx="32" cy="38"/>
            </a:xfrm>
            <a:custGeom>
              <a:avLst/>
              <a:gdLst>
                <a:gd name="T0" fmla="*/ 19 w 35"/>
                <a:gd name="T1" fmla="*/ 0 h 41"/>
                <a:gd name="T2" fmla="*/ 29 w 35"/>
                <a:gd name="T3" fmla="*/ 35 h 41"/>
                <a:gd name="T4" fmla="*/ 19 w 35"/>
                <a:gd name="T5" fmla="*/ 0 h 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41">
                  <a:moveTo>
                    <a:pt x="23" y="0"/>
                  </a:moveTo>
                  <a:cubicBezTo>
                    <a:pt x="23" y="0"/>
                    <a:pt x="6" y="24"/>
                    <a:pt x="35" y="41"/>
                  </a:cubicBezTo>
                  <a:cubicBezTo>
                    <a:pt x="35" y="41"/>
                    <a:pt x="0" y="29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8" name="Oval 7174"/>
            <p:cNvSpPr>
              <a:spLocks noChangeArrowheads="1"/>
            </p:cNvSpPr>
            <p:nvPr/>
          </p:nvSpPr>
          <p:spPr bwMode="auto">
            <a:xfrm>
              <a:off x="3206" y="1405"/>
              <a:ext cx="7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9" name="Oval 7175"/>
            <p:cNvSpPr>
              <a:spLocks noChangeArrowheads="1"/>
            </p:cNvSpPr>
            <p:nvPr/>
          </p:nvSpPr>
          <p:spPr bwMode="auto">
            <a:xfrm>
              <a:off x="3210" y="1397"/>
              <a:ext cx="6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0" name="Freeform 7176"/>
            <p:cNvSpPr>
              <a:spLocks/>
            </p:cNvSpPr>
            <p:nvPr/>
          </p:nvSpPr>
          <p:spPr bwMode="auto">
            <a:xfrm>
              <a:off x="3146" y="1259"/>
              <a:ext cx="36" cy="34"/>
            </a:xfrm>
            <a:custGeom>
              <a:avLst/>
              <a:gdLst>
                <a:gd name="T0" fmla="*/ 0 w 39"/>
                <a:gd name="T1" fmla="*/ 13 h 37"/>
                <a:gd name="T2" fmla="*/ 8 w 39"/>
                <a:gd name="T3" fmla="*/ 21 h 37"/>
                <a:gd name="T4" fmla="*/ 33 w 39"/>
                <a:gd name="T5" fmla="*/ 0 h 37"/>
                <a:gd name="T6" fmla="*/ 15 w 39"/>
                <a:gd name="T7" fmla="*/ 21 h 37"/>
                <a:gd name="T8" fmla="*/ 0 w 39"/>
                <a:gd name="T9" fmla="*/ 13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7">
                  <a:moveTo>
                    <a:pt x="0" y="15"/>
                  </a:moveTo>
                  <a:cubicBezTo>
                    <a:pt x="0" y="15"/>
                    <a:pt x="4" y="13"/>
                    <a:pt x="10" y="25"/>
                  </a:cubicBezTo>
                  <a:cubicBezTo>
                    <a:pt x="15" y="37"/>
                    <a:pt x="28" y="35"/>
                    <a:pt x="39" y="0"/>
                  </a:cubicBezTo>
                  <a:cubicBezTo>
                    <a:pt x="39" y="0"/>
                    <a:pt x="25" y="31"/>
                    <a:pt x="17" y="25"/>
                  </a:cubicBezTo>
                  <a:cubicBezTo>
                    <a:pt x="9" y="18"/>
                    <a:pt x="4" y="14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1" name="Oval 7177"/>
            <p:cNvSpPr>
              <a:spLocks noChangeArrowheads="1"/>
            </p:cNvSpPr>
            <p:nvPr/>
          </p:nvSpPr>
          <p:spPr bwMode="auto">
            <a:xfrm>
              <a:off x="3141" y="1271"/>
              <a:ext cx="7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2" name="Oval 7178"/>
            <p:cNvSpPr>
              <a:spLocks noChangeArrowheads="1"/>
            </p:cNvSpPr>
            <p:nvPr/>
          </p:nvSpPr>
          <p:spPr bwMode="auto">
            <a:xfrm>
              <a:off x="3149" y="1272"/>
              <a:ext cx="7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3" name="Oval 7179"/>
            <p:cNvSpPr>
              <a:spLocks noChangeArrowheads="1"/>
            </p:cNvSpPr>
            <p:nvPr/>
          </p:nvSpPr>
          <p:spPr bwMode="auto">
            <a:xfrm>
              <a:off x="3177" y="1266"/>
              <a:ext cx="4" cy="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4" name="Freeform 7180"/>
            <p:cNvSpPr>
              <a:spLocks/>
            </p:cNvSpPr>
            <p:nvPr/>
          </p:nvSpPr>
          <p:spPr bwMode="auto">
            <a:xfrm>
              <a:off x="3102" y="1519"/>
              <a:ext cx="126" cy="134"/>
            </a:xfrm>
            <a:custGeom>
              <a:avLst/>
              <a:gdLst>
                <a:gd name="T0" fmla="*/ 117 w 136"/>
                <a:gd name="T1" fmla="*/ 0 h 144"/>
                <a:gd name="T2" fmla="*/ 90 w 136"/>
                <a:gd name="T3" fmla="*/ 36 h 144"/>
                <a:gd name="T4" fmla="*/ 0 w 136"/>
                <a:gd name="T5" fmla="*/ 125 h 144"/>
                <a:gd name="T6" fmla="*/ 74 w 136"/>
                <a:gd name="T7" fmla="*/ 50 h 144"/>
                <a:gd name="T8" fmla="*/ 117 w 136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144">
                  <a:moveTo>
                    <a:pt x="136" y="0"/>
                  </a:moveTo>
                  <a:cubicBezTo>
                    <a:pt x="136" y="0"/>
                    <a:pt x="120" y="12"/>
                    <a:pt x="105" y="42"/>
                  </a:cubicBezTo>
                  <a:cubicBezTo>
                    <a:pt x="89" y="71"/>
                    <a:pt x="16" y="134"/>
                    <a:pt x="0" y="144"/>
                  </a:cubicBezTo>
                  <a:cubicBezTo>
                    <a:pt x="0" y="144"/>
                    <a:pt x="65" y="91"/>
                    <a:pt x="86" y="58"/>
                  </a:cubicBezTo>
                  <a:cubicBezTo>
                    <a:pt x="107" y="25"/>
                    <a:pt x="121" y="9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5" name="Freeform 7181"/>
            <p:cNvSpPr>
              <a:spLocks/>
            </p:cNvSpPr>
            <p:nvPr/>
          </p:nvSpPr>
          <p:spPr bwMode="auto">
            <a:xfrm>
              <a:off x="2948" y="1824"/>
              <a:ext cx="37" cy="51"/>
            </a:xfrm>
            <a:custGeom>
              <a:avLst/>
              <a:gdLst>
                <a:gd name="T0" fmla="*/ 0 w 40"/>
                <a:gd name="T1" fmla="*/ 0 h 55"/>
                <a:gd name="T2" fmla="*/ 9 w 40"/>
                <a:gd name="T3" fmla="*/ 46 h 55"/>
                <a:gd name="T4" fmla="*/ 34 w 40"/>
                <a:gd name="T5" fmla="*/ 47 h 55"/>
                <a:gd name="T6" fmla="*/ 14 w 40"/>
                <a:gd name="T7" fmla="*/ 40 h 55"/>
                <a:gd name="T8" fmla="*/ 0 w 40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5">
                  <a:moveTo>
                    <a:pt x="0" y="0"/>
                  </a:moveTo>
                  <a:cubicBezTo>
                    <a:pt x="0" y="0"/>
                    <a:pt x="10" y="41"/>
                    <a:pt x="11" y="54"/>
                  </a:cubicBezTo>
                  <a:cubicBezTo>
                    <a:pt x="11" y="54"/>
                    <a:pt x="25" y="48"/>
                    <a:pt x="40" y="55"/>
                  </a:cubicBezTo>
                  <a:cubicBezTo>
                    <a:pt x="40" y="55"/>
                    <a:pt x="23" y="45"/>
                    <a:pt x="16" y="46"/>
                  </a:cubicBezTo>
                  <a:cubicBezTo>
                    <a:pt x="16" y="46"/>
                    <a:pt x="5" y="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6" name="Freeform 7182"/>
            <p:cNvSpPr>
              <a:spLocks/>
            </p:cNvSpPr>
            <p:nvPr/>
          </p:nvSpPr>
          <p:spPr bwMode="auto">
            <a:xfrm>
              <a:off x="2852" y="1610"/>
              <a:ext cx="79" cy="156"/>
            </a:xfrm>
            <a:custGeom>
              <a:avLst/>
              <a:gdLst>
                <a:gd name="T0" fmla="*/ 0 w 85"/>
                <a:gd name="T1" fmla="*/ 0 h 168"/>
                <a:gd name="T2" fmla="*/ 73 w 85"/>
                <a:gd name="T3" fmla="*/ 145 h 168"/>
                <a:gd name="T4" fmla="*/ 0 w 85"/>
                <a:gd name="T5" fmla="*/ 0 h 1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5" h="168">
                  <a:moveTo>
                    <a:pt x="0" y="0"/>
                  </a:moveTo>
                  <a:cubicBezTo>
                    <a:pt x="0" y="0"/>
                    <a:pt x="54" y="57"/>
                    <a:pt x="85" y="168"/>
                  </a:cubicBezTo>
                  <a:cubicBezTo>
                    <a:pt x="85" y="168"/>
                    <a:pt x="65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7" name="Freeform 7183"/>
            <p:cNvSpPr>
              <a:spLocks/>
            </p:cNvSpPr>
            <p:nvPr/>
          </p:nvSpPr>
          <p:spPr bwMode="auto">
            <a:xfrm>
              <a:off x="2607" y="1382"/>
              <a:ext cx="61" cy="113"/>
            </a:xfrm>
            <a:custGeom>
              <a:avLst/>
              <a:gdLst>
                <a:gd name="T0" fmla="*/ 26 w 66"/>
                <a:gd name="T1" fmla="*/ 0 h 122"/>
                <a:gd name="T2" fmla="*/ 56 w 66"/>
                <a:gd name="T3" fmla="*/ 105 h 122"/>
                <a:gd name="T4" fmla="*/ 26 w 66"/>
                <a:gd name="T5" fmla="*/ 0 h 1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" h="122">
                  <a:moveTo>
                    <a:pt x="30" y="0"/>
                  </a:moveTo>
                  <a:cubicBezTo>
                    <a:pt x="30" y="0"/>
                    <a:pt x="0" y="72"/>
                    <a:pt x="66" y="122"/>
                  </a:cubicBezTo>
                  <a:cubicBezTo>
                    <a:pt x="66" y="122"/>
                    <a:pt x="10" y="78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8" name="Freeform 7184"/>
            <p:cNvSpPr>
              <a:spLocks/>
            </p:cNvSpPr>
            <p:nvPr/>
          </p:nvSpPr>
          <p:spPr bwMode="auto">
            <a:xfrm>
              <a:off x="2907" y="771"/>
              <a:ext cx="115" cy="77"/>
            </a:xfrm>
            <a:custGeom>
              <a:avLst/>
              <a:gdLst>
                <a:gd name="T0" fmla="*/ 60 w 124"/>
                <a:gd name="T1" fmla="*/ 5 h 83"/>
                <a:gd name="T2" fmla="*/ 0 w 124"/>
                <a:gd name="T3" fmla="*/ 71 h 83"/>
                <a:gd name="T4" fmla="*/ 60 w 124"/>
                <a:gd name="T5" fmla="*/ 8 h 83"/>
                <a:gd name="T6" fmla="*/ 107 w 124"/>
                <a:gd name="T7" fmla="*/ 29 h 83"/>
                <a:gd name="T8" fmla="*/ 60 w 124"/>
                <a:gd name="T9" fmla="*/ 5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83">
                  <a:moveTo>
                    <a:pt x="70" y="5"/>
                  </a:moveTo>
                  <a:cubicBezTo>
                    <a:pt x="70" y="5"/>
                    <a:pt x="39" y="0"/>
                    <a:pt x="0" y="83"/>
                  </a:cubicBezTo>
                  <a:cubicBezTo>
                    <a:pt x="0" y="83"/>
                    <a:pt x="50" y="4"/>
                    <a:pt x="70" y="10"/>
                  </a:cubicBezTo>
                  <a:cubicBezTo>
                    <a:pt x="70" y="10"/>
                    <a:pt x="108" y="12"/>
                    <a:pt x="124" y="33"/>
                  </a:cubicBezTo>
                  <a:cubicBezTo>
                    <a:pt x="124" y="33"/>
                    <a:pt x="114" y="16"/>
                    <a:pt x="7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9" name="Oval 7185"/>
            <p:cNvSpPr>
              <a:spLocks noChangeArrowheads="1"/>
            </p:cNvSpPr>
            <p:nvPr/>
          </p:nvSpPr>
          <p:spPr bwMode="auto">
            <a:xfrm>
              <a:off x="2969" y="776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0" name="Oval 7186"/>
            <p:cNvSpPr>
              <a:spLocks noChangeArrowheads="1"/>
            </p:cNvSpPr>
            <p:nvPr/>
          </p:nvSpPr>
          <p:spPr bwMode="auto">
            <a:xfrm>
              <a:off x="2970" y="789"/>
              <a:ext cx="5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1" name="Freeform 7187"/>
            <p:cNvSpPr>
              <a:spLocks/>
            </p:cNvSpPr>
            <p:nvPr/>
          </p:nvSpPr>
          <p:spPr bwMode="auto">
            <a:xfrm>
              <a:off x="3309" y="1235"/>
              <a:ext cx="50" cy="110"/>
            </a:xfrm>
            <a:custGeom>
              <a:avLst/>
              <a:gdLst>
                <a:gd name="T0" fmla="*/ 0 w 54"/>
                <a:gd name="T1" fmla="*/ 0 h 119"/>
                <a:gd name="T2" fmla="*/ 46 w 54"/>
                <a:gd name="T3" fmla="*/ 102 h 119"/>
                <a:gd name="T4" fmla="*/ 0 w 54"/>
                <a:gd name="T5" fmla="*/ 0 h 1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19">
                  <a:moveTo>
                    <a:pt x="0" y="0"/>
                  </a:moveTo>
                  <a:cubicBezTo>
                    <a:pt x="0" y="0"/>
                    <a:pt x="31" y="85"/>
                    <a:pt x="54" y="119"/>
                  </a:cubicBezTo>
                  <a:cubicBezTo>
                    <a:pt x="54" y="119"/>
                    <a:pt x="9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2" name="Freeform 7188"/>
            <p:cNvSpPr>
              <a:spLocks/>
            </p:cNvSpPr>
            <p:nvPr/>
          </p:nvSpPr>
          <p:spPr bwMode="auto">
            <a:xfrm>
              <a:off x="3066" y="886"/>
              <a:ext cx="91" cy="79"/>
            </a:xfrm>
            <a:custGeom>
              <a:avLst/>
              <a:gdLst>
                <a:gd name="T0" fmla="*/ 0 w 98"/>
                <a:gd name="T1" fmla="*/ 0 h 85"/>
                <a:gd name="T2" fmla="*/ 42 w 98"/>
                <a:gd name="T3" fmla="*/ 39 h 85"/>
                <a:gd name="T4" fmla="*/ 85 w 98"/>
                <a:gd name="T5" fmla="*/ 73 h 85"/>
                <a:gd name="T6" fmla="*/ 42 w 98"/>
                <a:gd name="T7" fmla="*/ 44 h 85"/>
                <a:gd name="T8" fmla="*/ 0 w 98"/>
                <a:gd name="T9" fmla="*/ 0 h 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85">
                  <a:moveTo>
                    <a:pt x="0" y="0"/>
                  </a:moveTo>
                  <a:cubicBezTo>
                    <a:pt x="0" y="0"/>
                    <a:pt x="17" y="35"/>
                    <a:pt x="48" y="45"/>
                  </a:cubicBezTo>
                  <a:cubicBezTo>
                    <a:pt x="79" y="56"/>
                    <a:pt x="98" y="85"/>
                    <a:pt x="98" y="85"/>
                  </a:cubicBezTo>
                  <a:cubicBezTo>
                    <a:pt x="98" y="85"/>
                    <a:pt x="63" y="51"/>
                    <a:pt x="48" y="51"/>
                  </a:cubicBezTo>
                  <a:cubicBezTo>
                    <a:pt x="33" y="51"/>
                    <a:pt x="5" y="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3" name="Freeform 7189"/>
            <p:cNvSpPr>
              <a:spLocks/>
            </p:cNvSpPr>
            <p:nvPr/>
          </p:nvSpPr>
          <p:spPr bwMode="auto">
            <a:xfrm>
              <a:off x="2833" y="1325"/>
              <a:ext cx="95" cy="90"/>
            </a:xfrm>
            <a:custGeom>
              <a:avLst/>
              <a:gdLst>
                <a:gd name="T0" fmla="*/ 74 w 102"/>
                <a:gd name="T1" fmla="*/ 20 h 97"/>
                <a:gd name="T2" fmla="*/ 45 w 102"/>
                <a:gd name="T3" fmla="*/ 42 h 97"/>
                <a:gd name="T4" fmla="*/ 34 w 102"/>
                <a:gd name="T5" fmla="*/ 54 h 97"/>
                <a:gd name="T6" fmla="*/ 42 w 102"/>
                <a:gd name="T7" fmla="*/ 45 h 97"/>
                <a:gd name="T8" fmla="*/ 74 w 102"/>
                <a:gd name="T9" fmla="*/ 2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97">
                  <a:moveTo>
                    <a:pt x="85" y="24"/>
                  </a:moveTo>
                  <a:cubicBezTo>
                    <a:pt x="85" y="24"/>
                    <a:pt x="102" y="97"/>
                    <a:pt x="51" y="48"/>
                  </a:cubicBezTo>
                  <a:cubicBezTo>
                    <a:pt x="0" y="0"/>
                    <a:pt x="39" y="63"/>
                    <a:pt x="39" y="63"/>
                  </a:cubicBezTo>
                  <a:cubicBezTo>
                    <a:pt x="39" y="63"/>
                    <a:pt x="20" y="25"/>
                    <a:pt x="48" y="52"/>
                  </a:cubicBezTo>
                  <a:cubicBezTo>
                    <a:pt x="77" y="79"/>
                    <a:pt x="99" y="81"/>
                    <a:pt x="8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4" name="Freeform 7190"/>
            <p:cNvSpPr>
              <a:spLocks/>
            </p:cNvSpPr>
            <p:nvPr/>
          </p:nvSpPr>
          <p:spPr bwMode="auto">
            <a:xfrm>
              <a:off x="2811" y="1421"/>
              <a:ext cx="88" cy="166"/>
            </a:xfrm>
            <a:custGeom>
              <a:avLst/>
              <a:gdLst>
                <a:gd name="T0" fmla="*/ 82 w 95"/>
                <a:gd name="T1" fmla="*/ 124 h 179"/>
                <a:gd name="T2" fmla="*/ 45 w 95"/>
                <a:gd name="T3" fmla="*/ 74 h 179"/>
                <a:gd name="T4" fmla="*/ 0 w 95"/>
                <a:gd name="T5" fmla="*/ 16 h 179"/>
                <a:gd name="T6" fmla="*/ 41 w 95"/>
                <a:gd name="T7" fmla="*/ 64 h 179"/>
                <a:gd name="T8" fmla="*/ 82 w 95"/>
                <a:gd name="T9" fmla="*/ 124 h 1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79">
                  <a:moveTo>
                    <a:pt x="95" y="145"/>
                  </a:moveTo>
                  <a:cubicBezTo>
                    <a:pt x="95" y="145"/>
                    <a:pt x="62" y="173"/>
                    <a:pt x="53" y="86"/>
                  </a:cubicBezTo>
                  <a:cubicBezTo>
                    <a:pt x="44" y="0"/>
                    <a:pt x="0" y="18"/>
                    <a:pt x="0" y="18"/>
                  </a:cubicBezTo>
                  <a:cubicBezTo>
                    <a:pt x="0" y="18"/>
                    <a:pt x="41" y="21"/>
                    <a:pt x="47" y="74"/>
                  </a:cubicBezTo>
                  <a:cubicBezTo>
                    <a:pt x="52" y="127"/>
                    <a:pt x="67" y="179"/>
                    <a:pt x="95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5" name="Oval 7191"/>
            <p:cNvSpPr>
              <a:spLocks noChangeArrowheads="1"/>
            </p:cNvSpPr>
            <p:nvPr/>
          </p:nvSpPr>
          <p:spPr bwMode="auto">
            <a:xfrm>
              <a:off x="2819" y="1431"/>
              <a:ext cx="12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6" name="Oval 7192"/>
            <p:cNvSpPr>
              <a:spLocks noChangeArrowheads="1"/>
            </p:cNvSpPr>
            <p:nvPr/>
          </p:nvSpPr>
          <p:spPr bwMode="auto">
            <a:xfrm>
              <a:off x="2834" y="1442"/>
              <a:ext cx="9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7" name="Oval 7193"/>
            <p:cNvSpPr>
              <a:spLocks noChangeArrowheads="1"/>
            </p:cNvSpPr>
            <p:nvPr/>
          </p:nvSpPr>
          <p:spPr bwMode="auto">
            <a:xfrm>
              <a:off x="2891" y="1555"/>
              <a:ext cx="8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8" name="Oval 7194"/>
            <p:cNvSpPr>
              <a:spLocks noChangeArrowheads="1"/>
            </p:cNvSpPr>
            <p:nvPr/>
          </p:nvSpPr>
          <p:spPr bwMode="auto">
            <a:xfrm>
              <a:off x="2899" y="1553"/>
              <a:ext cx="6" cy="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9" name="Oval 7195"/>
            <p:cNvSpPr>
              <a:spLocks noChangeArrowheads="1"/>
            </p:cNvSpPr>
            <p:nvPr/>
          </p:nvSpPr>
          <p:spPr bwMode="auto">
            <a:xfrm>
              <a:off x="2910" y="1360"/>
              <a:ext cx="9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0" name="Oval 7196"/>
            <p:cNvSpPr>
              <a:spLocks noChangeArrowheads="1"/>
            </p:cNvSpPr>
            <p:nvPr/>
          </p:nvSpPr>
          <p:spPr bwMode="auto">
            <a:xfrm>
              <a:off x="2909" y="1348"/>
              <a:ext cx="7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1" name="Freeform 7197"/>
            <p:cNvSpPr>
              <a:spLocks/>
            </p:cNvSpPr>
            <p:nvPr/>
          </p:nvSpPr>
          <p:spPr bwMode="auto">
            <a:xfrm>
              <a:off x="2648" y="1452"/>
              <a:ext cx="73" cy="35"/>
            </a:xfrm>
            <a:custGeom>
              <a:avLst/>
              <a:gdLst>
                <a:gd name="T0" fmla="*/ 0 w 79"/>
                <a:gd name="T1" fmla="*/ 0 h 38"/>
                <a:gd name="T2" fmla="*/ 42 w 79"/>
                <a:gd name="T3" fmla="*/ 16 h 38"/>
                <a:gd name="T4" fmla="*/ 67 w 79"/>
                <a:gd name="T5" fmla="*/ 18 h 38"/>
                <a:gd name="T6" fmla="*/ 43 w 79"/>
                <a:gd name="T7" fmla="*/ 21 h 38"/>
                <a:gd name="T8" fmla="*/ 0 w 79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" h="38">
                  <a:moveTo>
                    <a:pt x="0" y="0"/>
                  </a:moveTo>
                  <a:cubicBezTo>
                    <a:pt x="0" y="0"/>
                    <a:pt x="31" y="38"/>
                    <a:pt x="49" y="18"/>
                  </a:cubicBezTo>
                  <a:cubicBezTo>
                    <a:pt x="49" y="18"/>
                    <a:pt x="68" y="30"/>
                    <a:pt x="79" y="21"/>
                  </a:cubicBezTo>
                  <a:cubicBezTo>
                    <a:pt x="79" y="21"/>
                    <a:pt x="68" y="35"/>
                    <a:pt x="50" y="25"/>
                  </a:cubicBezTo>
                  <a:cubicBezTo>
                    <a:pt x="50" y="25"/>
                    <a:pt x="21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2" name="Freeform 7198"/>
            <p:cNvSpPr>
              <a:spLocks/>
            </p:cNvSpPr>
            <p:nvPr/>
          </p:nvSpPr>
          <p:spPr bwMode="auto">
            <a:xfrm>
              <a:off x="2831" y="993"/>
              <a:ext cx="57" cy="82"/>
            </a:xfrm>
            <a:custGeom>
              <a:avLst/>
              <a:gdLst>
                <a:gd name="T0" fmla="*/ 0 w 62"/>
                <a:gd name="T1" fmla="*/ 47 h 88"/>
                <a:gd name="T2" fmla="*/ 49 w 62"/>
                <a:gd name="T3" fmla="*/ 41 h 88"/>
                <a:gd name="T4" fmla="*/ 29 w 62"/>
                <a:gd name="T5" fmla="*/ 76 h 88"/>
                <a:gd name="T6" fmla="*/ 52 w 62"/>
                <a:gd name="T7" fmla="*/ 41 h 88"/>
                <a:gd name="T8" fmla="*/ 0 w 62"/>
                <a:gd name="T9" fmla="*/ 47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88">
                  <a:moveTo>
                    <a:pt x="0" y="54"/>
                  </a:moveTo>
                  <a:cubicBezTo>
                    <a:pt x="0" y="54"/>
                    <a:pt x="55" y="0"/>
                    <a:pt x="58" y="47"/>
                  </a:cubicBezTo>
                  <a:cubicBezTo>
                    <a:pt x="59" y="62"/>
                    <a:pt x="34" y="88"/>
                    <a:pt x="34" y="88"/>
                  </a:cubicBezTo>
                  <a:cubicBezTo>
                    <a:pt x="34" y="88"/>
                    <a:pt x="62" y="71"/>
                    <a:pt x="62" y="47"/>
                  </a:cubicBezTo>
                  <a:cubicBezTo>
                    <a:pt x="62" y="22"/>
                    <a:pt x="39" y="11"/>
                    <a:pt x="0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3" name="Freeform 7199"/>
            <p:cNvSpPr>
              <a:spLocks/>
            </p:cNvSpPr>
            <p:nvPr/>
          </p:nvSpPr>
          <p:spPr bwMode="auto">
            <a:xfrm>
              <a:off x="2842" y="969"/>
              <a:ext cx="66" cy="50"/>
            </a:xfrm>
            <a:custGeom>
              <a:avLst/>
              <a:gdLst>
                <a:gd name="T0" fmla="*/ 19 w 72"/>
                <a:gd name="T1" fmla="*/ 0 h 54"/>
                <a:gd name="T2" fmla="*/ 33 w 72"/>
                <a:gd name="T3" fmla="*/ 36 h 54"/>
                <a:gd name="T4" fmla="*/ 61 w 72"/>
                <a:gd name="T5" fmla="*/ 6 h 54"/>
                <a:gd name="T6" fmla="*/ 26 w 72"/>
                <a:gd name="T7" fmla="*/ 41 h 54"/>
                <a:gd name="T8" fmla="*/ 19 w 72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54">
                  <a:moveTo>
                    <a:pt x="23" y="0"/>
                  </a:moveTo>
                  <a:cubicBezTo>
                    <a:pt x="23" y="0"/>
                    <a:pt x="0" y="54"/>
                    <a:pt x="39" y="42"/>
                  </a:cubicBezTo>
                  <a:cubicBezTo>
                    <a:pt x="57" y="37"/>
                    <a:pt x="72" y="8"/>
                    <a:pt x="72" y="8"/>
                  </a:cubicBezTo>
                  <a:cubicBezTo>
                    <a:pt x="72" y="8"/>
                    <a:pt x="61" y="44"/>
                    <a:pt x="31" y="47"/>
                  </a:cubicBezTo>
                  <a:cubicBezTo>
                    <a:pt x="0" y="51"/>
                    <a:pt x="21" y="3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4" name="Oval 7200"/>
            <p:cNvSpPr>
              <a:spLocks noChangeArrowheads="1"/>
            </p:cNvSpPr>
            <p:nvPr/>
          </p:nvSpPr>
          <p:spPr bwMode="auto">
            <a:xfrm>
              <a:off x="2897" y="989"/>
              <a:ext cx="6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5" name="Oval 7201"/>
            <p:cNvSpPr>
              <a:spLocks noChangeArrowheads="1"/>
            </p:cNvSpPr>
            <p:nvPr/>
          </p:nvSpPr>
          <p:spPr bwMode="auto">
            <a:xfrm>
              <a:off x="2903" y="983"/>
              <a:ext cx="3" cy="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6" name="Oval 7202"/>
            <p:cNvSpPr>
              <a:spLocks noChangeArrowheads="1"/>
            </p:cNvSpPr>
            <p:nvPr/>
          </p:nvSpPr>
          <p:spPr bwMode="auto">
            <a:xfrm>
              <a:off x="2873" y="1056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7" name="Oval 7203"/>
            <p:cNvSpPr>
              <a:spLocks noChangeArrowheads="1"/>
            </p:cNvSpPr>
            <p:nvPr/>
          </p:nvSpPr>
          <p:spPr bwMode="auto">
            <a:xfrm>
              <a:off x="2867" y="1067"/>
              <a:ext cx="5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8" name="Oval 7204"/>
            <p:cNvSpPr>
              <a:spLocks noChangeArrowheads="1"/>
            </p:cNvSpPr>
            <p:nvPr/>
          </p:nvSpPr>
          <p:spPr bwMode="auto">
            <a:xfrm>
              <a:off x="2849" y="1019"/>
              <a:ext cx="7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9" name="Oval 7205"/>
            <p:cNvSpPr>
              <a:spLocks noChangeArrowheads="1"/>
            </p:cNvSpPr>
            <p:nvPr/>
          </p:nvSpPr>
          <p:spPr bwMode="auto">
            <a:xfrm>
              <a:off x="2846" y="1026"/>
              <a:ext cx="5" cy="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0" name="Freeform 7206"/>
            <p:cNvSpPr>
              <a:spLocks/>
            </p:cNvSpPr>
            <p:nvPr/>
          </p:nvSpPr>
          <p:spPr bwMode="auto">
            <a:xfrm>
              <a:off x="3069" y="968"/>
              <a:ext cx="79" cy="74"/>
            </a:xfrm>
            <a:custGeom>
              <a:avLst/>
              <a:gdLst>
                <a:gd name="T0" fmla="*/ 25 w 86"/>
                <a:gd name="T1" fmla="*/ 64 h 80"/>
                <a:gd name="T2" fmla="*/ 43 w 86"/>
                <a:gd name="T3" fmla="*/ 33 h 80"/>
                <a:gd name="T4" fmla="*/ 0 w 86"/>
                <a:gd name="T5" fmla="*/ 0 h 80"/>
                <a:gd name="T6" fmla="*/ 51 w 86"/>
                <a:gd name="T7" fmla="*/ 37 h 80"/>
                <a:gd name="T8" fmla="*/ 25 w 86"/>
                <a:gd name="T9" fmla="*/ 64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80">
                  <a:moveTo>
                    <a:pt x="29" y="75"/>
                  </a:moveTo>
                  <a:cubicBezTo>
                    <a:pt x="29" y="75"/>
                    <a:pt x="83" y="75"/>
                    <a:pt x="51" y="39"/>
                  </a:cubicBezTo>
                  <a:cubicBezTo>
                    <a:pt x="19" y="3"/>
                    <a:pt x="0" y="0"/>
                    <a:pt x="0" y="0"/>
                  </a:cubicBezTo>
                  <a:cubicBezTo>
                    <a:pt x="0" y="0"/>
                    <a:pt x="35" y="6"/>
                    <a:pt x="60" y="43"/>
                  </a:cubicBezTo>
                  <a:cubicBezTo>
                    <a:pt x="86" y="80"/>
                    <a:pt x="49" y="79"/>
                    <a:pt x="29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1" name="Oval 7207"/>
            <p:cNvSpPr>
              <a:spLocks noChangeArrowheads="1"/>
            </p:cNvSpPr>
            <p:nvPr/>
          </p:nvSpPr>
          <p:spPr bwMode="auto">
            <a:xfrm>
              <a:off x="3076" y="968"/>
              <a:ext cx="9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2" name="Oval 7208"/>
            <p:cNvSpPr>
              <a:spLocks noChangeArrowheads="1"/>
            </p:cNvSpPr>
            <p:nvPr/>
          </p:nvSpPr>
          <p:spPr bwMode="auto">
            <a:xfrm>
              <a:off x="3065" y="964"/>
              <a:ext cx="6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3" name="Oval 7209"/>
            <p:cNvSpPr>
              <a:spLocks noChangeArrowheads="1"/>
            </p:cNvSpPr>
            <p:nvPr/>
          </p:nvSpPr>
          <p:spPr bwMode="auto">
            <a:xfrm>
              <a:off x="2969" y="1866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4" name="Oval 7210"/>
            <p:cNvSpPr>
              <a:spLocks noChangeArrowheads="1"/>
            </p:cNvSpPr>
            <p:nvPr/>
          </p:nvSpPr>
          <p:spPr bwMode="auto">
            <a:xfrm>
              <a:off x="2970" y="1858"/>
              <a:ext cx="5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5" name="Freeform 7211"/>
            <p:cNvSpPr>
              <a:spLocks/>
            </p:cNvSpPr>
            <p:nvPr/>
          </p:nvSpPr>
          <p:spPr bwMode="auto">
            <a:xfrm>
              <a:off x="2927" y="1100"/>
              <a:ext cx="15" cy="25"/>
            </a:xfrm>
            <a:custGeom>
              <a:avLst/>
              <a:gdLst>
                <a:gd name="T0" fmla="*/ 14 w 16"/>
                <a:gd name="T1" fmla="*/ 0 h 27"/>
                <a:gd name="T2" fmla="*/ 10 w 16"/>
                <a:gd name="T3" fmla="*/ 23 h 27"/>
                <a:gd name="T4" fmla="*/ 2 w 16"/>
                <a:gd name="T5" fmla="*/ 9 h 27"/>
                <a:gd name="T6" fmla="*/ 12 w 16"/>
                <a:gd name="T7" fmla="*/ 2 h 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27">
                  <a:moveTo>
                    <a:pt x="16" y="0"/>
                  </a:moveTo>
                  <a:cubicBezTo>
                    <a:pt x="4" y="5"/>
                    <a:pt x="6" y="18"/>
                    <a:pt x="12" y="27"/>
                  </a:cubicBezTo>
                  <a:cubicBezTo>
                    <a:pt x="7" y="24"/>
                    <a:pt x="0" y="17"/>
                    <a:pt x="2" y="11"/>
                  </a:cubicBezTo>
                  <a:cubicBezTo>
                    <a:pt x="2" y="6"/>
                    <a:pt x="9" y="1"/>
                    <a:pt x="14" y="2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6" name="Freeform 7212"/>
            <p:cNvSpPr>
              <a:spLocks/>
            </p:cNvSpPr>
            <p:nvPr/>
          </p:nvSpPr>
          <p:spPr bwMode="auto">
            <a:xfrm>
              <a:off x="2960" y="1070"/>
              <a:ext cx="12" cy="24"/>
            </a:xfrm>
            <a:custGeom>
              <a:avLst/>
              <a:gdLst>
                <a:gd name="T0" fmla="*/ 11 w 13"/>
                <a:gd name="T1" fmla="*/ 1 h 26"/>
                <a:gd name="T2" fmla="*/ 4 w 13"/>
                <a:gd name="T3" fmla="*/ 11 h 26"/>
                <a:gd name="T4" fmla="*/ 9 w 13"/>
                <a:gd name="T5" fmla="*/ 22 h 26"/>
                <a:gd name="T6" fmla="*/ 0 w 13"/>
                <a:gd name="T7" fmla="*/ 10 h 26"/>
                <a:gd name="T8" fmla="*/ 9 w 13"/>
                <a:gd name="T9" fmla="*/ 3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26">
                  <a:moveTo>
                    <a:pt x="13" y="1"/>
                  </a:moveTo>
                  <a:cubicBezTo>
                    <a:pt x="8" y="0"/>
                    <a:pt x="4" y="9"/>
                    <a:pt x="4" y="13"/>
                  </a:cubicBezTo>
                  <a:cubicBezTo>
                    <a:pt x="4" y="20"/>
                    <a:pt x="9" y="22"/>
                    <a:pt x="11" y="26"/>
                  </a:cubicBezTo>
                  <a:cubicBezTo>
                    <a:pt x="6" y="25"/>
                    <a:pt x="0" y="18"/>
                    <a:pt x="0" y="12"/>
                  </a:cubicBezTo>
                  <a:cubicBezTo>
                    <a:pt x="1" y="8"/>
                    <a:pt x="6" y="2"/>
                    <a:pt x="11" y="3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7" name="Freeform 7213"/>
            <p:cNvSpPr>
              <a:spLocks/>
            </p:cNvSpPr>
            <p:nvPr/>
          </p:nvSpPr>
          <p:spPr bwMode="auto">
            <a:xfrm>
              <a:off x="2972" y="1127"/>
              <a:ext cx="10" cy="20"/>
            </a:xfrm>
            <a:custGeom>
              <a:avLst/>
              <a:gdLst>
                <a:gd name="T0" fmla="*/ 5 w 11"/>
                <a:gd name="T1" fmla="*/ 0 h 22"/>
                <a:gd name="T2" fmla="*/ 9 w 11"/>
                <a:gd name="T3" fmla="*/ 18 h 22"/>
                <a:gd name="T4" fmla="*/ 2 w 11"/>
                <a:gd name="T5" fmla="*/ 12 h 22"/>
                <a:gd name="T6" fmla="*/ 5 w 11"/>
                <a:gd name="T7" fmla="*/ 3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22">
                  <a:moveTo>
                    <a:pt x="7" y="0"/>
                  </a:moveTo>
                  <a:cubicBezTo>
                    <a:pt x="2" y="7"/>
                    <a:pt x="2" y="18"/>
                    <a:pt x="11" y="22"/>
                  </a:cubicBezTo>
                  <a:cubicBezTo>
                    <a:pt x="7" y="19"/>
                    <a:pt x="4" y="19"/>
                    <a:pt x="2" y="14"/>
                  </a:cubicBezTo>
                  <a:cubicBezTo>
                    <a:pt x="0" y="9"/>
                    <a:pt x="2" y="5"/>
                    <a:pt x="6" y="3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8" name="Freeform 7214"/>
            <p:cNvSpPr>
              <a:spLocks/>
            </p:cNvSpPr>
            <p:nvPr/>
          </p:nvSpPr>
          <p:spPr bwMode="auto">
            <a:xfrm>
              <a:off x="3007" y="1153"/>
              <a:ext cx="17" cy="25"/>
            </a:xfrm>
            <a:custGeom>
              <a:avLst/>
              <a:gdLst>
                <a:gd name="T0" fmla="*/ 11 w 18"/>
                <a:gd name="T1" fmla="*/ 1 h 27"/>
                <a:gd name="T2" fmla="*/ 7 w 18"/>
                <a:gd name="T3" fmla="*/ 13 h 27"/>
                <a:gd name="T4" fmla="*/ 16 w 18"/>
                <a:gd name="T5" fmla="*/ 23 h 27"/>
                <a:gd name="T6" fmla="*/ 3 w 18"/>
                <a:gd name="T7" fmla="*/ 13 h 27"/>
                <a:gd name="T8" fmla="*/ 10 w 18"/>
                <a:gd name="T9" fmla="*/ 1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27">
                  <a:moveTo>
                    <a:pt x="13" y="1"/>
                  </a:moveTo>
                  <a:cubicBezTo>
                    <a:pt x="7" y="1"/>
                    <a:pt x="5" y="11"/>
                    <a:pt x="7" y="15"/>
                  </a:cubicBezTo>
                  <a:cubicBezTo>
                    <a:pt x="9" y="20"/>
                    <a:pt x="14" y="24"/>
                    <a:pt x="18" y="27"/>
                  </a:cubicBezTo>
                  <a:cubicBezTo>
                    <a:pt x="12" y="26"/>
                    <a:pt x="5" y="21"/>
                    <a:pt x="3" y="15"/>
                  </a:cubicBezTo>
                  <a:cubicBezTo>
                    <a:pt x="0" y="9"/>
                    <a:pt x="5" y="0"/>
                    <a:pt x="12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9" name="Freeform 7215"/>
            <p:cNvSpPr>
              <a:spLocks/>
            </p:cNvSpPr>
            <p:nvPr/>
          </p:nvSpPr>
          <p:spPr bwMode="auto">
            <a:xfrm>
              <a:off x="3028" y="1100"/>
              <a:ext cx="16" cy="28"/>
            </a:xfrm>
            <a:custGeom>
              <a:avLst/>
              <a:gdLst>
                <a:gd name="T0" fmla="*/ 10 w 17"/>
                <a:gd name="T1" fmla="*/ 0 h 30"/>
                <a:gd name="T2" fmla="*/ 6 w 17"/>
                <a:gd name="T3" fmla="*/ 14 h 30"/>
                <a:gd name="T4" fmla="*/ 15 w 17"/>
                <a:gd name="T5" fmla="*/ 26 h 30"/>
                <a:gd name="T6" fmla="*/ 2 w 17"/>
                <a:gd name="T7" fmla="*/ 14 h 30"/>
                <a:gd name="T8" fmla="*/ 8 w 17"/>
                <a:gd name="T9" fmla="*/ 2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30">
                  <a:moveTo>
                    <a:pt x="12" y="0"/>
                  </a:moveTo>
                  <a:cubicBezTo>
                    <a:pt x="6" y="3"/>
                    <a:pt x="4" y="10"/>
                    <a:pt x="6" y="16"/>
                  </a:cubicBezTo>
                  <a:cubicBezTo>
                    <a:pt x="8" y="23"/>
                    <a:pt x="14" y="24"/>
                    <a:pt x="17" y="30"/>
                  </a:cubicBezTo>
                  <a:cubicBezTo>
                    <a:pt x="11" y="27"/>
                    <a:pt x="4" y="23"/>
                    <a:pt x="2" y="16"/>
                  </a:cubicBezTo>
                  <a:cubicBezTo>
                    <a:pt x="0" y="8"/>
                    <a:pt x="5" y="6"/>
                    <a:pt x="10" y="2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0" name="Freeform 7216"/>
            <p:cNvSpPr>
              <a:spLocks/>
            </p:cNvSpPr>
            <p:nvPr/>
          </p:nvSpPr>
          <p:spPr bwMode="auto">
            <a:xfrm>
              <a:off x="3012" y="1062"/>
              <a:ext cx="15" cy="26"/>
            </a:xfrm>
            <a:custGeom>
              <a:avLst/>
              <a:gdLst>
                <a:gd name="T0" fmla="*/ 13 w 16"/>
                <a:gd name="T1" fmla="*/ 0 h 28"/>
                <a:gd name="T2" fmla="*/ 7 w 16"/>
                <a:gd name="T3" fmla="*/ 13 h 28"/>
                <a:gd name="T4" fmla="*/ 14 w 16"/>
                <a:gd name="T5" fmla="*/ 24 h 28"/>
                <a:gd name="T6" fmla="*/ 1 w 16"/>
                <a:gd name="T7" fmla="*/ 10 h 28"/>
                <a:gd name="T8" fmla="*/ 11 w 16"/>
                <a:gd name="T9" fmla="*/ 1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8">
                  <a:moveTo>
                    <a:pt x="15" y="0"/>
                  </a:moveTo>
                  <a:cubicBezTo>
                    <a:pt x="9" y="2"/>
                    <a:pt x="6" y="9"/>
                    <a:pt x="7" y="15"/>
                  </a:cubicBezTo>
                  <a:cubicBezTo>
                    <a:pt x="8" y="21"/>
                    <a:pt x="12" y="24"/>
                    <a:pt x="16" y="28"/>
                  </a:cubicBezTo>
                  <a:cubicBezTo>
                    <a:pt x="10" y="26"/>
                    <a:pt x="1" y="19"/>
                    <a:pt x="1" y="12"/>
                  </a:cubicBezTo>
                  <a:cubicBezTo>
                    <a:pt x="0" y="5"/>
                    <a:pt x="7" y="1"/>
                    <a:pt x="13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1" name="Freeform 7217"/>
            <p:cNvSpPr>
              <a:spLocks/>
            </p:cNvSpPr>
            <p:nvPr/>
          </p:nvSpPr>
          <p:spPr bwMode="auto">
            <a:xfrm>
              <a:off x="2982" y="1203"/>
              <a:ext cx="18" cy="26"/>
            </a:xfrm>
            <a:custGeom>
              <a:avLst/>
              <a:gdLst>
                <a:gd name="T0" fmla="*/ 17 w 19"/>
                <a:gd name="T1" fmla="*/ 0 h 28"/>
                <a:gd name="T2" fmla="*/ 7 w 19"/>
                <a:gd name="T3" fmla="*/ 9 h 28"/>
                <a:gd name="T4" fmla="*/ 13 w 19"/>
                <a:gd name="T5" fmla="*/ 23 h 28"/>
                <a:gd name="T6" fmla="*/ 1 w 19"/>
                <a:gd name="T7" fmla="*/ 8 h 28"/>
                <a:gd name="T8" fmla="*/ 16 w 19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28">
                  <a:moveTo>
                    <a:pt x="19" y="0"/>
                  </a:moveTo>
                  <a:cubicBezTo>
                    <a:pt x="12" y="0"/>
                    <a:pt x="8" y="4"/>
                    <a:pt x="7" y="11"/>
                  </a:cubicBezTo>
                  <a:cubicBezTo>
                    <a:pt x="6" y="19"/>
                    <a:pt x="11" y="22"/>
                    <a:pt x="15" y="27"/>
                  </a:cubicBezTo>
                  <a:cubicBezTo>
                    <a:pt x="8" y="28"/>
                    <a:pt x="0" y="17"/>
                    <a:pt x="1" y="10"/>
                  </a:cubicBezTo>
                  <a:cubicBezTo>
                    <a:pt x="2" y="1"/>
                    <a:pt x="10" y="0"/>
                    <a:pt x="18" y="0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2" name="Freeform 7218"/>
            <p:cNvSpPr>
              <a:spLocks/>
            </p:cNvSpPr>
            <p:nvPr/>
          </p:nvSpPr>
          <p:spPr bwMode="auto">
            <a:xfrm>
              <a:off x="2946" y="1173"/>
              <a:ext cx="14" cy="24"/>
            </a:xfrm>
            <a:custGeom>
              <a:avLst/>
              <a:gdLst>
                <a:gd name="T0" fmla="*/ 10 w 15"/>
                <a:gd name="T1" fmla="*/ 0 h 26"/>
                <a:gd name="T2" fmla="*/ 6 w 15"/>
                <a:gd name="T3" fmla="*/ 10 h 26"/>
                <a:gd name="T4" fmla="*/ 13 w 15"/>
                <a:gd name="T5" fmla="*/ 21 h 26"/>
                <a:gd name="T6" fmla="*/ 1 w 15"/>
                <a:gd name="T7" fmla="*/ 10 h 26"/>
                <a:gd name="T8" fmla="*/ 9 w 15"/>
                <a:gd name="T9" fmla="*/ 1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6">
                  <a:moveTo>
                    <a:pt x="12" y="0"/>
                  </a:moveTo>
                  <a:cubicBezTo>
                    <a:pt x="8" y="4"/>
                    <a:pt x="4" y="5"/>
                    <a:pt x="6" y="12"/>
                  </a:cubicBezTo>
                  <a:cubicBezTo>
                    <a:pt x="6" y="18"/>
                    <a:pt x="10" y="22"/>
                    <a:pt x="15" y="25"/>
                  </a:cubicBezTo>
                  <a:cubicBezTo>
                    <a:pt x="9" y="26"/>
                    <a:pt x="2" y="17"/>
                    <a:pt x="1" y="12"/>
                  </a:cubicBezTo>
                  <a:cubicBezTo>
                    <a:pt x="0" y="5"/>
                    <a:pt x="6" y="3"/>
                    <a:pt x="11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3" name="Freeform 7219"/>
            <p:cNvSpPr>
              <a:spLocks/>
            </p:cNvSpPr>
            <p:nvPr/>
          </p:nvSpPr>
          <p:spPr bwMode="auto">
            <a:xfrm>
              <a:off x="2924" y="1232"/>
              <a:ext cx="19" cy="24"/>
            </a:xfrm>
            <a:custGeom>
              <a:avLst/>
              <a:gdLst>
                <a:gd name="T0" fmla="*/ 14 w 20"/>
                <a:gd name="T1" fmla="*/ 0 h 26"/>
                <a:gd name="T2" fmla="*/ 10 w 20"/>
                <a:gd name="T3" fmla="*/ 11 h 26"/>
                <a:gd name="T4" fmla="*/ 18 w 20"/>
                <a:gd name="T5" fmla="*/ 22 h 26"/>
                <a:gd name="T6" fmla="*/ 12 w 20"/>
                <a:gd name="T7" fmla="*/ 1 h 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6">
                  <a:moveTo>
                    <a:pt x="16" y="0"/>
                  </a:moveTo>
                  <a:cubicBezTo>
                    <a:pt x="10" y="0"/>
                    <a:pt x="9" y="9"/>
                    <a:pt x="10" y="13"/>
                  </a:cubicBezTo>
                  <a:cubicBezTo>
                    <a:pt x="11" y="19"/>
                    <a:pt x="17" y="21"/>
                    <a:pt x="20" y="26"/>
                  </a:cubicBezTo>
                  <a:cubicBezTo>
                    <a:pt x="9" y="22"/>
                    <a:pt x="0" y="4"/>
                    <a:pt x="14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4" name="Freeform 7220"/>
            <p:cNvSpPr>
              <a:spLocks/>
            </p:cNvSpPr>
            <p:nvPr/>
          </p:nvSpPr>
          <p:spPr bwMode="auto">
            <a:xfrm>
              <a:off x="2901" y="1196"/>
              <a:ext cx="15" cy="27"/>
            </a:xfrm>
            <a:custGeom>
              <a:avLst/>
              <a:gdLst>
                <a:gd name="T0" fmla="*/ 11 w 16"/>
                <a:gd name="T1" fmla="*/ 0 h 29"/>
                <a:gd name="T2" fmla="*/ 14 w 16"/>
                <a:gd name="T3" fmla="*/ 25 h 29"/>
                <a:gd name="T4" fmla="*/ 10 w 16"/>
                <a:gd name="T5" fmla="*/ 1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9">
                  <a:moveTo>
                    <a:pt x="13" y="0"/>
                  </a:moveTo>
                  <a:cubicBezTo>
                    <a:pt x="5" y="8"/>
                    <a:pt x="8" y="21"/>
                    <a:pt x="16" y="29"/>
                  </a:cubicBezTo>
                  <a:cubicBezTo>
                    <a:pt x="6" y="25"/>
                    <a:pt x="0" y="6"/>
                    <a:pt x="12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5" name="Freeform 7221"/>
            <p:cNvSpPr>
              <a:spLocks/>
            </p:cNvSpPr>
            <p:nvPr/>
          </p:nvSpPr>
          <p:spPr bwMode="auto">
            <a:xfrm>
              <a:off x="2906" y="1152"/>
              <a:ext cx="12" cy="22"/>
            </a:xfrm>
            <a:custGeom>
              <a:avLst/>
              <a:gdLst>
                <a:gd name="T0" fmla="*/ 12 w 12"/>
                <a:gd name="T1" fmla="*/ 0 h 24"/>
                <a:gd name="T2" fmla="*/ 12 w 12"/>
                <a:gd name="T3" fmla="*/ 20 h 24"/>
                <a:gd name="T4" fmla="*/ 2 w 12"/>
                <a:gd name="T5" fmla="*/ 10 h 24"/>
                <a:gd name="T6" fmla="*/ 11 w 12"/>
                <a:gd name="T7" fmla="*/ 1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6" y="8"/>
                    <a:pt x="3" y="17"/>
                    <a:pt x="12" y="24"/>
                  </a:cubicBezTo>
                  <a:cubicBezTo>
                    <a:pt x="6" y="22"/>
                    <a:pt x="0" y="19"/>
                    <a:pt x="2" y="12"/>
                  </a:cubicBezTo>
                  <a:cubicBezTo>
                    <a:pt x="2" y="8"/>
                    <a:pt x="7" y="2"/>
                    <a:pt x="11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6" name="Freeform 7222"/>
            <p:cNvSpPr>
              <a:spLocks/>
            </p:cNvSpPr>
            <p:nvPr/>
          </p:nvSpPr>
          <p:spPr bwMode="auto">
            <a:xfrm>
              <a:off x="2861" y="1155"/>
              <a:ext cx="14" cy="10"/>
            </a:xfrm>
            <a:custGeom>
              <a:avLst/>
              <a:gdLst>
                <a:gd name="T0" fmla="*/ 13 w 15"/>
                <a:gd name="T1" fmla="*/ 1 h 11"/>
                <a:gd name="T2" fmla="*/ 0 w 15"/>
                <a:gd name="T3" fmla="*/ 9 h 11"/>
                <a:gd name="T4" fmla="*/ 12 w 15"/>
                <a:gd name="T5" fmla="*/ 1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11">
                  <a:moveTo>
                    <a:pt x="15" y="1"/>
                  </a:moveTo>
                  <a:cubicBezTo>
                    <a:pt x="9" y="0"/>
                    <a:pt x="3" y="6"/>
                    <a:pt x="0" y="11"/>
                  </a:cubicBezTo>
                  <a:cubicBezTo>
                    <a:pt x="0" y="4"/>
                    <a:pt x="8" y="1"/>
                    <a:pt x="14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7" name="Freeform 7223"/>
            <p:cNvSpPr>
              <a:spLocks/>
            </p:cNvSpPr>
            <p:nvPr/>
          </p:nvSpPr>
          <p:spPr bwMode="auto">
            <a:xfrm>
              <a:off x="2878" y="1114"/>
              <a:ext cx="8" cy="21"/>
            </a:xfrm>
            <a:custGeom>
              <a:avLst/>
              <a:gdLst>
                <a:gd name="T0" fmla="*/ 7 w 9"/>
                <a:gd name="T1" fmla="*/ 0 h 23"/>
                <a:gd name="T2" fmla="*/ 6 w 9"/>
                <a:gd name="T3" fmla="*/ 19 h 23"/>
                <a:gd name="T4" fmla="*/ 0 w 9"/>
                <a:gd name="T5" fmla="*/ 11 h 23"/>
                <a:gd name="T6" fmla="*/ 4 w 9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23">
                  <a:moveTo>
                    <a:pt x="9" y="0"/>
                  </a:moveTo>
                  <a:cubicBezTo>
                    <a:pt x="1" y="4"/>
                    <a:pt x="3" y="17"/>
                    <a:pt x="8" y="23"/>
                  </a:cubicBezTo>
                  <a:cubicBezTo>
                    <a:pt x="3" y="21"/>
                    <a:pt x="0" y="18"/>
                    <a:pt x="0" y="13"/>
                  </a:cubicBezTo>
                  <a:cubicBezTo>
                    <a:pt x="0" y="9"/>
                    <a:pt x="3" y="3"/>
                    <a:pt x="6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8" name="Freeform 7224"/>
            <p:cNvSpPr>
              <a:spLocks/>
            </p:cNvSpPr>
            <p:nvPr/>
          </p:nvSpPr>
          <p:spPr bwMode="auto">
            <a:xfrm>
              <a:off x="2891" y="1076"/>
              <a:ext cx="15" cy="19"/>
            </a:xfrm>
            <a:custGeom>
              <a:avLst/>
              <a:gdLst>
                <a:gd name="T0" fmla="*/ 10 w 17"/>
                <a:gd name="T1" fmla="*/ 0 h 21"/>
                <a:gd name="T2" fmla="*/ 13 w 17"/>
                <a:gd name="T3" fmla="*/ 17 h 21"/>
                <a:gd name="T4" fmla="*/ 7 w 17"/>
                <a:gd name="T5" fmla="*/ 3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21">
                  <a:moveTo>
                    <a:pt x="12" y="0"/>
                  </a:moveTo>
                  <a:cubicBezTo>
                    <a:pt x="8" y="9"/>
                    <a:pt x="11" y="14"/>
                    <a:pt x="17" y="21"/>
                  </a:cubicBezTo>
                  <a:cubicBezTo>
                    <a:pt x="12" y="19"/>
                    <a:pt x="0" y="8"/>
                    <a:pt x="9" y="3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9" name="Freeform 7225"/>
            <p:cNvSpPr>
              <a:spLocks/>
            </p:cNvSpPr>
            <p:nvPr/>
          </p:nvSpPr>
          <p:spPr bwMode="auto">
            <a:xfrm>
              <a:off x="2935" y="1049"/>
              <a:ext cx="11" cy="15"/>
            </a:xfrm>
            <a:custGeom>
              <a:avLst/>
              <a:gdLst>
                <a:gd name="T0" fmla="*/ 6 w 12"/>
                <a:gd name="T1" fmla="*/ 0 h 16"/>
                <a:gd name="T2" fmla="*/ 10 w 12"/>
                <a:gd name="T3" fmla="*/ 14 h 16"/>
                <a:gd name="T4" fmla="*/ 5 w 12"/>
                <a:gd name="T5" fmla="*/ 1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6">
                  <a:moveTo>
                    <a:pt x="6" y="0"/>
                  </a:moveTo>
                  <a:cubicBezTo>
                    <a:pt x="6" y="7"/>
                    <a:pt x="6" y="11"/>
                    <a:pt x="12" y="16"/>
                  </a:cubicBezTo>
                  <a:cubicBezTo>
                    <a:pt x="6" y="16"/>
                    <a:pt x="0" y="4"/>
                    <a:pt x="5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0" name="Freeform 7226"/>
            <p:cNvSpPr>
              <a:spLocks/>
            </p:cNvSpPr>
            <p:nvPr/>
          </p:nvSpPr>
          <p:spPr bwMode="auto">
            <a:xfrm>
              <a:off x="2985" y="1039"/>
              <a:ext cx="11" cy="15"/>
            </a:xfrm>
            <a:custGeom>
              <a:avLst/>
              <a:gdLst>
                <a:gd name="T0" fmla="*/ 3 w 12"/>
                <a:gd name="T1" fmla="*/ 0 h 16"/>
                <a:gd name="T2" fmla="*/ 10 w 12"/>
                <a:gd name="T3" fmla="*/ 14 h 16"/>
                <a:gd name="T4" fmla="*/ 1 w 12"/>
                <a:gd name="T5" fmla="*/ 3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6">
                  <a:moveTo>
                    <a:pt x="3" y="0"/>
                  </a:moveTo>
                  <a:cubicBezTo>
                    <a:pt x="1" y="7"/>
                    <a:pt x="8" y="13"/>
                    <a:pt x="12" y="16"/>
                  </a:cubicBezTo>
                  <a:cubicBezTo>
                    <a:pt x="6" y="16"/>
                    <a:pt x="0" y="8"/>
                    <a:pt x="1" y="3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1" name="Freeform 7227"/>
            <p:cNvSpPr>
              <a:spLocks/>
            </p:cNvSpPr>
            <p:nvPr/>
          </p:nvSpPr>
          <p:spPr bwMode="auto">
            <a:xfrm>
              <a:off x="2965" y="1256"/>
              <a:ext cx="16" cy="15"/>
            </a:xfrm>
            <a:custGeom>
              <a:avLst/>
              <a:gdLst>
                <a:gd name="T0" fmla="*/ 15 w 17"/>
                <a:gd name="T1" fmla="*/ 0 h 16"/>
                <a:gd name="T2" fmla="*/ 8 w 17"/>
                <a:gd name="T3" fmla="*/ 14 h 16"/>
                <a:gd name="T4" fmla="*/ 13 w 17"/>
                <a:gd name="T5" fmla="*/ 1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6">
                  <a:moveTo>
                    <a:pt x="17" y="0"/>
                  </a:moveTo>
                  <a:cubicBezTo>
                    <a:pt x="9" y="2"/>
                    <a:pt x="6" y="9"/>
                    <a:pt x="9" y="16"/>
                  </a:cubicBezTo>
                  <a:cubicBezTo>
                    <a:pt x="0" y="12"/>
                    <a:pt x="7" y="0"/>
                    <a:pt x="15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2" name="Freeform 7228"/>
            <p:cNvSpPr>
              <a:spLocks/>
            </p:cNvSpPr>
            <p:nvPr/>
          </p:nvSpPr>
          <p:spPr bwMode="auto">
            <a:xfrm>
              <a:off x="2901" y="1259"/>
              <a:ext cx="17" cy="8"/>
            </a:xfrm>
            <a:custGeom>
              <a:avLst/>
              <a:gdLst>
                <a:gd name="T0" fmla="*/ 0 w 18"/>
                <a:gd name="T1" fmla="*/ 2 h 8"/>
                <a:gd name="T2" fmla="*/ 16 w 18"/>
                <a:gd name="T3" fmla="*/ 8 h 8"/>
                <a:gd name="T4" fmla="*/ 1 w 18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cubicBezTo>
                    <a:pt x="8" y="2"/>
                    <a:pt x="11" y="3"/>
                    <a:pt x="18" y="8"/>
                  </a:cubicBezTo>
                  <a:cubicBezTo>
                    <a:pt x="14" y="1"/>
                    <a:pt x="9" y="0"/>
                    <a:pt x="1" y="0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3" name="Freeform 7229"/>
            <p:cNvSpPr>
              <a:spLocks/>
            </p:cNvSpPr>
            <p:nvPr/>
          </p:nvSpPr>
          <p:spPr bwMode="auto">
            <a:xfrm>
              <a:off x="2868" y="1210"/>
              <a:ext cx="12" cy="9"/>
            </a:xfrm>
            <a:custGeom>
              <a:avLst/>
              <a:gdLst>
                <a:gd name="T0" fmla="*/ 0 w 13"/>
                <a:gd name="T1" fmla="*/ 8 h 10"/>
                <a:gd name="T2" fmla="*/ 11 w 13"/>
                <a:gd name="T3" fmla="*/ 2 h 10"/>
                <a:gd name="T4" fmla="*/ 0 w 13"/>
                <a:gd name="T5" fmla="*/ 7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cubicBezTo>
                    <a:pt x="1" y="4"/>
                    <a:pt x="9" y="3"/>
                    <a:pt x="13" y="2"/>
                  </a:cubicBezTo>
                  <a:cubicBezTo>
                    <a:pt x="7" y="0"/>
                    <a:pt x="1" y="1"/>
                    <a:pt x="0" y="9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4" name="Freeform 7230"/>
            <p:cNvSpPr>
              <a:spLocks/>
            </p:cNvSpPr>
            <p:nvPr/>
          </p:nvSpPr>
          <p:spPr bwMode="auto">
            <a:xfrm>
              <a:off x="3045" y="1178"/>
              <a:ext cx="13" cy="26"/>
            </a:xfrm>
            <a:custGeom>
              <a:avLst/>
              <a:gdLst>
                <a:gd name="T0" fmla="*/ 12 w 14"/>
                <a:gd name="T1" fmla="*/ 1 h 28"/>
                <a:gd name="T2" fmla="*/ 5 w 14"/>
                <a:gd name="T3" fmla="*/ 13 h 28"/>
                <a:gd name="T4" fmla="*/ 9 w 14"/>
                <a:gd name="T5" fmla="*/ 24 h 28"/>
                <a:gd name="T6" fmla="*/ 0 w 14"/>
                <a:gd name="T7" fmla="*/ 12 h 28"/>
                <a:gd name="T8" fmla="*/ 9 w 14"/>
                <a:gd name="T9" fmla="*/ 1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28">
                  <a:moveTo>
                    <a:pt x="14" y="1"/>
                  </a:moveTo>
                  <a:cubicBezTo>
                    <a:pt x="7" y="0"/>
                    <a:pt x="5" y="10"/>
                    <a:pt x="5" y="15"/>
                  </a:cubicBezTo>
                  <a:cubicBezTo>
                    <a:pt x="5" y="21"/>
                    <a:pt x="8" y="24"/>
                    <a:pt x="11" y="28"/>
                  </a:cubicBezTo>
                  <a:cubicBezTo>
                    <a:pt x="5" y="27"/>
                    <a:pt x="0" y="20"/>
                    <a:pt x="0" y="14"/>
                  </a:cubicBezTo>
                  <a:cubicBezTo>
                    <a:pt x="0" y="5"/>
                    <a:pt x="6" y="5"/>
                    <a:pt x="11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5" name="Freeform 7231"/>
            <p:cNvSpPr>
              <a:spLocks/>
            </p:cNvSpPr>
            <p:nvPr/>
          </p:nvSpPr>
          <p:spPr bwMode="auto">
            <a:xfrm>
              <a:off x="3068" y="1125"/>
              <a:ext cx="6" cy="13"/>
            </a:xfrm>
            <a:custGeom>
              <a:avLst/>
              <a:gdLst>
                <a:gd name="T0" fmla="*/ 3 w 7"/>
                <a:gd name="T1" fmla="*/ 0 h 14"/>
                <a:gd name="T2" fmla="*/ 5 w 7"/>
                <a:gd name="T3" fmla="*/ 12 h 14"/>
                <a:gd name="T4" fmla="*/ 3 w 7"/>
                <a:gd name="T5" fmla="*/ 3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4">
                  <a:moveTo>
                    <a:pt x="5" y="0"/>
                  </a:moveTo>
                  <a:cubicBezTo>
                    <a:pt x="2" y="5"/>
                    <a:pt x="6" y="9"/>
                    <a:pt x="7" y="14"/>
                  </a:cubicBezTo>
                  <a:cubicBezTo>
                    <a:pt x="4" y="12"/>
                    <a:pt x="0" y="6"/>
                    <a:pt x="3" y="3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6" name="Freeform 7232"/>
            <p:cNvSpPr>
              <a:spLocks/>
            </p:cNvSpPr>
            <p:nvPr/>
          </p:nvSpPr>
          <p:spPr bwMode="auto">
            <a:xfrm>
              <a:off x="3022" y="1230"/>
              <a:ext cx="11" cy="13"/>
            </a:xfrm>
            <a:custGeom>
              <a:avLst/>
              <a:gdLst>
                <a:gd name="T0" fmla="*/ 10 w 12"/>
                <a:gd name="T1" fmla="*/ 0 h 14"/>
                <a:gd name="T2" fmla="*/ 5 w 12"/>
                <a:gd name="T3" fmla="*/ 12 h 14"/>
                <a:gd name="T4" fmla="*/ 9 w 12"/>
                <a:gd name="T5" fmla="*/ 1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4">
                  <a:moveTo>
                    <a:pt x="12" y="0"/>
                  </a:moveTo>
                  <a:cubicBezTo>
                    <a:pt x="6" y="2"/>
                    <a:pt x="4" y="9"/>
                    <a:pt x="5" y="14"/>
                  </a:cubicBezTo>
                  <a:cubicBezTo>
                    <a:pt x="0" y="9"/>
                    <a:pt x="6" y="2"/>
                    <a:pt x="11" y="1"/>
                  </a:cubicBezTo>
                </a:path>
              </a:pathLst>
            </a:custGeom>
            <a:solidFill>
              <a:srgbClr val="E5C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7" name="Freeform 7233"/>
            <p:cNvSpPr>
              <a:spLocks/>
            </p:cNvSpPr>
            <p:nvPr/>
          </p:nvSpPr>
          <p:spPr bwMode="auto">
            <a:xfrm>
              <a:off x="2816" y="1245"/>
              <a:ext cx="54" cy="108"/>
            </a:xfrm>
            <a:custGeom>
              <a:avLst/>
              <a:gdLst>
                <a:gd name="T0" fmla="*/ 49 w 59"/>
                <a:gd name="T1" fmla="*/ 101 h 116"/>
                <a:gd name="T2" fmla="*/ 7 w 59"/>
                <a:gd name="T3" fmla="*/ 0 h 116"/>
                <a:gd name="T4" fmla="*/ 20 w 59"/>
                <a:gd name="T5" fmla="*/ 61 h 116"/>
                <a:gd name="T6" fmla="*/ 49 w 59"/>
                <a:gd name="T7" fmla="*/ 98 h 1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116">
                  <a:moveTo>
                    <a:pt x="59" y="116"/>
                  </a:moveTo>
                  <a:cubicBezTo>
                    <a:pt x="41" y="82"/>
                    <a:pt x="38" y="23"/>
                    <a:pt x="9" y="0"/>
                  </a:cubicBezTo>
                  <a:cubicBezTo>
                    <a:pt x="0" y="8"/>
                    <a:pt x="21" y="58"/>
                    <a:pt x="24" y="70"/>
                  </a:cubicBezTo>
                  <a:cubicBezTo>
                    <a:pt x="30" y="92"/>
                    <a:pt x="42" y="100"/>
                    <a:pt x="58" y="113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8" name="Freeform 7234"/>
            <p:cNvSpPr>
              <a:spLocks/>
            </p:cNvSpPr>
            <p:nvPr/>
          </p:nvSpPr>
          <p:spPr bwMode="auto">
            <a:xfrm>
              <a:off x="2668" y="1371"/>
              <a:ext cx="36" cy="63"/>
            </a:xfrm>
            <a:custGeom>
              <a:avLst/>
              <a:gdLst>
                <a:gd name="T0" fmla="*/ 32 w 38"/>
                <a:gd name="T1" fmla="*/ 58 h 68"/>
                <a:gd name="T2" fmla="*/ 8 w 38"/>
                <a:gd name="T3" fmla="*/ 36 h 68"/>
                <a:gd name="T4" fmla="*/ 4 w 38"/>
                <a:gd name="T5" fmla="*/ 0 h 68"/>
                <a:gd name="T6" fmla="*/ 22 w 38"/>
                <a:gd name="T7" fmla="*/ 30 h 68"/>
                <a:gd name="T8" fmla="*/ 34 w 38"/>
                <a:gd name="T9" fmla="*/ 57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68">
                  <a:moveTo>
                    <a:pt x="36" y="68"/>
                  </a:moveTo>
                  <a:cubicBezTo>
                    <a:pt x="33" y="57"/>
                    <a:pt x="15" y="52"/>
                    <a:pt x="8" y="42"/>
                  </a:cubicBezTo>
                  <a:cubicBezTo>
                    <a:pt x="0" y="30"/>
                    <a:pt x="1" y="14"/>
                    <a:pt x="4" y="0"/>
                  </a:cubicBezTo>
                  <a:cubicBezTo>
                    <a:pt x="13" y="3"/>
                    <a:pt x="19" y="27"/>
                    <a:pt x="24" y="35"/>
                  </a:cubicBezTo>
                  <a:cubicBezTo>
                    <a:pt x="29" y="45"/>
                    <a:pt x="38" y="54"/>
                    <a:pt x="38" y="67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9" name="Freeform 7235"/>
            <p:cNvSpPr>
              <a:spLocks/>
            </p:cNvSpPr>
            <p:nvPr/>
          </p:nvSpPr>
          <p:spPr bwMode="auto">
            <a:xfrm>
              <a:off x="2704" y="1185"/>
              <a:ext cx="37" cy="31"/>
            </a:xfrm>
            <a:custGeom>
              <a:avLst/>
              <a:gdLst>
                <a:gd name="T0" fmla="*/ 35 w 39"/>
                <a:gd name="T1" fmla="*/ 9 h 33"/>
                <a:gd name="T2" fmla="*/ 12 w 39"/>
                <a:gd name="T3" fmla="*/ 0 h 33"/>
                <a:gd name="T4" fmla="*/ 9 w 39"/>
                <a:gd name="T5" fmla="*/ 29 h 33"/>
                <a:gd name="T6" fmla="*/ 28 w 39"/>
                <a:gd name="T7" fmla="*/ 8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" h="33">
                  <a:moveTo>
                    <a:pt x="39" y="11"/>
                  </a:moveTo>
                  <a:cubicBezTo>
                    <a:pt x="31" y="6"/>
                    <a:pt x="22" y="3"/>
                    <a:pt x="14" y="0"/>
                  </a:cubicBezTo>
                  <a:cubicBezTo>
                    <a:pt x="12" y="5"/>
                    <a:pt x="0" y="33"/>
                    <a:pt x="11" y="33"/>
                  </a:cubicBezTo>
                  <a:cubicBezTo>
                    <a:pt x="19" y="33"/>
                    <a:pt x="19" y="10"/>
                    <a:pt x="32" y="10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1" name="Freeform 7236"/>
            <p:cNvSpPr>
              <a:spLocks/>
            </p:cNvSpPr>
            <p:nvPr/>
          </p:nvSpPr>
          <p:spPr bwMode="auto">
            <a:xfrm>
              <a:off x="2675" y="1274"/>
              <a:ext cx="25" cy="104"/>
            </a:xfrm>
            <a:custGeom>
              <a:avLst/>
              <a:gdLst>
                <a:gd name="T0" fmla="*/ 16 w 27"/>
                <a:gd name="T1" fmla="*/ 94 h 112"/>
                <a:gd name="T2" fmla="*/ 1 w 27"/>
                <a:gd name="T3" fmla="*/ 75 h 112"/>
                <a:gd name="T4" fmla="*/ 7 w 27"/>
                <a:gd name="T5" fmla="*/ 48 h 112"/>
                <a:gd name="T6" fmla="*/ 23 w 27"/>
                <a:gd name="T7" fmla="*/ 0 h 112"/>
                <a:gd name="T8" fmla="*/ 15 w 27"/>
                <a:gd name="T9" fmla="*/ 97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12">
                  <a:moveTo>
                    <a:pt x="18" y="109"/>
                  </a:moveTo>
                  <a:cubicBezTo>
                    <a:pt x="8" y="102"/>
                    <a:pt x="2" y="100"/>
                    <a:pt x="1" y="87"/>
                  </a:cubicBezTo>
                  <a:cubicBezTo>
                    <a:pt x="0" y="78"/>
                    <a:pt x="7" y="66"/>
                    <a:pt x="9" y="56"/>
                  </a:cubicBezTo>
                  <a:cubicBezTo>
                    <a:pt x="14" y="35"/>
                    <a:pt x="15" y="18"/>
                    <a:pt x="27" y="0"/>
                  </a:cubicBezTo>
                  <a:cubicBezTo>
                    <a:pt x="26" y="36"/>
                    <a:pt x="3" y="79"/>
                    <a:pt x="17" y="112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2" name="Freeform 7237"/>
            <p:cNvSpPr>
              <a:spLocks/>
            </p:cNvSpPr>
            <p:nvPr/>
          </p:nvSpPr>
          <p:spPr bwMode="auto">
            <a:xfrm>
              <a:off x="2779" y="1019"/>
              <a:ext cx="62" cy="103"/>
            </a:xfrm>
            <a:custGeom>
              <a:avLst/>
              <a:gdLst>
                <a:gd name="T0" fmla="*/ 39 w 67"/>
                <a:gd name="T1" fmla="*/ 3 h 111"/>
                <a:gd name="T2" fmla="*/ 57 w 67"/>
                <a:gd name="T3" fmla="*/ 6 h 111"/>
                <a:gd name="T4" fmla="*/ 27 w 67"/>
                <a:gd name="T5" fmla="*/ 45 h 111"/>
                <a:gd name="T6" fmla="*/ 0 w 67"/>
                <a:gd name="T7" fmla="*/ 96 h 111"/>
                <a:gd name="T8" fmla="*/ 18 w 67"/>
                <a:gd name="T9" fmla="*/ 42 h 111"/>
                <a:gd name="T10" fmla="*/ 36 w 67"/>
                <a:gd name="T11" fmla="*/ 6 h 1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7" h="111">
                  <a:moveTo>
                    <a:pt x="45" y="3"/>
                  </a:moveTo>
                  <a:cubicBezTo>
                    <a:pt x="52" y="0"/>
                    <a:pt x="62" y="1"/>
                    <a:pt x="67" y="6"/>
                  </a:cubicBezTo>
                  <a:cubicBezTo>
                    <a:pt x="54" y="23"/>
                    <a:pt x="40" y="31"/>
                    <a:pt x="31" y="53"/>
                  </a:cubicBezTo>
                  <a:cubicBezTo>
                    <a:pt x="25" y="66"/>
                    <a:pt x="15" y="107"/>
                    <a:pt x="0" y="111"/>
                  </a:cubicBezTo>
                  <a:cubicBezTo>
                    <a:pt x="3" y="90"/>
                    <a:pt x="14" y="68"/>
                    <a:pt x="21" y="48"/>
                  </a:cubicBezTo>
                  <a:cubicBezTo>
                    <a:pt x="25" y="33"/>
                    <a:pt x="31" y="18"/>
                    <a:pt x="42" y="6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3" name="Freeform 7238"/>
            <p:cNvSpPr>
              <a:spLocks/>
            </p:cNvSpPr>
            <p:nvPr/>
          </p:nvSpPr>
          <p:spPr bwMode="auto">
            <a:xfrm>
              <a:off x="2837" y="944"/>
              <a:ext cx="44" cy="57"/>
            </a:xfrm>
            <a:custGeom>
              <a:avLst/>
              <a:gdLst>
                <a:gd name="T0" fmla="*/ 0 w 47"/>
                <a:gd name="T1" fmla="*/ 40 h 61"/>
                <a:gd name="T2" fmla="*/ 9 w 47"/>
                <a:gd name="T3" fmla="*/ 25 h 61"/>
                <a:gd name="T4" fmla="*/ 18 w 47"/>
                <a:gd name="T5" fmla="*/ 13 h 61"/>
                <a:gd name="T6" fmla="*/ 34 w 47"/>
                <a:gd name="T7" fmla="*/ 2 h 61"/>
                <a:gd name="T8" fmla="*/ 30 w 47"/>
                <a:gd name="T9" fmla="*/ 21 h 61"/>
                <a:gd name="T10" fmla="*/ 24 w 47"/>
                <a:gd name="T11" fmla="*/ 28 h 61"/>
                <a:gd name="T12" fmla="*/ 21 w 47"/>
                <a:gd name="T13" fmla="*/ 37 h 61"/>
                <a:gd name="T14" fmla="*/ 19 w 47"/>
                <a:gd name="T15" fmla="*/ 46 h 61"/>
                <a:gd name="T16" fmla="*/ 18 w 47"/>
                <a:gd name="T17" fmla="*/ 51 h 61"/>
                <a:gd name="T18" fmla="*/ 7 w 47"/>
                <a:gd name="T19" fmla="*/ 47 h 61"/>
                <a:gd name="T20" fmla="*/ 0 w 47"/>
                <a:gd name="T21" fmla="*/ 41 h 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" h="61">
                  <a:moveTo>
                    <a:pt x="0" y="46"/>
                  </a:moveTo>
                  <a:cubicBezTo>
                    <a:pt x="2" y="41"/>
                    <a:pt x="7" y="34"/>
                    <a:pt x="11" y="29"/>
                  </a:cubicBezTo>
                  <a:cubicBezTo>
                    <a:pt x="14" y="25"/>
                    <a:pt x="16" y="20"/>
                    <a:pt x="20" y="15"/>
                  </a:cubicBezTo>
                  <a:cubicBezTo>
                    <a:pt x="24" y="10"/>
                    <a:pt x="30" y="0"/>
                    <a:pt x="38" y="2"/>
                  </a:cubicBezTo>
                  <a:cubicBezTo>
                    <a:pt x="47" y="4"/>
                    <a:pt x="37" y="20"/>
                    <a:pt x="34" y="24"/>
                  </a:cubicBezTo>
                  <a:cubicBezTo>
                    <a:pt x="32" y="27"/>
                    <a:pt x="30" y="29"/>
                    <a:pt x="28" y="32"/>
                  </a:cubicBezTo>
                  <a:cubicBezTo>
                    <a:pt x="26" y="36"/>
                    <a:pt x="25" y="39"/>
                    <a:pt x="23" y="43"/>
                  </a:cubicBezTo>
                  <a:cubicBezTo>
                    <a:pt x="22" y="46"/>
                    <a:pt x="22" y="49"/>
                    <a:pt x="21" y="52"/>
                  </a:cubicBezTo>
                  <a:cubicBezTo>
                    <a:pt x="21" y="54"/>
                    <a:pt x="21" y="58"/>
                    <a:pt x="20" y="59"/>
                  </a:cubicBezTo>
                  <a:cubicBezTo>
                    <a:pt x="17" y="61"/>
                    <a:pt x="9" y="54"/>
                    <a:pt x="7" y="53"/>
                  </a:cubicBezTo>
                  <a:cubicBezTo>
                    <a:pt x="5" y="51"/>
                    <a:pt x="0" y="50"/>
                    <a:pt x="0" y="47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4" name="Freeform 7239"/>
            <p:cNvSpPr>
              <a:spLocks/>
            </p:cNvSpPr>
            <p:nvPr/>
          </p:nvSpPr>
          <p:spPr bwMode="auto">
            <a:xfrm>
              <a:off x="2900" y="790"/>
              <a:ext cx="69" cy="127"/>
            </a:xfrm>
            <a:custGeom>
              <a:avLst/>
              <a:gdLst>
                <a:gd name="T0" fmla="*/ 62 w 74"/>
                <a:gd name="T1" fmla="*/ 0 h 137"/>
                <a:gd name="T2" fmla="*/ 62 w 74"/>
                <a:gd name="T3" fmla="*/ 29 h 137"/>
                <a:gd name="T4" fmla="*/ 61 w 74"/>
                <a:gd name="T5" fmla="*/ 52 h 137"/>
                <a:gd name="T6" fmla="*/ 54 w 74"/>
                <a:gd name="T7" fmla="*/ 79 h 137"/>
                <a:gd name="T8" fmla="*/ 34 w 74"/>
                <a:gd name="T9" fmla="*/ 108 h 137"/>
                <a:gd name="T10" fmla="*/ 21 w 74"/>
                <a:gd name="T11" fmla="*/ 117 h 137"/>
                <a:gd name="T12" fmla="*/ 8 w 74"/>
                <a:gd name="T13" fmla="*/ 100 h 137"/>
                <a:gd name="T14" fmla="*/ 29 w 74"/>
                <a:gd name="T15" fmla="*/ 34 h 137"/>
                <a:gd name="T16" fmla="*/ 60 w 74"/>
                <a:gd name="T17" fmla="*/ 0 h 137"/>
                <a:gd name="T18" fmla="*/ 61 w 74"/>
                <a:gd name="T19" fmla="*/ 0 h 1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137">
                  <a:moveTo>
                    <a:pt x="71" y="0"/>
                  </a:moveTo>
                  <a:cubicBezTo>
                    <a:pt x="74" y="9"/>
                    <a:pt x="73" y="23"/>
                    <a:pt x="72" y="33"/>
                  </a:cubicBezTo>
                  <a:cubicBezTo>
                    <a:pt x="71" y="42"/>
                    <a:pt x="70" y="51"/>
                    <a:pt x="70" y="60"/>
                  </a:cubicBezTo>
                  <a:cubicBezTo>
                    <a:pt x="70" y="72"/>
                    <a:pt x="68" y="82"/>
                    <a:pt x="62" y="92"/>
                  </a:cubicBezTo>
                  <a:cubicBezTo>
                    <a:pt x="55" y="104"/>
                    <a:pt x="47" y="114"/>
                    <a:pt x="39" y="125"/>
                  </a:cubicBezTo>
                  <a:cubicBezTo>
                    <a:pt x="35" y="130"/>
                    <a:pt x="31" y="137"/>
                    <a:pt x="24" y="136"/>
                  </a:cubicBezTo>
                  <a:cubicBezTo>
                    <a:pt x="16" y="134"/>
                    <a:pt x="13" y="123"/>
                    <a:pt x="10" y="117"/>
                  </a:cubicBezTo>
                  <a:cubicBezTo>
                    <a:pt x="0" y="89"/>
                    <a:pt x="17" y="63"/>
                    <a:pt x="33" y="40"/>
                  </a:cubicBezTo>
                  <a:cubicBezTo>
                    <a:pt x="43" y="26"/>
                    <a:pt x="54" y="9"/>
                    <a:pt x="69" y="0"/>
                  </a:cubicBezTo>
                  <a:cubicBezTo>
                    <a:pt x="69" y="0"/>
                    <a:pt x="70" y="0"/>
                    <a:pt x="70" y="0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5" name="Freeform 7240"/>
            <p:cNvSpPr>
              <a:spLocks/>
            </p:cNvSpPr>
            <p:nvPr/>
          </p:nvSpPr>
          <p:spPr bwMode="auto">
            <a:xfrm>
              <a:off x="2858" y="890"/>
              <a:ext cx="31" cy="53"/>
            </a:xfrm>
            <a:custGeom>
              <a:avLst/>
              <a:gdLst>
                <a:gd name="T0" fmla="*/ 18 w 33"/>
                <a:gd name="T1" fmla="*/ 47 h 57"/>
                <a:gd name="T2" fmla="*/ 6 w 33"/>
                <a:gd name="T3" fmla="*/ 39 h 57"/>
                <a:gd name="T4" fmla="*/ 4 w 33"/>
                <a:gd name="T5" fmla="*/ 30 h 57"/>
                <a:gd name="T6" fmla="*/ 16 w 33"/>
                <a:gd name="T7" fmla="*/ 14 h 57"/>
                <a:gd name="T8" fmla="*/ 24 w 33"/>
                <a:gd name="T9" fmla="*/ 0 h 57"/>
                <a:gd name="T10" fmla="*/ 20 w 33"/>
                <a:gd name="T11" fmla="*/ 32 h 57"/>
                <a:gd name="T12" fmla="*/ 18 w 33"/>
                <a:gd name="T13" fmla="*/ 49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57">
                  <a:moveTo>
                    <a:pt x="20" y="55"/>
                  </a:moveTo>
                  <a:cubicBezTo>
                    <a:pt x="15" y="52"/>
                    <a:pt x="10" y="48"/>
                    <a:pt x="6" y="45"/>
                  </a:cubicBezTo>
                  <a:cubicBezTo>
                    <a:pt x="2" y="42"/>
                    <a:pt x="0" y="40"/>
                    <a:pt x="4" y="34"/>
                  </a:cubicBezTo>
                  <a:cubicBezTo>
                    <a:pt x="7" y="27"/>
                    <a:pt x="14" y="22"/>
                    <a:pt x="18" y="16"/>
                  </a:cubicBezTo>
                  <a:cubicBezTo>
                    <a:pt x="21" y="11"/>
                    <a:pt x="23" y="4"/>
                    <a:pt x="28" y="0"/>
                  </a:cubicBezTo>
                  <a:cubicBezTo>
                    <a:pt x="33" y="10"/>
                    <a:pt x="24" y="27"/>
                    <a:pt x="22" y="37"/>
                  </a:cubicBezTo>
                  <a:cubicBezTo>
                    <a:pt x="21" y="43"/>
                    <a:pt x="20" y="49"/>
                    <a:pt x="20" y="57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6" name="Freeform 7241"/>
            <p:cNvSpPr>
              <a:spLocks/>
            </p:cNvSpPr>
            <p:nvPr/>
          </p:nvSpPr>
          <p:spPr bwMode="auto">
            <a:xfrm>
              <a:off x="2699" y="1021"/>
              <a:ext cx="66" cy="143"/>
            </a:xfrm>
            <a:custGeom>
              <a:avLst/>
              <a:gdLst>
                <a:gd name="T0" fmla="*/ 55 w 71"/>
                <a:gd name="T1" fmla="*/ 10 h 154"/>
                <a:gd name="T2" fmla="*/ 49 w 71"/>
                <a:gd name="T3" fmla="*/ 26 h 154"/>
                <a:gd name="T4" fmla="*/ 36 w 71"/>
                <a:gd name="T5" fmla="*/ 58 h 154"/>
                <a:gd name="T6" fmla="*/ 21 w 71"/>
                <a:gd name="T7" fmla="*/ 91 h 154"/>
                <a:gd name="T8" fmla="*/ 12 w 71"/>
                <a:gd name="T9" fmla="*/ 118 h 154"/>
                <a:gd name="T10" fmla="*/ 3 w 71"/>
                <a:gd name="T11" fmla="*/ 103 h 154"/>
                <a:gd name="T12" fmla="*/ 2 w 71"/>
                <a:gd name="T13" fmla="*/ 70 h 154"/>
                <a:gd name="T14" fmla="*/ 19 w 71"/>
                <a:gd name="T15" fmla="*/ 30 h 154"/>
                <a:gd name="T16" fmla="*/ 42 w 71"/>
                <a:gd name="T17" fmla="*/ 6 h 154"/>
                <a:gd name="T18" fmla="*/ 55 w 71"/>
                <a:gd name="T19" fmla="*/ 0 h 154"/>
                <a:gd name="T20" fmla="*/ 61 w 71"/>
                <a:gd name="T21" fmla="*/ 0 h 154"/>
                <a:gd name="T22" fmla="*/ 53 w 71"/>
                <a:gd name="T23" fmla="*/ 17 h 1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" h="154">
                  <a:moveTo>
                    <a:pt x="64" y="12"/>
                  </a:moveTo>
                  <a:cubicBezTo>
                    <a:pt x="63" y="18"/>
                    <a:pt x="59" y="24"/>
                    <a:pt x="57" y="30"/>
                  </a:cubicBezTo>
                  <a:cubicBezTo>
                    <a:pt x="52" y="42"/>
                    <a:pt x="47" y="55"/>
                    <a:pt x="42" y="67"/>
                  </a:cubicBezTo>
                  <a:cubicBezTo>
                    <a:pt x="37" y="80"/>
                    <a:pt x="31" y="93"/>
                    <a:pt x="25" y="105"/>
                  </a:cubicBezTo>
                  <a:cubicBezTo>
                    <a:pt x="21" y="116"/>
                    <a:pt x="19" y="127"/>
                    <a:pt x="14" y="137"/>
                  </a:cubicBezTo>
                  <a:cubicBezTo>
                    <a:pt x="6" y="154"/>
                    <a:pt x="3" y="124"/>
                    <a:pt x="3" y="119"/>
                  </a:cubicBezTo>
                  <a:cubicBezTo>
                    <a:pt x="2" y="107"/>
                    <a:pt x="0" y="94"/>
                    <a:pt x="2" y="81"/>
                  </a:cubicBezTo>
                  <a:cubicBezTo>
                    <a:pt x="5" y="64"/>
                    <a:pt x="13" y="48"/>
                    <a:pt x="21" y="34"/>
                  </a:cubicBezTo>
                  <a:cubicBezTo>
                    <a:pt x="28" y="21"/>
                    <a:pt x="35" y="12"/>
                    <a:pt x="48" y="6"/>
                  </a:cubicBezTo>
                  <a:cubicBezTo>
                    <a:pt x="53" y="4"/>
                    <a:pt x="58" y="1"/>
                    <a:pt x="63" y="0"/>
                  </a:cubicBezTo>
                  <a:cubicBezTo>
                    <a:pt x="66" y="0"/>
                    <a:pt x="69" y="0"/>
                    <a:pt x="71" y="0"/>
                  </a:cubicBezTo>
                  <a:cubicBezTo>
                    <a:pt x="70" y="7"/>
                    <a:pt x="63" y="12"/>
                    <a:pt x="61" y="19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7" name="Freeform 7242"/>
            <p:cNvSpPr>
              <a:spLocks/>
            </p:cNvSpPr>
            <p:nvPr/>
          </p:nvSpPr>
          <p:spPr bwMode="auto">
            <a:xfrm>
              <a:off x="2736" y="1268"/>
              <a:ext cx="32" cy="31"/>
            </a:xfrm>
            <a:custGeom>
              <a:avLst/>
              <a:gdLst>
                <a:gd name="T0" fmla="*/ 29 w 35"/>
                <a:gd name="T1" fmla="*/ 28 h 34"/>
                <a:gd name="T2" fmla="*/ 13 w 35"/>
                <a:gd name="T3" fmla="*/ 26 h 34"/>
                <a:gd name="T4" fmla="*/ 1 w 35"/>
                <a:gd name="T5" fmla="*/ 24 h 34"/>
                <a:gd name="T6" fmla="*/ 12 w 35"/>
                <a:gd name="T7" fmla="*/ 0 h 34"/>
                <a:gd name="T8" fmla="*/ 23 w 35"/>
                <a:gd name="T9" fmla="*/ 18 h 34"/>
                <a:gd name="T10" fmla="*/ 29 w 35"/>
                <a:gd name="T11" fmla="*/ 28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4">
                  <a:moveTo>
                    <a:pt x="35" y="34"/>
                  </a:moveTo>
                  <a:cubicBezTo>
                    <a:pt x="28" y="32"/>
                    <a:pt x="22" y="32"/>
                    <a:pt x="15" y="31"/>
                  </a:cubicBezTo>
                  <a:cubicBezTo>
                    <a:pt x="10" y="30"/>
                    <a:pt x="5" y="29"/>
                    <a:pt x="1" y="29"/>
                  </a:cubicBezTo>
                  <a:cubicBezTo>
                    <a:pt x="0" y="22"/>
                    <a:pt x="8" y="3"/>
                    <a:pt x="14" y="0"/>
                  </a:cubicBezTo>
                  <a:cubicBezTo>
                    <a:pt x="20" y="6"/>
                    <a:pt x="23" y="15"/>
                    <a:pt x="27" y="22"/>
                  </a:cubicBezTo>
                  <a:cubicBezTo>
                    <a:pt x="30" y="26"/>
                    <a:pt x="33" y="29"/>
                    <a:pt x="35" y="34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8" name="Freeform 7243"/>
            <p:cNvSpPr>
              <a:spLocks/>
            </p:cNvSpPr>
            <p:nvPr/>
          </p:nvSpPr>
          <p:spPr bwMode="auto">
            <a:xfrm>
              <a:off x="2726" y="1306"/>
              <a:ext cx="32" cy="94"/>
            </a:xfrm>
            <a:custGeom>
              <a:avLst/>
              <a:gdLst>
                <a:gd name="T0" fmla="*/ 17 w 35"/>
                <a:gd name="T1" fmla="*/ 84 h 101"/>
                <a:gd name="T2" fmla="*/ 16 w 35"/>
                <a:gd name="T3" fmla="*/ 51 h 101"/>
                <a:gd name="T4" fmla="*/ 5 w 35"/>
                <a:gd name="T5" fmla="*/ 45 h 101"/>
                <a:gd name="T6" fmla="*/ 1 w 35"/>
                <a:gd name="T7" fmla="*/ 34 h 101"/>
                <a:gd name="T8" fmla="*/ 5 w 35"/>
                <a:gd name="T9" fmla="*/ 14 h 101"/>
                <a:gd name="T10" fmla="*/ 13 w 35"/>
                <a:gd name="T11" fmla="*/ 9 h 101"/>
                <a:gd name="T12" fmla="*/ 21 w 35"/>
                <a:gd name="T13" fmla="*/ 40 h 101"/>
                <a:gd name="T14" fmla="*/ 28 w 35"/>
                <a:gd name="T15" fmla="*/ 61 h 101"/>
                <a:gd name="T16" fmla="*/ 17 w 35"/>
                <a:gd name="T17" fmla="*/ 84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101">
                  <a:moveTo>
                    <a:pt x="21" y="97"/>
                  </a:moveTo>
                  <a:cubicBezTo>
                    <a:pt x="18" y="87"/>
                    <a:pt x="27" y="68"/>
                    <a:pt x="20" y="59"/>
                  </a:cubicBezTo>
                  <a:cubicBezTo>
                    <a:pt x="17" y="56"/>
                    <a:pt x="11" y="54"/>
                    <a:pt x="7" y="52"/>
                  </a:cubicBezTo>
                  <a:cubicBezTo>
                    <a:pt x="1" y="48"/>
                    <a:pt x="0" y="46"/>
                    <a:pt x="1" y="39"/>
                  </a:cubicBezTo>
                  <a:cubicBezTo>
                    <a:pt x="2" y="31"/>
                    <a:pt x="5" y="24"/>
                    <a:pt x="7" y="16"/>
                  </a:cubicBezTo>
                  <a:cubicBezTo>
                    <a:pt x="8" y="10"/>
                    <a:pt x="11" y="0"/>
                    <a:pt x="15" y="11"/>
                  </a:cubicBezTo>
                  <a:cubicBezTo>
                    <a:pt x="20" y="22"/>
                    <a:pt x="20" y="35"/>
                    <a:pt x="25" y="46"/>
                  </a:cubicBezTo>
                  <a:cubicBezTo>
                    <a:pt x="28" y="54"/>
                    <a:pt x="32" y="62"/>
                    <a:pt x="34" y="71"/>
                  </a:cubicBezTo>
                  <a:cubicBezTo>
                    <a:pt x="35" y="77"/>
                    <a:pt x="31" y="101"/>
                    <a:pt x="21" y="97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9" name="Freeform 7244"/>
            <p:cNvSpPr>
              <a:spLocks/>
            </p:cNvSpPr>
            <p:nvPr/>
          </p:nvSpPr>
          <p:spPr bwMode="auto">
            <a:xfrm>
              <a:off x="2783" y="1350"/>
              <a:ext cx="25" cy="86"/>
            </a:xfrm>
            <a:custGeom>
              <a:avLst/>
              <a:gdLst>
                <a:gd name="T0" fmla="*/ 12 w 27"/>
                <a:gd name="T1" fmla="*/ 76 h 93"/>
                <a:gd name="T2" fmla="*/ 8 w 27"/>
                <a:gd name="T3" fmla="*/ 31 h 93"/>
                <a:gd name="T4" fmla="*/ 10 w 27"/>
                <a:gd name="T5" fmla="*/ 0 h 93"/>
                <a:gd name="T6" fmla="*/ 15 w 27"/>
                <a:gd name="T7" fmla="*/ 14 h 93"/>
                <a:gd name="T8" fmla="*/ 19 w 27"/>
                <a:gd name="T9" fmla="*/ 33 h 93"/>
                <a:gd name="T10" fmla="*/ 23 w 27"/>
                <a:gd name="T11" fmla="*/ 59 h 93"/>
                <a:gd name="T12" fmla="*/ 14 w 27"/>
                <a:gd name="T13" fmla="*/ 76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93">
                  <a:moveTo>
                    <a:pt x="14" y="89"/>
                  </a:moveTo>
                  <a:cubicBezTo>
                    <a:pt x="0" y="90"/>
                    <a:pt x="10" y="46"/>
                    <a:pt x="10" y="36"/>
                  </a:cubicBezTo>
                  <a:cubicBezTo>
                    <a:pt x="11" y="28"/>
                    <a:pt x="6" y="6"/>
                    <a:pt x="12" y="0"/>
                  </a:cubicBezTo>
                  <a:cubicBezTo>
                    <a:pt x="16" y="4"/>
                    <a:pt x="16" y="11"/>
                    <a:pt x="17" y="16"/>
                  </a:cubicBezTo>
                  <a:cubicBezTo>
                    <a:pt x="18" y="24"/>
                    <a:pt x="21" y="31"/>
                    <a:pt x="22" y="39"/>
                  </a:cubicBezTo>
                  <a:cubicBezTo>
                    <a:pt x="24" y="49"/>
                    <a:pt x="27" y="59"/>
                    <a:pt x="27" y="69"/>
                  </a:cubicBezTo>
                  <a:cubicBezTo>
                    <a:pt x="27" y="75"/>
                    <a:pt x="25" y="93"/>
                    <a:pt x="16" y="89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0" name="Freeform 7245"/>
            <p:cNvSpPr>
              <a:spLocks/>
            </p:cNvSpPr>
            <p:nvPr/>
          </p:nvSpPr>
          <p:spPr bwMode="auto">
            <a:xfrm>
              <a:off x="2763" y="1342"/>
              <a:ext cx="17" cy="81"/>
            </a:xfrm>
            <a:custGeom>
              <a:avLst/>
              <a:gdLst>
                <a:gd name="T0" fmla="*/ 13 w 18"/>
                <a:gd name="T1" fmla="*/ 74 h 88"/>
                <a:gd name="T2" fmla="*/ 0 w 18"/>
                <a:gd name="T3" fmla="*/ 47 h 88"/>
                <a:gd name="T4" fmla="*/ 3 w 18"/>
                <a:gd name="T5" fmla="*/ 29 h 88"/>
                <a:gd name="T6" fmla="*/ 4 w 18"/>
                <a:gd name="T7" fmla="*/ 12 h 88"/>
                <a:gd name="T8" fmla="*/ 10 w 18"/>
                <a:gd name="T9" fmla="*/ 26 h 88"/>
                <a:gd name="T10" fmla="*/ 14 w 18"/>
                <a:gd name="T11" fmla="*/ 51 h 88"/>
                <a:gd name="T12" fmla="*/ 14 w 18"/>
                <a:gd name="T13" fmla="*/ 75 h 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88">
                  <a:moveTo>
                    <a:pt x="15" y="87"/>
                  </a:moveTo>
                  <a:cubicBezTo>
                    <a:pt x="5" y="77"/>
                    <a:pt x="0" y="70"/>
                    <a:pt x="0" y="55"/>
                  </a:cubicBezTo>
                  <a:cubicBezTo>
                    <a:pt x="1" y="48"/>
                    <a:pt x="3" y="41"/>
                    <a:pt x="3" y="34"/>
                  </a:cubicBezTo>
                  <a:cubicBezTo>
                    <a:pt x="3" y="28"/>
                    <a:pt x="2" y="20"/>
                    <a:pt x="4" y="14"/>
                  </a:cubicBezTo>
                  <a:cubicBezTo>
                    <a:pt x="7" y="0"/>
                    <a:pt x="12" y="26"/>
                    <a:pt x="12" y="30"/>
                  </a:cubicBezTo>
                  <a:cubicBezTo>
                    <a:pt x="15" y="40"/>
                    <a:pt x="15" y="50"/>
                    <a:pt x="16" y="60"/>
                  </a:cubicBezTo>
                  <a:cubicBezTo>
                    <a:pt x="16" y="68"/>
                    <a:pt x="18" y="82"/>
                    <a:pt x="16" y="88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1" name="Freeform 7246"/>
            <p:cNvSpPr>
              <a:spLocks/>
            </p:cNvSpPr>
            <p:nvPr/>
          </p:nvSpPr>
          <p:spPr bwMode="auto">
            <a:xfrm>
              <a:off x="2860" y="1435"/>
              <a:ext cx="38" cy="103"/>
            </a:xfrm>
            <a:custGeom>
              <a:avLst/>
              <a:gdLst>
                <a:gd name="T0" fmla="*/ 4 w 41"/>
                <a:gd name="T1" fmla="*/ 21 h 111"/>
                <a:gd name="T2" fmla="*/ 13 w 41"/>
                <a:gd name="T3" fmla="*/ 64 h 111"/>
                <a:gd name="T4" fmla="*/ 19 w 41"/>
                <a:gd name="T5" fmla="*/ 85 h 111"/>
                <a:gd name="T6" fmla="*/ 26 w 41"/>
                <a:gd name="T7" fmla="*/ 95 h 111"/>
                <a:gd name="T8" fmla="*/ 34 w 41"/>
                <a:gd name="T9" fmla="*/ 71 h 111"/>
                <a:gd name="T10" fmla="*/ 29 w 41"/>
                <a:gd name="T11" fmla="*/ 39 h 111"/>
                <a:gd name="T12" fmla="*/ 18 w 41"/>
                <a:gd name="T13" fmla="*/ 17 h 111"/>
                <a:gd name="T14" fmla="*/ 7 w 41"/>
                <a:gd name="T15" fmla="*/ 10 h 111"/>
                <a:gd name="T16" fmla="*/ 2 w 41"/>
                <a:gd name="T17" fmla="*/ 0 h 111"/>
                <a:gd name="T18" fmla="*/ 3 w 41"/>
                <a:gd name="T19" fmla="*/ 14 h 111"/>
                <a:gd name="T20" fmla="*/ 6 w 41"/>
                <a:gd name="T21" fmla="*/ 31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1" h="111">
                  <a:moveTo>
                    <a:pt x="4" y="25"/>
                  </a:moveTo>
                  <a:cubicBezTo>
                    <a:pt x="11" y="40"/>
                    <a:pt x="11" y="58"/>
                    <a:pt x="15" y="74"/>
                  </a:cubicBezTo>
                  <a:cubicBezTo>
                    <a:pt x="17" y="83"/>
                    <a:pt x="19" y="90"/>
                    <a:pt x="22" y="99"/>
                  </a:cubicBezTo>
                  <a:cubicBezTo>
                    <a:pt x="24" y="103"/>
                    <a:pt x="24" y="111"/>
                    <a:pt x="30" y="110"/>
                  </a:cubicBezTo>
                  <a:cubicBezTo>
                    <a:pt x="36" y="109"/>
                    <a:pt x="40" y="88"/>
                    <a:pt x="40" y="82"/>
                  </a:cubicBezTo>
                  <a:cubicBezTo>
                    <a:pt x="41" y="70"/>
                    <a:pt x="37" y="57"/>
                    <a:pt x="33" y="45"/>
                  </a:cubicBezTo>
                  <a:cubicBezTo>
                    <a:pt x="29" y="38"/>
                    <a:pt x="27" y="24"/>
                    <a:pt x="20" y="19"/>
                  </a:cubicBezTo>
                  <a:cubicBezTo>
                    <a:pt x="16" y="16"/>
                    <a:pt x="13" y="16"/>
                    <a:pt x="9" y="12"/>
                  </a:cubicBezTo>
                  <a:cubicBezTo>
                    <a:pt x="6" y="8"/>
                    <a:pt x="5" y="3"/>
                    <a:pt x="2" y="0"/>
                  </a:cubicBezTo>
                  <a:cubicBezTo>
                    <a:pt x="0" y="5"/>
                    <a:pt x="2" y="10"/>
                    <a:pt x="3" y="16"/>
                  </a:cubicBezTo>
                  <a:cubicBezTo>
                    <a:pt x="5" y="22"/>
                    <a:pt x="4" y="30"/>
                    <a:pt x="7" y="36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2" name="Freeform 7247"/>
            <p:cNvSpPr>
              <a:spLocks/>
            </p:cNvSpPr>
            <p:nvPr/>
          </p:nvSpPr>
          <p:spPr bwMode="auto">
            <a:xfrm>
              <a:off x="2864" y="1293"/>
              <a:ext cx="37" cy="77"/>
            </a:xfrm>
            <a:custGeom>
              <a:avLst/>
              <a:gdLst>
                <a:gd name="T0" fmla="*/ 2 w 40"/>
                <a:gd name="T1" fmla="*/ 10 h 84"/>
                <a:gd name="T2" fmla="*/ 19 w 40"/>
                <a:gd name="T3" fmla="*/ 53 h 84"/>
                <a:gd name="T4" fmla="*/ 32 w 40"/>
                <a:gd name="T5" fmla="*/ 65 h 84"/>
                <a:gd name="T6" fmla="*/ 29 w 40"/>
                <a:gd name="T7" fmla="*/ 45 h 84"/>
                <a:gd name="T8" fmla="*/ 16 w 40"/>
                <a:gd name="T9" fmla="*/ 23 h 84"/>
                <a:gd name="T10" fmla="*/ 0 w 40"/>
                <a:gd name="T11" fmla="*/ 0 h 84"/>
                <a:gd name="T12" fmla="*/ 5 w 40"/>
                <a:gd name="T13" fmla="*/ 14 h 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84">
                  <a:moveTo>
                    <a:pt x="2" y="12"/>
                  </a:moveTo>
                  <a:cubicBezTo>
                    <a:pt x="6" y="29"/>
                    <a:pt x="12" y="48"/>
                    <a:pt x="22" y="63"/>
                  </a:cubicBezTo>
                  <a:cubicBezTo>
                    <a:pt x="24" y="66"/>
                    <a:pt x="34" y="84"/>
                    <a:pt x="38" y="77"/>
                  </a:cubicBezTo>
                  <a:cubicBezTo>
                    <a:pt x="40" y="72"/>
                    <a:pt x="35" y="57"/>
                    <a:pt x="33" y="53"/>
                  </a:cubicBezTo>
                  <a:cubicBezTo>
                    <a:pt x="29" y="44"/>
                    <a:pt x="22" y="36"/>
                    <a:pt x="18" y="27"/>
                  </a:cubicBezTo>
                  <a:cubicBezTo>
                    <a:pt x="13" y="19"/>
                    <a:pt x="7" y="6"/>
                    <a:pt x="0" y="0"/>
                  </a:cubicBezTo>
                  <a:cubicBezTo>
                    <a:pt x="1" y="5"/>
                    <a:pt x="4" y="11"/>
                    <a:pt x="5" y="16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3" name="Freeform 7248"/>
            <p:cNvSpPr>
              <a:spLocks/>
            </p:cNvSpPr>
            <p:nvPr/>
          </p:nvSpPr>
          <p:spPr bwMode="auto">
            <a:xfrm>
              <a:off x="2746" y="1216"/>
              <a:ext cx="72" cy="63"/>
            </a:xfrm>
            <a:custGeom>
              <a:avLst/>
              <a:gdLst>
                <a:gd name="T0" fmla="*/ 66 w 78"/>
                <a:gd name="T1" fmla="*/ 15 h 68"/>
                <a:gd name="T2" fmla="*/ 54 w 78"/>
                <a:gd name="T3" fmla="*/ 12 h 68"/>
                <a:gd name="T4" fmla="*/ 28 w 78"/>
                <a:gd name="T5" fmla="*/ 6 h 68"/>
                <a:gd name="T6" fmla="*/ 4 w 78"/>
                <a:gd name="T7" fmla="*/ 0 h 68"/>
                <a:gd name="T8" fmla="*/ 4 w 78"/>
                <a:gd name="T9" fmla="*/ 19 h 68"/>
                <a:gd name="T10" fmla="*/ 5 w 78"/>
                <a:gd name="T11" fmla="*/ 36 h 68"/>
                <a:gd name="T12" fmla="*/ 39 w 78"/>
                <a:gd name="T13" fmla="*/ 48 h 68"/>
                <a:gd name="T14" fmla="*/ 61 w 78"/>
                <a:gd name="T15" fmla="*/ 58 h 68"/>
                <a:gd name="T16" fmla="*/ 58 w 78"/>
                <a:gd name="T17" fmla="*/ 47 h 68"/>
                <a:gd name="T18" fmla="*/ 57 w 78"/>
                <a:gd name="T19" fmla="*/ 31 h 68"/>
                <a:gd name="T20" fmla="*/ 63 w 78"/>
                <a:gd name="T21" fmla="*/ 18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8" h="68">
                  <a:moveTo>
                    <a:pt x="78" y="17"/>
                  </a:moveTo>
                  <a:cubicBezTo>
                    <a:pt x="73" y="17"/>
                    <a:pt x="67" y="15"/>
                    <a:pt x="63" y="14"/>
                  </a:cubicBezTo>
                  <a:cubicBezTo>
                    <a:pt x="52" y="12"/>
                    <a:pt x="42" y="10"/>
                    <a:pt x="32" y="8"/>
                  </a:cubicBezTo>
                  <a:cubicBezTo>
                    <a:pt x="22" y="5"/>
                    <a:pt x="13" y="3"/>
                    <a:pt x="4" y="0"/>
                  </a:cubicBezTo>
                  <a:cubicBezTo>
                    <a:pt x="3" y="7"/>
                    <a:pt x="4" y="15"/>
                    <a:pt x="4" y="23"/>
                  </a:cubicBezTo>
                  <a:cubicBezTo>
                    <a:pt x="3" y="30"/>
                    <a:pt x="0" y="38"/>
                    <a:pt x="5" y="42"/>
                  </a:cubicBezTo>
                  <a:cubicBezTo>
                    <a:pt x="16" y="50"/>
                    <a:pt x="33" y="52"/>
                    <a:pt x="45" y="56"/>
                  </a:cubicBezTo>
                  <a:cubicBezTo>
                    <a:pt x="55" y="59"/>
                    <a:pt x="62" y="67"/>
                    <a:pt x="71" y="68"/>
                  </a:cubicBezTo>
                  <a:cubicBezTo>
                    <a:pt x="72" y="64"/>
                    <a:pt x="69" y="60"/>
                    <a:pt x="68" y="55"/>
                  </a:cubicBezTo>
                  <a:cubicBezTo>
                    <a:pt x="67" y="49"/>
                    <a:pt x="67" y="43"/>
                    <a:pt x="67" y="36"/>
                  </a:cubicBezTo>
                  <a:cubicBezTo>
                    <a:pt x="67" y="30"/>
                    <a:pt x="68" y="22"/>
                    <a:pt x="74" y="20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4" name="Freeform 7249"/>
            <p:cNvSpPr>
              <a:spLocks/>
            </p:cNvSpPr>
            <p:nvPr/>
          </p:nvSpPr>
          <p:spPr bwMode="auto">
            <a:xfrm>
              <a:off x="2769" y="1119"/>
              <a:ext cx="51" cy="65"/>
            </a:xfrm>
            <a:custGeom>
              <a:avLst/>
              <a:gdLst>
                <a:gd name="T0" fmla="*/ 47 w 55"/>
                <a:gd name="T1" fmla="*/ 59 h 70"/>
                <a:gd name="T2" fmla="*/ 22 w 55"/>
                <a:gd name="T3" fmla="*/ 45 h 70"/>
                <a:gd name="T4" fmla="*/ 1 w 55"/>
                <a:gd name="T5" fmla="*/ 26 h 70"/>
                <a:gd name="T6" fmla="*/ 17 w 55"/>
                <a:gd name="T7" fmla="*/ 10 h 70"/>
                <a:gd name="T8" fmla="*/ 28 w 55"/>
                <a:gd name="T9" fmla="*/ 6 h 70"/>
                <a:gd name="T10" fmla="*/ 33 w 55"/>
                <a:gd name="T11" fmla="*/ 0 h 70"/>
                <a:gd name="T12" fmla="*/ 32 w 55"/>
                <a:gd name="T13" fmla="*/ 37 h 70"/>
                <a:gd name="T14" fmla="*/ 45 w 55"/>
                <a:gd name="T15" fmla="*/ 60 h 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" h="70">
                  <a:moveTo>
                    <a:pt x="55" y="68"/>
                  </a:moveTo>
                  <a:cubicBezTo>
                    <a:pt x="45" y="66"/>
                    <a:pt x="35" y="58"/>
                    <a:pt x="26" y="52"/>
                  </a:cubicBezTo>
                  <a:cubicBezTo>
                    <a:pt x="20" y="47"/>
                    <a:pt x="2" y="38"/>
                    <a:pt x="1" y="30"/>
                  </a:cubicBezTo>
                  <a:cubicBezTo>
                    <a:pt x="0" y="22"/>
                    <a:pt x="14" y="16"/>
                    <a:pt x="19" y="12"/>
                  </a:cubicBezTo>
                  <a:cubicBezTo>
                    <a:pt x="23" y="10"/>
                    <a:pt x="28" y="9"/>
                    <a:pt x="32" y="6"/>
                  </a:cubicBezTo>
                  <a:cubicBezTo>
                    <a:pt x="34" y="4"/>
                    <a:pt x="36" y="1"/>
                    <a:pt x="39" y="0"/>
                  </a:cubicBezTo>
                  <a:cubicBezTo>
                    <a:pt x="44" y="13"/>
                    <a:pt x="36" y="28"/>
                    <a:pt x="37" y="43"/>
                  </a:cubicBezTo>
                  <a:cubicBezTo>
                    <a:pt x="38" y="55"/>
                    <a:pt x="44" y="62"/>
                    <a:pt x="53" y="70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5" name="Freeform 7250"/>
            <p:cNvSpPr>
              <a:spLocks/>
            </p:cNvSpPr>
            <p:nvPr/>
          </p:nvSpPr>
          <p:spPr bwMode="auto">
            <a:xfrm>
              <a:off x="2741" y="1069"/>
              <a:ext cx="30" cy="65"/>
            </a:xfrm>
            <a:custGeom>
              <a:avLst/>
              <a:gdLst>
                <a:gd name="T0" fmla="*/ 25 w 33"/>
                <a:gd name="T1" fmla="*/ 59 h 70"/>
                <a:gd name="T2" fmla="*/ 9 w 33"/>
                <a:gd name="T3" fmla="*/ 51 h 70"/>
                <a:gd name="T4" fmla="*/ 1 w 33"/>
                <a:gd name="T5" fmla="*/ 44 h 70"/>
                <a:gd name="T6" fmla="*/ 4 w 33"/>
                <a:gd name="T7" fmla="*/ 33 h 70"/>
                <a:gd name="T8" fmla="*/ 17 w 33"/>
                <a:gd name="T9" fmla="*/ 7 h 70"/>
                <a:gd name="T10" fmla="*/ 25 w 33"/>
                <a:gd name="T11" fmla="*/ 7 h 70"/>
                <a:gd name="T12" fmla="*/ 25 w 33"/>
                <a:gd name="T13" fmla="*/ 31 h 70"/>
                <a:gd name="T14" fmla="*/ 25 w 33"/>
                <a:gd name="T15" fmla="*/ 60 h 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3" h="70">
                  <a:moveTo>
                    <a:pt x="31" y="69"/>
                  </a:moveTo>
                  <a:cubicBezTo>
                    <a:pt x="28" y="64"/>
                    <a:pt x="17" y="62"/>
                    <a:pt x="11" y="59"/>
                  </a:cubicBezTo>
                  <a:cubicBezTo>
                    <a:pt x="8" y="57"/>
                    <a:pt x="2" y="54"/>
                    <a:pt x="1" y="51"/>
                  </a:cubicBezTo>
                  <a:cubicBezTo>
                    <a:pt x="0" y="47"/>
                    <a:pt x="3" y="41"/>
                    <a:pt x="4" y="38"/>
                  </a:cubicBezTo>
                  <a:cubicBezTo>
                    <a:pt x="9" y="27"/>
                    <a:pt x="15" y="16"/>
                    <a:pt x="21" y="7"/>
                  </a:cubicBezTo>
                  <a:cubicBezTo>
                    <a:pt x="26" y="0"/>
                    <a:pt x="29" y="2"/>
                    <a:pt x="31" y="9"/>
                  </a:cubicBezTo>
                  <a:cubicBezTo>
                    <a:pt x="33" y="17"/>
                    <a:pt x="31" y="27"/>
                    <a:pt x="30" y="36"/>
                  </a:cubicBezTo>
                  <a:cubicBezTo>
                    <a:pt x="30" y="46"/>
                    <a:pt x="25" y="61"/>
                    <a:pt x="30" y="70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6" name="Freeform 7251"/>
            <p:cNvSpPr>
              <a:spLocks/>
            </p:cNvSpPr>
            <p:nvPr/>
          </p:nvSpPr>
          <p:spPr bwMode="auto">
            <a:xfrm>
              <a:off x="2677" y="1207"/>
              <a:ext cx="64" cy="159"/>
            </a:xfrm>
            <a:custGeom>
              <a:avLst/>
              <a:gdLst>
                <a:gd name="T0" fmla="*/ 31 w 69"/>
                <a:gd name="T1" fmla="*/ 18 h 171"/>
                <a:gd name="T2" fmla="*/ 19 w 69"/>
                <a:gd name="T3" fmla="*/ 14 h 171"/>
                <a:gd name="T4" fmla="*/ 7 w 69"/>
                <a:gd name="T5" fmla="*/ 17 h 171"/>
                <a:gd name="T6" fmla="*/ 0 w 69"/>
                <a:gd name="T7" fmla="*/ 44 h 171"/>
                <a:gd name="T8" fmla="*/ 6 w 69"/>
                <a:gd name="T9" fmla="*/ 51 h 171"/>
                <a:gd name="T10" fmla="*/ 19 w 69"/>
                <a:gd name="T11" fmla="*/ 51 h 171"/>
                <a:gd name="T12" fmla="*/ 30 w 69"/>
                <a:gd name="T13" fmla="*/ 80 h 171"/>
                <a:gd name="T14" fmla="*/ 26 w 69"/>
                <a:gd name="T15" fmla="*/ 112 h 171"/>
                <a:gd name="T16" fmla="*/ 21 w 69"/>
                <a:gd name="T17" fmla="*/ 129 h 171"/>
                <a:gd name="T18" fmla="*/ 24 w 69"/>
                <a:gd name="T19" fmla="*/ 145 h 171"/>
                <a:gd name="T20" fmla="*/ 30 w 69"/>
                <a:gd name="T21" fmla="*/ 145 h 171"/>
                <a:gd name="T22" fmla="*/ 31 w 69"/>
                <a:gd name="T23" fmla="*/ 137 h 171"/>
                <a:gd name="T24" fmla="*/ 35 w 69"/>
                <a:gd name="T25" fmla="*/ 124 h 171"/>
                <a:gd name="T26" fmla="*/ 52 w 69"/>
                <a:gd name="T27" fmla="*/ 32 h 171"/>
                <a:gd name="T28" fmla="*/ 53 w 69"/>
                <a:gd name="T29" fmla="*/ 0 h 171"/>
                <a:gd name="T30" fmla="*/ 44 w 69"/>
                <a:gd name="T31" fmla="*/ 15 h 171"/>
                <a:gd name="T32" fmla="*/ 31 w 69"/>
                <a:gd name="T33" fmla="*/ 19 h 1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9" h="171">
                  <a:moveTo>
                    <a:pt x="36" y="20"/>
                  </a:moveTo>
                  <a:cubicBezTo>
                    <a:pt x="31" y="19"/>
                    <a:pt x="26" y="18"/>
                    <a:pt x="22" y="16"/>
                  </a:cubicBezTo>
                  <a:cubicBezTo>
                    <a:pt x="15" y="14"/>
                    <a:pt x="13" y="11"/>
                    <a:pt x="9" y="19"/>
                  </a:cubicBezTo>
                  <a:cubicBezTo>
                    <a:pt x="3" y="28"/>
                    <a:pt x="2" y="39"/>
                    <a:pt x="0" y="51"/>
                  </a:cubicBezTo>
                  <a:cubicBezTo>
                    <a:pt x="0" y="58"/>
                    <a:pt x="0" y="59"/>
                    <a:pt x="8" y="59"/>
                  </a:cubicBezTo>
                  <a:cubicBezTo>
                    <a:pt x="13" y="58"/>
                    <a:pt x="18" y="59"/>
                    <a:pt x="23" y="59"/>
                  </a:cubicBezTo>
                  <a:cubicBezTo>
                    <a:pt x="41" y="58"/>
                    <a:pt x="36" y="79"/>
                    <a:pt x="34" y="92"/>
                  </a:cubicBezTo>
                  <a:cubicBezTo>
                    <a:pt x="33" y="104"/>
                    <a:pt x="32" y="117"/>
                    <a:pt x="30" y="129"/>
                  </a:cubicBezTo>
                  <a:cubicBezTo>
                    <a:pt x="29" y="137"/>
                    <a:pt x="26" y="142"/>
                    <a:pt x="25" y="150"/>
                  </a:cubicBezTo>
                  <a:cubicBezTo>
                    <a:pt x="25" y="155"/>
                    <a:pt x="24" y="164"/>
                    <a:pt x="28" y="168"/>
                  </a:cubicBezTo>
                  <a:cubicBezTo>
                    <a:pt x="30" y="170"/>
                    <a:pt x="31" y="171"/>
                    <a:pt x="34" y="168"/>
                  </a:cubicBezTo>
                  <a:cubicBezTo>
                    <a:pt x="35" y="167"/>
                    <a:pt x="36" y="160"/>
                    <a:pt x="36" y="158"/>
                  </a:cubicBezTo>
                  <a:cubicBezTo>
                    <a:pt x="38" y="153"/>
                    <a:pt x="40" y="148"/>
                    <a:pt x="41" y="143"/>
                  </a:cubicBezTo>
                  <a:cubicBezTo>
                    <a:pt x="54" y="109"/>
                    <a:pt x="56" y="72"/>
                    <a:pt x="60" y="37"/>
                  </a:cubicBezTo>
                  <a:cubicBezTo>
                    <a:pt x="61" y="29"/>
                    <a:pt x="69" y="6"/>
                    <a:pt x="61" y="0"/>
                  </a:cubicBezTo>
                  <a:cubicBezTo>
                    <a:pt x="57" y="6"/>
                    <a:pt x="56" y="13"/>
                    <a:pt x="51" y="17"/>
                  </a:cubicBezTo>
                  <a:cubicBezTo>
                    <a:pt x="47" y="21"/>
                    <a:pt x="42" y="24"/>
                    <a:pt x="36" y="21"/>
                  </a:cubicBezTo>
                </a:path>
              </a:pathLst>
            </a:custGeom>
            <a:solidFill>
              <a:srgbClr val="921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7" name="Freeform 7252"/>
            <p:cNvSpPr>
              <a:spLocks/>
            </p:cNvSpPr>
            <p:nvPr/>
          </p:nvSpPr>
          <p:spPr bwMode="auto">
            <a:xfrm>
              <a:off x="2697" y="1205"/>
              <a:ext cx="45" cy="169"/>
            </a:xfrm>
            <a:custGeom>
              <a:avLst/>
              <a:gdLst>
                <a:gd name="T0" fmla="*/ 36 w 48"/>
                <a:gd name="T1" fmla="*/ 0 h 182"/>
                <a:gd name="T2" fmla="*/ 38 w 48"/>
                <a:gd name="T3" fmla="*/ 32 h 182"/>
                <a:gd name="T4" fmla="*/ 33 w 48"/>
                <a:gd name="T5" fmla="*/ 72 h 182"/>
                <a:gd name="T6" fmla="*/ 22 w 48"/>
                <a:gd name="T7" fmla="*/ 111 h 182"/>
                <a:gd name="T8" fmla="*/ 8 w 48"/>
                <a:gd name="T9" fmla="*/ 150 h 182"/>
                <a:gd name="T10" fmla="*/ 0 w 48"/>
                <a:gd name="T11" fmla="*/ 157 h 182"/>
                <a:gd name="T12" fmla="*/ 8 w 48"/>
                <a:gd name="T13" fmla="*/ 140 h 182"/>
                <a:gd name="T14" fmla="*/ 18 w 48"/>
                <a:gd name="T15" fmla="*/ 115 h 182"/>
                <a:gd name="T16" fmla="*/ 27 w 48"/>
                <a:gd name="T17" fmla="*/ 62 h 182"/>
                <a:gd name="T18" fmla="*/ 34 w 48"/>
                <a:gd name="T19" fmla="*/ 26 h 182"/>
                <a:gd name="T20" fmla="*/ 36 w 48"/>
                <a:gd name="T21" fmla="*/ 4 h 1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82">
                  <a:moveTo>
                    <a:pt x="41" y="0"/>
                  </a:moveTo>
                  <a:cubicBezTo>
                    <a:pt x="48" y="8"/>
                    <a:pt x="43" y="27"/>
                    <a:pt x="43" y="37"/>
                  </a:cubicBezTo>
                  <a:cubicBezTo>
                    <a:pt x="42" y="53"/>
                    <a:pt x="39" y="68"/>
                    <a:pt x="37" y="83"/>
                  </a:cubicBezTo>
                  <a:cubicBezTo>
                    <a:pt x="35" y="100"/>
                    <a:pt x="29" y="114"/>
                    <a:pt x="24" y="129"/>
                  </a:cubicBezTo>
                  <a:cubicBezTo>
                    <a:pt x="19" y="144"/>
                    <a:pt x="16" y="160"/>
                    <a:pt x="8" y="173"/>
                  </a:cubicBezTo>
                  <a:cubicBezTo>
                    <a:pt x="6" y="177"/>
                    <a:pt x="4" y="180"/>
                    <a:pt x="0" y="182"/>
                  </a:cubicBezTo>
                  <a:cubicBezTo>
                    <a:pt x="0" y="177"/>
                    <a:pt x="7" y="168"/>
                    <a:pt x="9" y="163"/>
                  </a:cubicBezTo>
                  <a:cubicBezTo>
                    <a:pt x="13" y="153"/>
                    <a:pt x="17" y="143"/>
                    <a:pt x="20" y="133"/>
                  </a:cubicBezTo>
                  <a:cubicBezTo>
                    <a:pt x="26" y="113"/>
                    <a:pt x="27" y="92"/>
                    <a:pt x="31" y="72"/>
                  </a:cubicBezTo>
                  <a:cubicBezTo>
                    <a:pt x="35" y="58"/>
                    <a:pt x="36" y="44"/>
                    <a:pt x="38" y="30"/>
                  </a:cubicBezTo>
                  <a:cubicBezTo>
                    <a:pt x="39" y="22"/>
                    <a:pt x="43" y="10"/>
                    <a:pt x="41" y="4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8" name="Freeform 7253"/>
            <p:cNvSpPr>
              <a:spLocks/>
            </p:cNvSpPr>
            <p:nvPr/>
          </p:nvSpPr>
          <p:spPr bwMode="auto">
            <a:xfrm>
              <a:off x="2805" y="1225"/>
              <a:ext cx="26" cy="99"/>
            </a:xfrm>
            <a:custGeom>
              <a:avLst/>
              <a:gdLst>
                <a:gd name="T0" fmla="*/ 10 w 29"/>
                <a:gd name="T1" fmla="*/ 8 h 107"/>
                <a:gd name="T2" fmla="*/ 8 w 29"/>
                <a:gd name="T3" fmla="*/ 41 h 107"/>
                <a:gd name="T4" fmla="*/ 23 w 29"/>
                <a:gd name="T5" fmla="*/ 92 h 107"/>
                <a:gd name="T6" fmla="*/ 2 w 29"/>
                <a:gd name="T7" fmla="*/ 35 h 107"/>
                <a:gd name="T8" fmla="*/ 8 w 29"/>
                <a:gd name="T9" fmla="*/ 8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107">
                  <a:moveTo>
                    <a:pt x="12" y="10"/>
                  </a:moveTo>
                  <a:cubicBezTo>
                    <a:pt x="3" y="14"/>
                    <a:pt x="9" y="41"/>
                    <a:pt x="10" y="48"/>
                  </a:cubicBezTo>
                  <a:cubicBezTo>
                    <a:pt x="15" y="68"/>
                    <a:pt x="20" y="89"/>
                    <a:pt x="29" y="107"/>
                  </a:cubicBezTo>
                  <a:cubicBezTo>
                    <a:pt x="13" y="89"/>
                    <a:pt x="5" y="64"/>
                    <a:pt x="2" y="41"/>
                  </a:cubicBezTo>
                  <a:cubicBezTo>
                    <a:pt x="1" y="37"/>
                    <a:pt x="0" y="0"/>
                    <a:pt x="10" y="10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9" name="Freeform 7254"/>
            <p:cNvSpPr>
              <a:spLocks/>
            </p:cNvSpPr>
            <p:nvPr/>
          </p:nvSpPr>
          <p:spPr bwMode="auto">
            <a:xfrm>
              <a:off x="2748" y="1295"/>
              <a:ext cx="17" cy="98"/>
            </a:xfrm>
            <a:custGeom>
              <a:avLst/>
              <a:gdLst>
                <a:gd name="T0" fmla="*/ 16 w 18"/>
                <a:gd name="T1" fmla="*/ 3 h 106"/>
                <a:gd name="T2" fmla="*/ 9 w 18"/>
                <a:gd name="T3" fmla="*/ 43 h 106"/>
                <a:gd name="T4" fmla="*/ 9 w 18"/>
                <a:gd name="T5" fmla="*/ 71 h 106"/>
                <a:gd name="T6" fmla="*/ 6 w 18"/>
                <a:gd name="T7" fmla="*/ 91 h 106"/>
                <a:gd name="T8" fmla="*/ 7 w 18"/>
                <a:gd name="T9" fmla="*/ 60 h 106"/>
                <a:gd name="T10" fmla="*/ 2 w 18"/>
                <a:gd name="T11" fmla="*/ 29 h 106"/>
                <a:gd name="T12" fmla="*/ 4 w 18"/>
                <a:gd name="T13" fmla="*/ 8 h 106"/>
                <a:gd name="T14" fmla="*/ 15 w 18"/>
                <a:gd name="T15" fmla="*/ 3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" h="106">
                  <a:moveTo>
                    <a:pt x="18" y="3"/>
                  </a:moveTo>
                  <a:cubicBezTo>
                    <a:pt x="4" y="6"/>
                    <a:pt x="10" y="41"/>
                    <a:pt x="11" y="51"/>
                  </a:cubicBezTo>
                  <a:cubicBezTo>
                    <a:pt x="13" y="61"/>
                    <a:pt x="13" y="72"/>
                    <a:pt x="11" y="83"/>
                  </a:cubicBezTo>
                  <a:cubicBezTo>
                    <a:pt x="11" y="90"/>
                    <a:pt x="10" y="100"/>
                    <a:pt x="6" y="106"/>
                  </a:cubicBezTo>
                  <a:cubicBezTo>
                    <a:pt x="6" y="94"/>
                    <a:pt x="9" y="82"/>
                    <a:pt x="7" y="70"/>
                  </a:cubicBezTo>
                  <a:cubicBezTo>
                    <a:pt x="6" y="58"/>
                    <a:pt x="3" y="46"/>
                    <a:pt x="2" y="34"/>
                  </a:cubicBezTo>
                  <a:cubicBezTo>
                    <a:pt x="1" y="27"/>
                    <a:pt x="0" y="18"/>
                    <a:pt x="4" y="10"/>
                  </a:cubicBezTo>
                  <a:cubicBezTo>
                    <a:pt x="6" y="6"/>
                    <a:pt x="12" y="0"/>
                    <a:pt x="17" y="3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0" name="Freeform 7255"/>
            <p:cNvSpPr>
              <a:spLocks/>
            </p:cNvSpPr>
            <p:nvPr/>
          </p:nvSpPr>
          <p:spPr bwMode="auto">
            <a:xfrm>
              <a:off x="2790" y="1308"/>
              <a:ext cx="17" cy="39"/>
            </a:xfrm>
            <a:custGeom>
              <a:avLst/>
              <a:gdLst>
                <a:gd name="T0" fmla="*/ 15 w 19"/>
                <a:gd name="T1" fmla="*/ 4 h 42"/>
                <a:gd name="T2" fmla="*/ 5 w 19"/>
                <a:gd name="T3" fmla="*/ 36 h 42"/>
                <a:gd name="T4" fmla="*/ 2 w 19"/>
                <a:gd name="T5" fmla="*/ 10 h 42"/>
                <a:gd name="T6" fmla="*/ 13 w 19"/>
                <a:gd name="T7" fmla="*/ 5 h 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42">
                  <a:moveTo>
                    <a:pt x="19" y="4"/>
                  </a:moveTo>
                  <a:cubicBezTo>
                    <a:pt x="0" y="0"/>
                    <a:pt x="6" y="33"/>
                    <a:pt x="7" y="42"/>
                  </a:cubicBezTo>
                  <a:cubicBezTo>
                    <a:pt x="4" y="34"/>
                    <a:pt x="0" y="20"/>
                    <a:pt x="2" y="12"/>
                  </a:cubicBezTo>
                  <a:cubicBezTo>
                    <a:pt x="5" y="5"/>
                    <a:pt x="11" y="5"/>
                    <a:pt x="17" y="5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1" name="Freeform 7256"/>
            <p:cNvSpPr>
              <a:spLocks/>
            </p:cNvSpPr>
            <p:nvPr/>
          </p:nvSpPr>
          <p:spPr bwMode="auto">
            <a:xfrm>
              <a:off x="2714" y="1353"/>
              <a:ext cx="25" cy="92"/>
            </a:xfrm>
            <a:custGeom>
              <a:avLst/>
              <a:gdLst>
                <a:gd name="T0" fmla="*/ 22 w 27"/>
                <a:gd name="T1" fmla="*/ 5 h 100"/>
                <a:gd name="T2" fmla="*/ 6 w 27"/>
                <a:gd name="T3" fmla="*/ 29 h 100"/>
                <a:gd name="T4" fmla="*/ 8 w 27"/>
                <a:gd name="T5" fmla="*/ 85 h 100"/>
                <a:gd name="T6" fmla="*/ 2 w 27"/>
                <a:gd name="T7" fmla="*/ 44 h 100"/>
                <a:gd name="T8" fmla="*/ 2 w 27"/>
                <a:gd name="T9" fmla="*/ 19 h 100"/>
                <a:gd name="T10" fmla="*/ 23 w 27"/>
                <a:gd name="T11" fmla="*/ 6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100">
                  <a:moveTo>
                    <a:pt x="26" y="5"/>
                  </a:moveTo>
                  <a:cubicBezTo>
                    <a:pt x="11" y="3"/>
                    <a:pt x="8" y="24"/>
                    <a:pt x="8" y="35"/>
                  </a:cubicBezTo>
                  <a:cubicBezTo>
                    <a:pt x="8" y="56"/>
                    <a:pt x="12" y="79"/>
                    <a:pt x="10" y="100"/>
                  </a:cubicBezTo>
                  <a:cubicBezTo>
                    <a:pt x="4" y="85"/>
                    <a:pt x="3" y="68"/>
                    <a:pt x="2" y="52"/>
                  </a:cubicBezTo>
                  <a:cubicBezTo>
                    <a:pt x="1" y="42"/>
                    <a:pt x="0" y="32"/>
                    <a:pt x="2" y="23"/>
                  </a:cubicBezTo>
                  <a:cubicBezTo>
                    <a:pt x="4" y="13"/>
                    <a:pt x="16" y="0"/>
                    <a:pt x="27" y="6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2" name="Freeform 7257"/>
            <p:cNvSpPr>
              <a:spLocks/>
            </p:cNvSpPr>
            <p:nvPr/>
          </p:nvSpPr>
          <p:spPr bwMode="auto">
            <a:xfrm>
              <a:off x="2651" y="1318"/>
              <a:ext cx="18" cy="139"/>
            </a:xfrm>
            <a:custGeom>
              <a:avLst/>
              <a:gdLst>
                <a:gd name="T0" fmla="*/ 9 w 20"/>
                <a:gd name="T1" fmla="*/ 128 h 151"/>
                <a:gd name="T2" fmla="*/ 5 w 20"/>
                <a:gd name="T3" fmla="*/ 61 h 151"/>
                <a:gd name="T4" fmla="*/ 11 w 20"/>
                <a:gd name="T5" fmla="*/ 27 h 151"/>
                <a:gd name="T6" fmla="*/ 13 w 20"/>
                <a:gd name="T7" fmla="*/ 0 h 151"/>
                <a:gd name="T8" fmla="*/ 5 w 20"/>
                <a:gd name="T9" fmla="*/ 46 h 151"/>
                <a:gd name="T10" fmla="*/ 2 w 20"/>
                <a:gd name="T11" fmla="*/ 87 h 151"/>
                <a:gd name="T12" fmla="*/ 9 w 20"/>
                <a:gd name="T13" fmla="*/ 127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51">
                  <a:moveTo>
                    <a:pt x="11" y="151"/>
                  </a:moveTo>
                  <a:cubicBezTo>
                    <a:pt x="0" y="125"/>
                    <a:pt x="6" y="99"/>
                    <a:pt x="7" y="72"/>
                  </a:cubicBezTo>
                  <a:cubicBezTo>
                    <a:pt x="8" y="58"/>
                    <a:pt x="9" y="44"/>
                    <a:pt x="13" y="31"/>
                  </a:cubicBezTo>
                  <a:cubicBezTo>
                    <a:pt x="15" y="24"/>
                    <a:pt x="20" y="7"/>
                    <a:pt x="16" y="0"/>
                  </a:cubicBezTo>
                  <a:cubicBezTo>
                    <a:pt x="15" y="18"/>
                    <a:pt x="9" y="36"/>
                    <a:pt x="6" y="54"/>
                  </a:cubicBezTo>
                  <a:cubicBezTo>
                    <a:pt x="4" y="71"/>
                    <a:pt x="2" y="87"/>
                    <a:pt x="2" y="103"/>
                  </a:cubicBezTo>
                  <a:cubicBezTo>
                    <a:pt x="2" y="119"/>
                    <a:pt x="7" y="134"/>
                    <a:pt x="11" y="150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3" name="Freeform 7258"/>
            <p:cNvSpPr>
              <a:spLocks/>
            </p:cNvSpPr>
            <p:nvPr/>
          </p:nvSpPr>
          <p:spPr bwMode="auto">
            <a:xfrm>
              <a:off x="2679" y="1256"/>
              <a:ext cx="18" cy="29"/>
            </a:xfrm>
            <a:custGeom>
              <a:avLst/>
              <a:gdLst>
                <a:gd name="T0" fmla="*/ 16 w 20"/>
                <a:gd name="T1" fmla="*/ 6 h 31"/>
                <a:gd name="T2" fmla="*/ 0 w 20"/>
                <a:gd name="T3" fmla="*/ 27 h 31"/>
                <a:gd name="T4" fmla="*/ 15 w 20"/>
                <a:gd name="T5" fmla="*/ 5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31">
                  <a:moveTo>
                    <a:pt x="20" y="6"/>
                  </a:moveTo>
                  <a:cubicBezTo>
                    <a:pt x="10" y="7"/>
                    <a:pt x="4" y="23"/>
                    <a:pt x="0" y="31"/>
                  </a:cubicBezTo>
                  <a:cubicBezTo>
                    <a:pt x="3" y="24"/>
                    <a:pt x="6" y="0"/>
                    <a:pt x="19" y="5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4" name="Freeform 7259"/>
            <p:cNvSpPr>
              <a:spLocks/>
            </p:cNvSpPr>
            <p:nvPr/>
          </p:nvSpPr>
          <p:spPr bwMode="auto">
            <a:xfrm>
              <a:off x="2805" y="924"/>
              <a:ext cx="66" cy="102"/>
            </a:xfrm>
            <a:custGeom>
              <a:avLst/>
              <a:gdLst>
                <a:gd name="T0" fmla="*/ 61 w 71"/>
                <a:gd name="T1" fmla="*/ 14 h 110"/>
                <a:gd name="T2" fmla="*/ 30 w 71"/>
                <a:gd name="T3" fmla="*/ 42 h 110"/>
                <a:gd name="T4" fmla="*/ 13 w 71"/>
                <a:gd name="T5" fmla="*/ 67 h 110"/>
                <a:gd name="T6" fmla="*/ 0 w 71"/>
                <a:gd name="T7" fmla="*/ 95 h 110"/>
                <a:gd name="T8" fmla="*/ 16 w 71"/>
                <a:gd name="T9" fmla="*/ 56 h 110"/>
                <a:gd name="T10" fmla="*/ 33 w 71"/>
                <a:gd name="T11" fmla="*/ 32 h 110"/>
                <a:gd name="T12" fmla="*/ 60 w 71"/>
                <a:gd name="T13" fmla="*/ 15 h 1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110">
                  <a:moveTo>
                    <a:pt x="71" y="16"/>
                  </a:moveTo>
                  <a:cubicBezTo>
                    <a:pt x="55" y="11"/>
                    <a:pt x="42" y="38"/>
                    <a:pt x="34" y="48"/>
                  </a:cubicBezTo>
                  <a:cubicBezTo>
                    <a:pt x="28" y="58"/>
                    <a:pt x="21" y="68"/>
                    <a:pt x="15" y="78"/>
                  </a:cubicBezTo>
                  <a:cubicBezTo>
                    <a:pt x="9" y="88"/>
                    <a:pt x="6" y="100"/>
                    <a:pt x="0" y="110"/>
                  </a:cubicBezTo>
                  <a:cubicBezTo>
                    <a:pt x="4" y="95"/>
                    <a:pt x="11" y="79"/>
                    <a:pt x="18" y="65"/>
                  </a:cubicBezTo>
                  <a:cubicBezTo>
                    <a:pt x="24" y="55"/>
                    <a:pt x="32" y="46"/>
                    <a:pt x="38" y="37"/>
                  </a:cubicBezTo>
                  <a:cubicBezTo>
                    <a:pt x="41" y="32"/>
                    <a:pt x="66" y="0"/>
                    <a:pt x="70" y="17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5" name="Freeform 7260"/>
            <p:cNvSpPr>
              <a:spLocks/>
            </p:cNvSpPr>
            <p:nvPr/>
          </p:nvSpPr>
          <p:spPr bwMode="auto">
            <a:xfrm>
              <a:off x="2869" y="865"/>
              <a:ext cx="90" cy="135"/>
            </a:xfrm>
            <a:custGeom>
              <a:avLst/>
              <a:gdLst>
                <a:gd name="T0" fmla="*/ 4 w 98"/>
                <a:gd name="T1" fmla="*/ 123 h 146"/>
                <a:gd name="T2" fmla="*/ 2 w 98"/>
                <a:gd name="T3" fmla="*/ 124 h 146"/>
                <a:gd name="T4" fmla="*/ 28 w 98"/>
                <a:gd name="T5" fmla="*/ 96 h 146"/>
                <a:gd name="T6" fmla="*/ 48 w 98"/>
                <a:gd name="T7" fmla="*/ 66 h 146"/>
                <a:gd name="T8" fmla="*/ 83 w 98"/>
                <a:gd name="T9" fmla="*/ 0 h 146"/>
                <a:gd name="T10" fmla="*/ 67 w 98"/>
                <a:gd name="T11" fmla="*/ 26 h 146"/>
                <a:gd name="T12" fmla="*/ 48 w 98"/>
                <a:gd name="T13" fmla="*/ 54 h 146"/>
                <a:gd name="T14" fmla="*/ 26 w 98"/>
                <a:gd name="T15" fmla="*/ 87 h 146"/>
                <a:gd name="T16" fmla="*/ 0 w 98"/>
                <a:gd name="T17" fmla="*/ 123 h 1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8" h="146">
                  <a:moveTo>
                    <a:pt x="4" y="144"/>
                  </a:moveTo>
                  <a:cubicBezTo>
                    <a:pt x="3" y="144"/>
                    <a:pt x="3" y="144"/>
                    <a:pt x="2" y="145"/>
                  </a:cubicBezTo>
                  <a:cubicBezTo>
                    <a:pt x="14" y="146"/>
                    <a:pt x="28" y="122"/>
                    <a:pt x="33" y="113"/>
                  </a:cubicBezTo>
                  <a:cubicBezTo>
                    <a:pt x="41" y="101"/>
                    <a:pt x="49" y="89"/>
                    <a:pt x="57" y="77"/>
                  </a:cubicBezTo>
                  <a:cubicBezTo>
                    <a:pt x="72" y="53"/>
                    <a:pt x="89" y="28"/>
                    <a:pt x="98" y="0"/>
                  </a:cubicBezTo>
                  <a:cubicBezTo>
                    <a:pt x="90" y="9"/>
                    <a:pt x="85" y="20"/>
                    <a:pt x="79" y="30"/>
                  </a:cubicBezTo>
                  <a:cubicBezTo>
                    <a:pt x="72" y="41"/>
                    <a:pt x="64" y="52"/>
                    <a:pt x="57" y="63"/>
                  </a:cubicBezTo>
                  <a:cubicBezTo>
                    <a:pt x="49" y="76"/>
                    <a:pt x="39" y="88"/>
                    <a:pt x="31" y="102"/>
                  </a:cubicBezTo>
                  <a:cubicBezTo>
                    <a:pt x="21" y="117"/>
                    <a:pt x="14" y="135"/>
                    <a:pt x="0" y="144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6" name="Freeform 7261"/>
            <p:cNvSpPr>
              <a:spLocks/>
            </p:cNvSpPr>
            <p:nvPr/>
          </p:nvSpPr>
          <p:spPr bwMode="auto">
            <a:xfrm>
              <a:off x="2692" y="1067"/>
              <a:ext cx="55" cy="153"/>
            </a:xfrm>
            <a:custGeom>
              <a:avLst/>
              <a:gdLst>
                <a:gd name="T0" fmla="*/ 9 w 59"/>
                <a:gd name="T1" fmla="*/ 141 h 166"/>
                <a:gd name="T2" fmla="*/ 10 w 59"/>
                <a:gd name="T3" fmla="*/ 112 h 166"/>
                <a:gd name="T4" fmla="*/ 23 w 59"/>
                <a:gd name="T5" fmla="*/ 73 h 166"/>
                <a:gd name="T6" fmla="*/ 37 w 59"/>
                <a:gd name="T7" fmla="*/ 38 h 166"/>
                <a:gd name="T8" fmla="*/ 51 w 59"/>
                <a:gd name="T9" fmla="*/ 0 h 166"/>
                <a:gd name="T10" fmla="*/ 29 w 59"/>
                <a:gd name="T11" fmla="*/ 50 h 166"/>
                <a:gd name="T12" fmla="*/ 10 w 59"/>
                <a:gd name="T13" fmla="*/ 90 h 166"/>
                <a:gd name="T14" fmla="*/ 10 w 59"/>
                <a:gd name="T15" fmla="*/ 140 h 166"/>
                <a:gd name="T16" fmla="*/ 10 w 59"/>
                <a:gd name="T17" fmla="*/ 137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166">
                  <a:moveTo>
                    <a:pt x="11" y="166"/>
                  </a:moveTo>
                  <a:cubicBezTo>
                    <a:pt x="10" y="154"/>
                    <a:pt x="8" y="143"/>
                    <a:pt x="12" y="131"/>
                  </a:cubicBezTo>
                  <a:cubicBezTo>
                    <a:pt x="17" y="116"/>
                    <a:pt x="22" y="101"/>
                    <a:pt x="27" y="86"/>
                  </a:cubicBezTo>
                  <a:cubicBezTo>
                    <a:pt x="32" y="72"/>
                    <a:pt x="37" y="58"/>
                    <a:pt x="43" y="44"/>
                  </a:cubicBezTo>
                  <a:cubicBezTo>
                    <a:pt x="49" y="30"/>
                    <a:pt x="52" y="14"/>
                    <a:pt x="59" y="0"/>
                  </a:cubicBezTo>
                  <a:cubicBezTo>
                    <a:pt x="46" y="16"/>
                    <a:pt x="42" y="41"/>
                    <a:pt x="33" y="59"/>
                  </a:cubicBezTo>
                  <a:cubicBezTo>
                    <a:pt x="25" y="74"/>
                    <a:pt x="17" y="90"/>
                    <a:pt x="12" y="106"/>
                  </a:cubicBezTo>
                  <a:cubicBezTo>
                    <a:pt x="7" y="125"/>
                    <a:pt x="0" y="148"/>
                    <a:pt x="12" y="165"/>
                  </a:cubicBezTo>
                  <a:cubicBezTo>
                    <a:pt x="12" y="164"/>
                    <a:pt x="12" y="163"/>
                    <a:pt x="12" y="162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7" name="Freeform 7262"/>
            <p:cNvSpPr>
              <a:spLocks/>
            </p:cNvSpPr>
            <p:nvPr/>
          </p:nvSpPr>
          <p:spPr bwMode="auto">
            <a:xfrm>
              <a:off x="2818" y="1330"/>
              <a:ext cx="27" cy="108"/>
            </a:xfrm>
            <a:custGeom>
              <a:avLst/>
              <a:gdLst>
                <a:gd name="T0" fmla="*/ 0 w 30"/>
                <a:gd name="T1" fmla="*/ 0 h 117"/>
                <a:gd name="T2" fmla="*/ 11 w 30"/>
                <a:gd name="T3" fmla="*/ 27 h 117"/>
                <a:gd name="T4" fmla="*/ 17 w 30"/>
                <a:gd name="T5" fmla="*/ 54 h 117"/>
                <a:gd name="T6" fmla="*/ 24 w 30"/>
                <a:gd name="T7" fmla="*/ 100 h 117"/>
                <a:gd name="T8" fmla="*/ 17 w 30"/>
                <a:gd name="T9" fmla="*/ 66 h 117"/>
                <a:gd name="T10" fmla="*/ 10 w 30"/>
                <a:gd name="T11" fmla="*/ 37 h 117"/>
                <a:gd name="T12" fmla="*/ 0 w 30"/>
                <a:gd name="T13" fmla="*/ 2 h 1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117">
                  <a:moveTo>
                    <a:pt x="0" y="0"/>
                  </a:moveTo>
                  <a:cubicBezTo>
                    <a:pt x="8" y="7"/>
                    <a:pt x="10" y="21"/>
                    <a:pt x="13" y="31"/>
                  </a:cubicBezTo>
                  <a:cubicBezTo>
                    <a:pt x="16" y="42"/>
                    <a:pt x="18" y="53"/>
                    <a:pt x="21" y="64"/>
                  </a:cubicBezTo>
                  <a:cubicBezTo>
                    <a:pt x="25" y="81"/>
                    <a:pt x="29" y="99"/>
                    <a:pt x="30" y="117"/>
                  </a:cubicBezTo>
                  <a:cubicBezTo>
                    <a:pt x="25" y="104"/>
                    <a:pt x="22" y="90"/>
                    <a:pt x="21" y="77"/>
                  </a:cubicBezTo>
                  <a:cubicBezTo>
                    <a:pt x="19" y="65"/>
                    <a:pt x="15" y="55"/>
                    <a:pt x="12" y="43"/>
                  </a:cubicBezTo>
                  <a:cubicBezTo>
                    <a:pt x="10" y="30"/>
                    <a:pt x="8" y="13"/>
                    <a:pt x="0" y="2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8" name="Freeform 7263"/>
            <p:cNvSpPr>
              <a:spLocks/>
            </p:cNvSpPr>
            <p:nvPr/>
          </p:nvSpPr>
          <p:spPr bwMode="auto">
            <a:xfrm>
              <a:off x="2873" y="1426"/>
              <a:ext cx="23" cy="106"/>
            </a:xfrm>
            <a:custGeom>
              <a:avLst/>
              <a:gdLst>
                <a:gd name="T0" fmla="*/ 0 w 25"/>
                <a:gd name="T1" fmla="*/ 0 h 115"/>
                <a:gd name="T2" fmla="*/ 17 w 25"/>
                <a:gd name="T3" fmla="*/ 53 h 115"/>
                <a:gd name="T4" fmla="*/ 21 w 25"/>
                <a:gd name="T5" fmla="*/ 98 h 115"/>
                <a:gd name="T6" fmla="*/ 15 w 25"/>
                <a:gd name="T7" fmla="*/ 64 h 115"/>
                <a:gd name="T8" fmla="*/ 7 w 25"/>
                <a:gd name="T9" fmla="*/ 33 h 115"/>
                <a:gd name="T10" fmla="*/ 0 w 25"/>
                <a:gd name="T11" fmla="*/ 2 h 1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15">
                  <a:moveTo>
                    <a:pt x="0" y="0"/>
                  </a:moveTo>
                  <a:cubicBezTo>
                    <a:pt x="8" y="21"/>
                    <a:pt x="16" y="41"/>
                    <a:pt x="21" y="62"/>
                  </a:cubicBezTo>
                  <a:cubicBezTo>
                    <a:pt x="25" y="80"/>
                    <a:pt x="25" y="97"/>
                    <a:pt x="25" y="115"/>
                  </a:cubicBezTo>
                  <a:cubicBezTo>
                    <a:pt x="18" y="105"/>
                    <a:pt x="20" y="87"/>
                    <a:pt x="17" y="75"/>
                  </a:cubicBezTo>
                  <a:cubicBezTo>
                    <a:pt x="14" y="63"/>
                    <a:pt x="11" y="51"/>
                    <a:pt x="9" y="39"/>
                  </a:cubicBezTo>
                  <a:cubicBezTo>
                    <a:pt x="6" y="27"/>
                    <a:pt x="5" y="13"/>
                    <a:pt x="0" y="2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9" name="Freeform 7264"/>
            <p:cNvSpPr>
              <a:spLocks/>
            </p:cNvSpPr>
            <p:nvPr/>
          </p:nvSpPr>
          <p:spPr bwMode="auto">
            <a:xfrm>
              <a:off x="2672" y="1423"/>
              <a:ext cx="27" cy="37"/>
            </a:xfrm>
            <a:custGeom>
              <a:avLst/>
              <a:gdLst>
                <a:gd name="T0" fmla="*/ 25 w 29"/>
                <a:gd name="T1" fmla="*/ 7 h 40"/>
                <a:gd name="T2" fmla="*/ 9 w 29"/>
                <a:gd name="T3" fmla="*/ 15 h 40"/>
                <a:gd name="T4" fmla="*/ 7 w 29"/>
                <a:gd name="T5" fmla="*/ 34 h 40"/>
                <a:gd name="T6" fmla="*/ 7 w 29"/>
                <a:gd name="T7" fmla="*/ 7 h 40"/>
                <a:gd name="T8" fmla="*/ 25 w 29"/>
                <a:gd name="T9" fmla="*/ 6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40">
                  <a:moveTo>
                    <a:pt x="29" y="9"/>
                  </a:moveTo>
                  <a:cubicBezTo>
                    <a:pt x="22" y="9"/>
                    <a:pt x="14" y="9"/>
                    <a:pt x="11" y="17"/>
                  </a:cubicBezTo>
                  <a:cubicBezTo>
                    <a:pt x="8" y="24"/>
                    <a:pt x="11" y="33"/>
                    <a:pt x="8" y="40"/>
                  </a:cubicBezTo>
                  <a:cubicBezTo>
                    <a:pt x="6" y="29"/>
                    <a:pt x="0" y="19"/>
                    <a:pt x="7" y="9"/>
                  </a:cubicBezTo>
                  <a:cubicBezTo>
                    <a:pt x="13" y="0"/>
                    <a:pt x="22" y="5"/>
                    <a:pt x="29" y="7"/>
                  </a:cubicBezTo>
                </a:path>
              </a:pathLst>
            </a:custGeom>
            <a:solidFill>
              <a:srgbClr val="B75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0" name="Freeform 7265"/>
            <p:cNvSpPr>
              <a:spLocks/>
            </p:cNvSpPr>
            <p:nvPr/>
          </p:nvSpPr>
          <p:spPr bwMode="auto">
            <a:xfrm>
              <a:off x="2685" y="967"/>
              <a:ext cx="140" cy="168"/>
            </a:xfrm>
            <a:custGeom>
              <a:avLst/>
              <a:gdLst>
                <a:gd name="T0" fmla="*/ 130 w 151"/>
                <a:gd name="T1" fmla="*/ 0 h 182"/>
                <a:gd name="T2" fmla="*/ 49 w 151"/>
                <a:gd name="T3" fmla="*/ 59 h 182"/>
                <a:gd name="T4" fmla="*/ 13 w 151"/>
                <a:gd name="T5" fmla="*/ 155 h 182"/>
                <a:gd name="T6" fmla="*/ 38 w 151"/>
                <a:gd name="T7" fmla="*/ 71 h 182"/>
                <a:gd name="T8" fmla="*/ 130 w 151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182">
                  <a:moveTo>
                    <a:pt x="151" y="0"/>
                  </a:moveTo>
                  <a:cubicBezTo>
                    <a:pt x="151" y="0"/>
                    <a:pt x="96" y="57"/>
                    <a:pt x="57" y="69"/>
                  </a:cubicBezTo>
                  <a:cubicBezTo>
                    <a:pt x="17" y="81"/>
                    <a:pt x="0" y="141"/>
                    <a:pt x="15" y="182"/>
                  </a:cubicBezTo>
                  <a:cubicBezTo>
                    <a:pt x="15" y="182"/>
                    <a:pt x="0" y="116"/>
                    <a:pt x="44" y="83"/>
                  </a:cubicBezTo>
                  <a:cubicBezTo>
                    <a:pt x="88" y="50"/>
                    <a:pt x="109" y="64"/>
                    <a:pt x="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1" name="Oval 7266"/>
            <p:cNvSpPr>
              <a:spLocks noChangeArrowheads="1"/>
            </p:cNvSpPr>
            <p:nvPr/>
          </p:nvSpPr>
          <p:spPr bwMode="auto">
            <a:xfrm>
              <a:off x="2654" y="1395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2" name="Freeform 7267"/>
            <p:cNvSpPr>
              <a:spLocks/>
            </p:cNvSpPr>
            <p:nvPr/>
          </p:nvSpPr>
          <p:spPr bwMode="auto">
            <a:xfrm>
              <a:off x="2657" y="1396"/>
              <a:ext cx="7" cy="8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3" name="Oval 7268"/>
            <p:cNvSpPr>
              <a:spLocks noChangeArrowheads="1"/>
            </p:cNvSpPr>
            <p:nvPr/>
          </p:nvSpPr>
          <p:spPr bwMode="auto">
            <a:xfrm>
              <a:off x="2652" y="1420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4" name="Freeform 7269"/>
            <p:cNvSpPr>
              <a:spLocks/>
            </p:cNvSpPr>
            <p:nvPr/>
          </p:nvSpPr>
          <p:spPr bwMode="auto">
            <a:xfrm>
              <a:off x="2656" y="1421"/>
              <a:ext cx="6" cy="7"/>
            </a:xfrm>
            <a:custGeom>
              <a:avLst/>
              <a:gdLst>
                <a:gd name="T0" fmla="*/ 6 w 6"/>
                <a:gd name="T1" fmla="*/ 3 h 7"/>
                <a:gd name="T2" fmla="*/ 4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6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5" name="Oval 7270"/>
            <p:cNvSpPr>
              <a:spLocks noChangeArrowheads="1"/>
            </p:cNvSpPr>
            <p:nvPr/>
          </p:nvSpPr>
          <p:spPr bwMode="auto">
            <a:xfrm>
              <a:off x="2654" y="1444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6" name="Freeform 7271"/>
            <p:cNvSpPr>
              <a:spLocks/>
            </p:cNvSpPr>
            <p:nvPr/>
          </p:nvSpPr>
          <p:spPr bwMode="auto">
            <a:xfrm>
              <a:off x="2658" y="1445"/>
              <a:ext cx="6" cy="8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7 h 8"/>
                <a:gd name="T4" fmla="*/ 0 w 6"/>
                <a:gd name="T5" fmla="*/ 5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7" name="Oval 7272"/>
            <p:cNvSpPr>
              <a:spLocks noChangeArrowheads="1"/>
            </p:cNvSpPr>
            <p:nvPr/>
          </p:nvSpPr>
          <p:spPr bwMode="auto">
            <a:xfrm>
              <a:off x="2670" y="1461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8" name="Freeform 7273"/>
            <p:cNvSpPr>
              <a:spLocks/>
            </p:cNvSpPr>
            <p:nvPr/>
          </p:nvSpPr>
          <p:spPr bwMode="auto">
            <a:xfrm>
              <a:off x="2675" y="1462"/>
              <a:ext cx="5" cy="6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5 h 7"/>
                <a:gd name="T4" fmla="*/ 0 w 6"/>
                <a:gd name="T5" fmla="*/ 3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9" name="Oval 7274"/>
            <p:cNvSpPr>
              <a:spLocks noChangeArrowheads="1"/>
            </p:cNvSpPr>
            <p:nvPr/>
          </p:nvSpPr>
          <p:spPr bwMode="auto">
            <a:xfrm>
              <a:off x="2682" y="1445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0" name="Freeform 7275"/>
            <p:cNvSpPr>
              <a:spLocks/>
            </p:cNvSpPr>
            <p:nvPr/>
          </p:nvSpPr>
          <p:spPr bwMode="auto">
            <a:xfrm>
              <a:off x="2686" y="1446"/>
              <a:ext cx="6" cy="7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1" name="Oval 7276"/>
            <p:cNvSpPr>
              <a:spLocks noChangeArrowheads="1"/>
            </p:cNvSpPr>
            <p:nvPr/>
          </p:nvSpPr>
          <p:spPr bwMode="auto">
            <a:xfrm>
              <a:off x="2695" y="1431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2" name="Freeform 7277"/>
            <p:cNvSpPr>
              <a:spLocks/>
            </p:cNvSpPr>
            <p:nvPr/>
          </p:nvSpPr>
          <p:spPr bwMode="auto">
            <a:xfrm>
              <a:off x="2699" y="1432"/>
              <a:ext cx="6" cy="7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3" name="Oval 7278"/>
            <p:cNvSpPr>
              <a:spLocks noChangeArrowheads="1"/>
            </p:cNvSpPr>
            <p:nvPr/>
          </p:nvSpPr>
          <p:spPr bwMode="auto">
            <a:xfrm>
              <a:off x="2701" y="1458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4" name="Freeform 7279"/>
            <p:cNvSpPr>
              <a:spLocks/>
            </p:cNvSpPr>
            <p:nvPr/>
          </p:nvSpPr>
          <p:spPr bwMode="auto">
            <a:xfrm>
              <a:off x="2704" y="1459"/>
              <a:ext cx="7" cy="8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5" name="Oval 7280"/>
            <p:cNvSpPr>
              <a:spLocks noChangeArrowheads="1"/>
            </p:cNvSpPr>
            <p:nvPr/>
          </p:nvSpPr>
          <p:spPr bwMode="auto">
            <a:xfrm>
              <a:off x="2725" y="1449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6" name="Freeform 7281"/>
            <p:cNvSpPr>
              <a:spLocks/>
            </p:cNvSpPr>
            <p:nvPr/>
          </p:nvSpPr>
          <p:spPr bwMode="auto">
            <a:xfrm>
              <a:off x="2730" y="1450"/>
              <a:ext cx="5" cy="7"/>
            </a:xfrm>
            <a:custGeom>
              <a:avLst/>
              <a:gdLst>
                <a:gd name="T0" fmla="*/ 4 w 6"/>
                <a:gd name="T1" fmla="*/ 3 h 8"/>
                <a:gd name="T2" fmla="*/ 3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4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7" name="Oval 7282"/>
            <p:cNvSpPr>
              <a:spLocks noChangeArrowheads="1"/>
            </p:cNvSpPr>
            <p:nvPr/>
          </p:nvSpPr>
          <p:spPr bwMode="auto">
            <a:xfrm>
              <a:off x="2726" y="1419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8" name="Freeform 7283"/>
            <p:cNvSpPr>
              <a:spLocks/>
            </p:cNvSpPr>
            <p:nvPr/>
          </p:nvSpPr>
          <p:spPr bwMode="auto">
            <a:xfrm>
              <a:off x="2730" y="1420"/>
              <a:ext cx="6" cy="8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7 h 8"/>
                <a:gd name="T4" fmla="*/ 0 w 6"/>
                <a:gd name="T5" fmla="*/ 5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9" name="Oval 7284"/>
            <p:cNvSpPr>
              <a:spLocks noChangeArrowheads="1"/>
            </p:cNvSpPr>
            <p:nvPr/>
          </p:nvSpPr>
          <p:spPr bwMode="auto">
            <a:xfrm>
              <a:off x="2725" y="1393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0" name="Freeform 7285"/>
            <p:cNvSpPr>
              <a:spLocks/>
            </p:cNvSpPr>
            <p:nvPr/>
          </p:nvSpPr>
          <p:spPr bwMode="auto">
            <a:xfrm>
              <a:off x="2730" y="1393"/>
              <a:ext cx="5" cy="8"/>
            </a:xfrm>
            <a:custGeom>
              <a:avLst/>
              <a:gdLst>
                <a:gd name="T0" fmla="*/ 3 w 6"/>
                <a:gd name="T1" fmla="*/ 3 h 8"/>
                <a:gd name="T2" fmla="*/ 3 w 6"/>
                <a:gd name="T3" fmla="*/ 7 h 8"/>
                <a:gd name="T4" fmla="*/ 0 w 6"/>
                <a:gd name="T5" fmla="*/ 5 h 8"/>
                <a:gd name="T6" fmla="*/ 2 w 6"/>
                <a:gd name="T7" fmla="*/ 0 h 8"/>
                <a:gd name="T8" fmla="*/ 3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8"/>
                    <a:pt x="1" y="6"/>
                    <a:pt x="0" y="5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1" name="Oval 7286"/>
            <p:cNvSpPr>
              <a:spLocks noChangeArrowheads="1"/>
            </p:cNvSpPr>
            <p:nvPr/>
          </p:nvSpPr>
          <p:spPr bwMode="auto">
            <a:xfrm>
              <a:off x="2726" y="1364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2" name="Freeform 7287"/>
            <p:cNvSpPr>
              <a:spLocks/>
            </p:cNvSpPr>
            <p:nvPr/>
          </p:nvSpPr>
          <p:spPr bwMode="auto">
            <a:xfrm>
              <a:off x="2730" y="1365"/>
              <a:ext cx="6" cy="7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3" name="Oval 7288"/>
            <p:cNvSpPr>
              <a:spLocks noChangeArrowheads="1"/>
            </p:cNvSpPr>
            <p:nvPr/>
          </p:nvSpPr>
          <p:spPr bwMode="auto">
            <a:xfrm>
              <a:off x="2744" y="1396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4" name="Freeform 7289"/>
            <p:cNvSpPr>
              <a:spLocks/>
            </p:cNvSpPr>
            <p:nvPr/>
          </p:nvSpPr>
          <p:spPr bwMode="auto">
            <a:xfrm>
              <a:off x="2748" y="1397"/>
              <a:ext cx="7" cy="7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5" name="Oval 7290"/>
            <p:cNvSpPr>
              <a:spLocks noChangeArrowheads="1"/>
            </p:cNvSpPr>
            <p:nvPr/>
          </p:nvSpPr>
          <p:spPr bwMode="auto">
            <a:xfrm>
              <a:off x="2759" y="1376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6" name="Freeform 7291"/>
            <p:cNvSpPr>
              <a:spLocks/>
            </p:cNvSpPr>
            <p:nvPr/>
          </p:nvSpPr>
          <p:spPr bwMode="auto">
            <a:xfrm>
              <a:off x="2763" y="1377"/>
              <a:ext cx="6" cy="6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7" name="Oval 7292"/>
            <p:cNvSpPr>
              <a:spLocks noChangeArrowheads="1"/>
            </p:cNvSpPr>
            <p:nvPr/>
          </p:nvSpPr>
          <p:spPr bwMode="auto">
            <a:xfrm>
              <a:off x="2759" y="1343"/>
              <a:ext cx="10" cy="12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8" name="Freeform 7293"/>
            <p:cNvSpPr>
              <a:spLocks/>
            </p:cNvSpPr>
            <p:nvPr/>
          </p:nvSpPr>
          <p:spPr bwMode="auto">
            <a:xfrm>
              <a:off x="2763" y="1344"/>
              <a:ext cx="6" cy="8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9" name="Oval 7294"/>
            <p:cNvSpPr>
              <a:spLocks noChangeArrowheads="1"/>
            </p:cNvSpPr>
            <p:nvPr/>
          </p:nvSpPr>
          <p:spPr bwMode="auto">
            <a:xfrm>
              <a:off x="2757" y="1316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0" name="Freeform 7295"/>
            <p:cNvSpPr>
              <a:spLocks/>
            </p:cNvSpPr>
            <p:nvPr/>
          </p:nvSpPr>
          <p:spPr bwMode="auto">
            <a:xfrm>
              <a:off x="2762" y="1317"/>
              <a:ext cx="6" cy="7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1" name="Oval 7296"/>
            <p:cNvSpPr>
              <a:spLocks noChangeArrowheads="1"/>
            </p:cNvSpPr>
            <p:nvPr/>
          </p:nvSpPr>
          <p:spPr bwMode="auto">
            <a:xfrm>
              <a:off x="2768" y="1299"/>
              <a:ext cx="12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2" name="Freeform 7297"/>
            <p:cNvSpPr>
              <a:spLocks/>
            </p:cNvSpPr>
            <p:nvPr/>
          </p:nvSpPr>
          <p:spPr bwMode="auto">
            <a:xfrm>
              <a:off x="2773" y="1300"/>
              <a:ext cx="6" cy="6"/>
            </a:xfrm>
            <a:custGeom>
              <a:avLst/>
              <a:gdLst>
                <a:gd name="T0" fmla="*/ 6 w 6"/>
                <a:gd name="T1" fmla="*/ 3 h 7"/>
                <a:gd name="T2" fmla="*/ 4 w 6"/>
                <a:gd name="T3" fmla="*/ 5 h 7"/>
                <a:gd name="T4" fmla="*/ 0 w 6"/>
                <a:gd name="T5" fmla="*/ 3 h 7"/>
                <a:gd name="T6" fmla="*/ 2 w 6"/>
                <a:gd name="T7" fmla="*/ 0 h 7"/>
                <a:gd name="T8" fmla="*/ 6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3" name="Oval 7298"/>
            <p:cNvSpPr>
              <a:spLocks noChangeArrowheads="1"/>
            </p:cNvSpPr>
            <p:nvPr/>
          </p:nvSpPr>
          <p:spPr bwMode="auto">
            <a:xfrm>
              <a:off x="2780" y="1322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4" name="Freeform 7299"/>
            <p:cNvSpPr>
              <a:spLocks/>
            </p:cNvSpPr>
            <p:nvPr/>
          </p:nvSpPr>
          <p:spPr bwMode="auto">
            <a:xfrm>
              <a:off x="2784" y="1323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5" name="Oval 7300"/>
            <p:cNvSpPr>
              <a:spLocks noChangeArrowheads="1"/>
            </p:cNvSpPr>
            <p:nvPr/>
          </p:nvSpPr>
          <p:spPr bwMode="auto">
            <a:xfrm>
              <a:off x="2780" y="1346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6" name="Freeform 7301"/>
            <p:cNvSpPr>
              <a:spLocks/>
            </p:cNvSpPr>
            <p:nvPr/>
          </p:nvSpPr>
          <p:spPr bwMode="auto">
            <a:xfrm>
              <a:off x="2784" y="1347"/>
              <a:ext cx="7" cy="7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7" name="Oval 7302"/>
            <p:cNvSpPr>
              <a:spLocks noChangeArrowheads="1"/>
            </p:cNvSpPr>
            <p:nvPr/>
          </p:nvSpPr>
          <p:spPr bwMode="auto">
            <a:xfrm>
              <a:off x="2777" y="1376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8" name="Freeform 7303"/>
            <p:cNvSpPr>
              <a:spLocks/>
            </p:cNvSpPr>
            <p:nvPr/>
          </p:nvSpPr>
          <p:spPr bwMode="auto">
            <a:xfrm>
              <a:off x="2781" y="1377"/>
              <a:ext cx="6" cy="7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9" name="Oval 7304"/>
            <p:cNvSpPr>
              <a:spLocks noChangeArrowheads="1"/>
            </p:cNvSpPr>
            <p:nvPr/>
          </p:nvSpPr>
          <p:spPr bwMode="auto">
            <a:xfrm>
              <a:off x="2776" y="1415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0" name="Freeform 7305"/>
            <p:cNvSpPr>
              <a:spLocks/>
            </p:cNvSpPr>
            <p:nvPr/>
          </p:nvSpPr>
          <p:spPr bwMode="auto">
            <a:xfrm>
              <a:off x="2780" y="1416"/>
              <a:ext cx="6" cy="7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1" name="Oval 7306"/>
            <p:cNvSpPr>
              <a:spLocks noChangeArrowheads="1"/>
            </p:cNvSpPr>
            <p:nvPr/>
          </p:nvSpPr>
          <p:spPr bwMode="auto">
            <a:xfrm>
              <a:off x="2801" y="1435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2" name="Freeform 7307"/>
            <p:cNvSpPr>
              <a:spLocks/>
            </p:cNvSpPr>
            <p:nvPr/>
          </p:nvSpPr>
          <p:spPr bwMode="auto">
            <a:xfrm>
              <a:off x="2805" y="1436"/>
              <a:ext cx="6" cy="7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3" name="Oval 7308"/>
            <p:cNvSpPr>
              <a:spLocks noChangeArrowheads="1"/>
            </p:cNvSpPr>
            <p:nvPr/>
          </p:nvSpPr>
          <p:spPr bwMode="auto">
            <a:xfrm>
              <a:off x="2807" y="1400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4" name="Freeform 7309"/>
            <p:cNvSpPr>
              <a:spLocks/>
            </p:cNvSpPr>
            <p:nvPr/>
          </p:nvSpPr>
          <p:spPr bwMode="auto">
            <a:xfrm>
              <a:off x="2812" y="1401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6 h 8"/>
                <a:gd name="T4" fmla="*/ 1 w 7"/>
                <a:gd name="T5" fmla="*/ 4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8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2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5" name="Oval 7310"/>
            <p:cNvSpPr>
              <a:spLocks noChangeArrowheads="1"/>
            </p:cNvSpPr>
            <p:nvPr/>
          </p:nvSpPr>
          <p:spPr bwMode="auto">
            <a:xfrm>
              <a:off x="2802" y="1363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6" name="Freeform 7311"/>
            <p:cNvSpPr>
              <a:spLocks/>
            </p:cNvSpPr>
            <p:nvPr/>
          </p:nvSpPr>
          <p:spPr bwMode="auto">
            <a:xfrm>
              <a:off x="2806" y="1364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0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6"/>
                    <a:pt x="1" y="5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7" name="Oval 7312"/>
            <p:cNvSpPr>
              <a:spLocks noChangeArrowheads="1"/>
            </p:cNvSpPr>
            <p:nvPr/>
          </p:nvSpPr>
          <p:spPr bwMode="auto">
            <a:xfrm>
              <a:off x="2795" y="1332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8" name="Freeform 7313"/>
            <p:cNvSpPr>
              <a:spLocks/>
            </p:cNvSpPr>
            <p:nvPr/>
          </p:nvSpPr>
          <p:spPr bwMode="auto">
            <a:xfrm>
              <a:off x="2800" y="1333"/>
              <a:ext cx="6" cy="8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8 h 8"/>
                <a:gd name="T4" fmla="*/ 1 w 7"/>
                <a:gd name="T5" fmla="*/ 5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8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2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9" name="Oval 7314"/>
            <p:cNvSpPr>
              <a:spLocks noChangeArrowheads="1"/>
            </p:cNvSpPr>
            <p:nvPr/>
          </p:nvSpPr>
          <p:spPr bwMode="auto">
            <a:xfrm>
              <a:off x="2818" y="1323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0" name="Freeform 7315"/>
            <p:cNvSpPr>
              <a:spLocks/>
            </p:cNvSpPr>
            <p:nvPr/>
          </p:nvSpPr>
          <p:spPr bwMode="auto">
            <a:xfrm>
              <a:off x="2822" y="1324"/>
              <a:ext cx="7" cy="6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1" name="Oval 7316"/>
            <p:cNvSpPr>
              <a:spLocks noChangeArrowheads="1"/>
            </p:cNvSpPr>
            <p:nvPr/>
          </p:nvSpPr>
          <p:spPr bwMode="auto">
            <a:xfrm>
              <a:off x="2829" y="1350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2" name="Freeform 7317"/>
            <p:cNvSpPr>
              <a:spLocks/>
            </p:cNvSpPr>
            <p:nvPr/>
          </p:nvSpPr>
          <p:spPr bwMode="auto">
            <a:xfrm>
              <a:off x="2832" y="1351"/>
              <a:ext cx="7" cy="6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3" name="Oval 7318"/>
            <p:cNvSpPr>
              <a:spLocks noChangeArrowheads="1"/>
            </p:cNvSpPr>
            <p:nvPr/>
          </p:nvSpPr>
          <p:spPr bwMode="auto">
            <a:xfrm>
              <a:off x="2835" y="1378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4" name="Freeform 7319"/>
            <p:cNvSpPr>
              <a:spLocks/>
            </p:cNvSpPr>
            <p:nvPr/>
          </p:nvSpPr>
          <p:spPr bwMode="auto">
            <a:xfrm>
              <a:off x="2840" y="1379"/>
              <a:ext cx="5" cy="7"/>
            </a:xfrm>
            <a:custGeom>
              <a:avLst/>
              <a:gdLst>
                <a:gd name="T0" fmla="*/ 4 w 6"/>
                <a:gd name="T1" fmla="*/ 3 h 8"/>
                <a:gd name="T2" fmla="*/ 3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4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5" name="Oval 7320"/>
            <p:cNvSpPr>
              <a:spLocks noChangeArrowheads="1"/>
            </p:cNvSpPr>
            <p:nvPr/>
          </p:nvSpPr>
          <p:spPr bwMode="auto">
            <a:xfrm>
              <a:off x="2839" y="1405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6" name="Freeform 7321"/>
            <p:cNvSpPr>
              <a:spLocks/>
            </p:cNvSpPr>
            <p:nvPr/>
          </p:nvSpPr>
          <p:spPr bwMode="auto">
            <a:xfrm>
              <a:off x="2843" y="1405"/>
              <a:ext cx="6" cy="8"/>
            </a:xfrm>
            <a:custGeom>
              <a:avLst/>
              <a:gdLst>
                <a:gd name="T0" fmla="*/ 5 w 6"/>
                <a:gd name="T1" fmla="*/ 3 h 8"/>
                <a:gd name="T2" fmla="*/ 4 w 6"/>
                <a:gd name="T3" fmla="*/ 7 h 8"/>
                <a:gd name="T4" fmla="*/ 0 w 6"/>
                <a:gd name="T5" fmla="*/ 5 h 8"/>
                <a:gd name="T6" fmla="*/ 2 w 6"/>
                <a:gd name="T7" fmla="*/ 1 h 8"/>
                <a:gd name="T8" fmla="*/ 5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7" name="Oval 7322"/>
            <p:cNvSpPr>
              <a:spLocks noChangeArrowheads="1"/>
            </p:cNvSpPr>
            <p:nvPr/>
          </p:nvSpPr>
          <p:spPr bwMode="auto">
            <a:xfrm>
              <a:off x="2845" y="1434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8" name="Freeform 7323"/>
            <p:cNvSpPr>
              <a:spLocks/>
            </p:cNvSpPr>
            <p:nvPr/>
          </p:nvSpPr>
          <p:spPr bwMode="auto">
            <a:xfrm>
              <a:off x="2850" y="1435"/>
              <a:ext cx="6" cy="8"/>
            </a:xfrm>
            <a:custGeom>
              <a:avLst/>
              <a:gdLst>
                <a:gd name="T0" fmla="*/ 5 w 6"/>
                <a:gd name="T1" fmla="*/ 3 h 8"/>
                <a:gd name="T2" fmla="*/ 4 w 6"/>
                <a:gd name="T3" fmla="*/ 7 h 8"/>
                <a:gd name="T4" fmla="*/ 0 w 6"/>
                <a:gd name="T5" fmla="*/ 5 h 8"/>
                <a:gd name="T6" fmla="*/ 2 w 6"/>
                <a:gd name="T7" fmla="*/ 1 h 8"/>
                <a:gd name="T8" fmla="*/ 5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9" name="Oval 7324"/>
            <p:cNvSpPr>
              <a:spLocks noChangeArrowheads="1"/>
            </p:cNvSpPr>
            <p:nvPr/>
          </p:nvSpPr>
          <p:spPr bwMode="auto">
            <a:xfrm>
              <a:off x="2856" y="1466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0" name="Freeform 7325"/>
            <p:cNvSpPr>
              <a:spLocks/>
            </p:cNvSpPr>
            <p:nvPr/>
          </p:nvSpPr>
          <p:spPr bwMode="auto">
            <a:xfrm>
              <a:off x="2860" y="1467"/>
              <a:ext cx="7" cy="6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1" name="Oval 7326"/>
            <p:cNvSpPr>
              <a:spLocks noChangeArrowheads="1"/>
            </p:cNvSpPr>
            <p:nvPr/>
          </p:nvSpPr>
          <p:spPr bwMode="auto">
            <a:xfrm>
              <a:off x="2864" y="1495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2" name="Freeform 7327"/>
            <p:cNvSpPr>
              <a:spLocks/>
            </p:cNvSpPr>
            <p:nvPr/>
          </p:nvSpPr>
          <p:spPr bwMode="auto">
            <a:xfrm>
              <a:off x="2869" y="1496"/>
              <a:ext cx="5" cy="7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3" name="Oval 7328"/>
            <p:cNvSpPr>
              <a:spLocks noChangeArrowheads="1"/>
            </p:cNvSpPr>
            <p:nvPr/>
          </p:nvSpPr>
          <p:spPr bwMode="auto">
            <a:xfrm>
              <a:off x="2869" y="1526"/>
              <a:ext cx="12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4" name="Freeform 7329"/>
            <p:cNvSpPr>
              <a:spLocks/>
            </p:cNvSpPr>
            <p:nvPr/>
          </p:nvSpPr>
          <p:spPr bwMode="auto">
            <a:xfrm>
              <a:off x="2874" y="1527"/>
              <a:ext cx="6" cy="6"/>
            </a:xfrm>
            <a:custGeom>
              <a:avLst/>
              <a:gdLst>
                <a:gd name="T0" fmla="*/ 6 w 6"/>
                <a:gd name="T1" fmla="*/ 3 h 7"/>
                <a:gd name="T2" fmla="*/ 4 w 6"/>
                <a:gd name="T3" fmla="*/ 5 h 7"/>
                <a:gd name="T4" fmla="*/ 0 w 6"/>
                <a:gd name="T5" fmla="*/ 3 h 7"/>
                <a:gd name="T6" fmla="*/ 2 w 6"/>
                <a:gd name="T7" fmla="*/ 0 h 7"/>
                <a:gd name="T8" fmla="*/ 6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5" name="Oval 7330"/>
            <p:cNvSpPr>
              <a:spLocks noChangeArrowheads="1"/>
            </p:cNvSpPr>
            <p:nvPr/>
          </p:nvSpPr>
          <p:spPr bwMode="auto">
            <a:xfrm>
              <a:off x="2889" y="1540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6" name="Freeform 7331"/>
            <p:cNvSpPr>
              <a:spLocks/>
            </p:cNvSpPr>
            <p:nvPr/>
          </p:nvSpPr>
          <p:spPr bwMode="auto">
            <a:xfrm>
              <a:off x="2894" y="1541"/>
              <a:ext cx="5" cy="6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5 h 7"/>
                <a:gd name="T4" fmla="*/ 0 w 6"/>
                <a:gd name="T5" fmla="*/ 3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7" name="Oval 7332"/>
            <p:cNvSpPr>
              <a:spLocks noChangeArrowheads="1"/>
            </p:cNvSpPr>
            <p:nvPr/>
          </p:nvSpPr>
          <p:spPr bwMode="auto">
            <a:xfrm>
              <a:off x="2897" y="1512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8" name="Freeform 7333"/>
            <p:cNvSpPr>
              <a:spLocks/>
            </p:cNvSpPr>
            <p:nvPr/>
          </p:nvSpPr>
          <p:spPr bwMode="auto">
            <a:xfrm>
              <a:off x="2902" y="1513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5 h 8"/>
                <a:gd name="T4" fmla="*/ 1 w 7"/>
                <a:gd name="T5" fmla="*/ 4 h 8"/>
                <a:gd name="T6" fmla="*/ 2 w 7"/>
                <a:gd name="T7" fmla="*/ 0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6"/>
                    <a:pt x="1" y="5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9" name="Oval 7334"/>
            <p:cNvSpPr>
              <a:spLocks noChangeArrowheads="1"/>
            </p:cNvSpPr>
            <p:nvPr/>
          </p:nvSpPr>
          <p:spPr bwMode="auto">
            <a:xfrm>
              <a:off x="2894" y="1482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0" name="Freeform 7335"/>
            <p:cNvSpPr>
              <a:spLocks/>
            </p:cNvSpPr>
            <p:nvPr/>
          </p:nvSpPr>
          <p:spPr bwMode="auto">
            <a:xfrm>
              <a:off x="2897" y="1483"/>
              <a:ext cx="7" cy="7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1" name="Oval 7336"/>
            <p:cNvSpPr>
              <a:spLocks noChangeArrowheads="1"/>
            </p:cNvSpPr>
            <p:nvPr/>
          </p:nvSpPr>
          <p:spPr bwMode="auto">
            <a:xfrm>
              <a:off x="2885" y="1455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2" name="Freeform 7337"/>
            <p:cNvSpPr>
              <a:spLocks/>
            </p:cNvSpPr>
            <p:nvPr/>
          </p:nvSpPr>
          <p:spPr bwMode="auto">
            <a:xfrm>
              <a:off x="2890" y="1455"/>
              <a:ext cx="5" cy="7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3" name="Oval 7338"/>
            <p:cNvSpPr>
              <a:spLocks noChangeArrowheads="1"/>
            </p:cNvSpPr>
            <p:nvPr/>
          </p:nvSpPr>
          <p:spPr bwMode="auto">
            <a:xfrm>
              <a:off x="2875" y="1427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4" name="Freeform 7339"/>
            <p:cNvSpPr>
              <a:spLocks/>
            </p:cNvSpPr>
            <p:nvPr/>
          </p:nvSpPr>
          <p:spPr bwMode="auto">
            <a:xfrm>
              <a:off x="2879" y="1428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5" name="Oval 7340"/>
            <p:cNvSpPr>
              <a:spLocks noChangeArrowheads="1"/>
            </p:cNvSpPr>
            <p:nvPr/>
          </p:nvSpPr>
          <p:spPr bwMode="auto">
            <a:xfrm>
              <a:off x="2865" y="1401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6" name="Freeform 7341"/>
            <p:cNvSpPr>
              <a:spLocks/>
            </p:cNvSpPr>
            <p:nvPr/>
          </p:nvSpPr>
          <p:spPr bwMode="auto">
            <a:xfrm>
              <a:off x="2869" y="1402"/>
              <a:ext cx="6" cy="6"/>
            </a:xfrm>
            <a:custGeom>
              <a:avLst/>
              <a:gdLst>
                <a:gd name="T0" fmla="*/ 6 w 6"/>
                <a:gd name="T1" fmla="*/ 3 h 7"/>
                <a:gd name="T2" fmla="*/ 4 w 6"/>
                <a:gd name="T3" fmla="*/ 5 h 7"/>
                <a:gd name="T4" fmla="*/ 0 w 6"/>
                <a:gd name="T5" fmla="*/ 3 h 7"/>
                <a:gd name="T6" fmla="*/ 2 w 6"/>
                <a:gd name="T7" fmla="*/ 0 h 7"/>
                <a:gd name="T8" fmla="*/ 6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7" name="Oval 7342"/>
            <p:cNvSpPr>
              <a:spLocks noChangeArrowheads="1"/>
            </p:cNvSpPr>
            <p:nvPr/>
          </p:nvSpPr>
          <p:spPr bwMode="auto">
            <a:xfrm>
              <a:off x="2855" y="1371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8" name="Freeform 7343"/>
            <p:cNvSpPr>
              <a:spLocks/>
            </p:cNvSpPr>
            <p:nvPr/>
          </p:nvSpPr>
          <p:spPr bwMode="auto">
            <a:xfrm>
              <a:off x="2858" y="1372"/>
              <a:ext cx="7" cy="7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9" name="Oval 7344"/>
            <p:cNvSpPr>
              <a:spLocks noChangeArrowheads="1"/>
            </p:cNvSpPr>
            <p:nvPr/>
          </p:nvSpPr>
          <p:spPr bwMode="auto">
            <a:xfrm>
              <a:off x="2843" y="1339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0" name="Freeform 7345"/>
            <p:cNvSpPr>
              <a:spLocks/>
            </p:cNvSpPr>
            <p:nvPr/>
          </p:nvSpPr>
          <p:spPr bwMode="auto">
            <a:xfrm>
              <a:off x="2847" y="1340"/>
              <a:ext cx="6" cy="7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1" name="Oval 7346"/>
            <p:cNvSpPr>
              <a:spLocks noChangeArrowheads="1"/>
            </p:cNvSpPr>
            <p:nvPr/>
          </p:nvSpPr>
          <p:spPr bwMode="auto">
            <a:xfrm>
              <a:off x="2830" y="1305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2" name="Freeform 7347"/>
            <p:cNvSpPr>
              <a:spLocks/>
            </p:cNvSpPr>
            <p:nvPr/>
          </p:nvSpPr>
          <p:spPr bwMode="auto">
            <a:xfrm>
              <a:off x="2833" y="1305"/>
              <a:ext cx="7" cy="8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3" name="Oval 7348"/>
            <p:cNvSpPr>
              <a:spLocks noChangeArrowheads="1"/>
            </p:cNvSpPr>
            <p:nvPr/>
          </p:nvSpPr>
          <p:spPr bwMode="auto">
            <a:xfrm>
              <a:off x="2818" y="1274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4" name="Freeform 7349"/>
            <p:cNvSpPr>
              <a:spLocks/>
            </p:cNvSpPr>
            <p:nvPr/>
          </p:nvSpPr>
          <p:spPr bwMode="auto">
            <a:xfrm>
              <a:off x="2821" y="1275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5" name="Oval 7350"/>
            <p:cNvSpPr>
              <a:spLocks noChangeArrowheads="1"/>
            </p:cNvSpPr>
            <p:nvPr/>
          </p:nvSpPr>
          <p:spPr bwMode="auto">
            <a:xfrm>
              <a:off x="2810" y="1243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6" name="Freeform 7351"/>
            <p:cNvSpPr>
              <a:spLocks/>
            </p:cNvSpPr>
            <p:nvPr/>
          </p:nvSpPr>
          <p:spPr bwMode="auto">
            <a:xfrm>
              <a:off x="2814" y="1243"/>
              <a:ext cx="6" cy="7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7" name="Oval 7352"/>
            <p:cNvSpPr>
              <a:spLocks noChangeArrowheads="1"/>
            </p:cNvSpPr>
            <p:nvPr/>
          </p:nvSpPr>
          <p:spPr bwMode="auto">
            <a:xfrm>
              <a:off x="2831" y="1243"/>
              <a:ext cx="10" cy="12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8" name="Freeform 7353"/>
            <p:cNvSpPr>
              <a:spLocks/>
            </p:cNvSpPr>
            <p:nvPr/>
          </p:nvSpPr>
          <p:spPr bwMode="auto">
            <a:xfrm>
              <a:off x="2834" y="1244"/>
              <a:ext cx="7" cy="8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9" name="Oval 7354"/>
            <p:cNvSpPr>
              <a:spLocks noChangeArrowheads="1"/>
            </p:cNvSpPr>
            <p:nvPr/>
          </p:nvSpPr>
          <p:spPr bwMode="auto">
            <a:xfrm>
              <a:off x="2840" y="1273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0" name="Freeform 7355"/>
            <p:cNvSpPr>
              <a:spLocks/>
            </p:cNvSpPr>
            <p:nvPr/>
          </p:nvSpPr>
          <p:spPr bwMode="auto">
            <a:xfrm>
              <a:off x="2844" y="1274"/>
              <a:ext cx="6" cy="6"/>
            </a:xfrm>
            <a:custGeom>
              <a:avLst/>
              <a:gdLst>
                <a:gd name="T0" fmla="*/ 5 w 6"/>
                <a:gd name="T1" fmla="*/ 3 h 7"/>
                <a:gd name="T2" fmla="*/ 4 w 6"/>
                <a:gd name="T3" fmla="*/ 5 h 7"/>
                <a:gd name="T4" fmla="*/ 0 w 6"/>
                <a:gd name="T5" fmla="*/ 3 h 7"/>
                <a:gd name="T6" fmla="*/ 2 w 6"/>
                <a:gd name="T7" fmla="*/ 0 h 7"/>
                <a:gd name="T8" fmla="*/ 5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5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7"/>
                    <a:pt x="1" y="6"/>
                    <a:pt x="0" y="4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1" name="Oval 7356"/>
            <p:cNvSpPr>
              <a:spLocks noChangeArrowheads="1"/>
            </p:cNvSpPr>
            <p:nvPr/>
          </p:nvSpPr>
          <p:spPr bwMode="auto">
            <a:xfrm>
              <a:off x="2852" y="1300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2" name="Freeform 7357"/>
            <p:cNvSpPr>
              <a:spLocks/>
            </p:cNvSpPr>
            <p:nvPr/>
          </p:nvSpPr>
          <p:spPr bwMode="auto">
            <a:xfrm>
              <a:off x="2856" y="1301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3" name="Oval 7358"/>
            <p:cNvSpPr>
              <a:spLocks noChangeArrowheads="1"/>
            </p:cNvSpPr>
            <p:nvPr/>
          </p:nvSpPr>
          <p:spPr bwMode="auto">
            <a:xfrm>
              <a:off x="2860" y="1329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4" name="Freeform 7359"/>
            <p:cNvSpPr>
              <a:spLocks/>
            </p:cNvSpPr>
            <p:nvPr/>
          </p:nvSpPr>
          <p:spPr bwMode="auto">
            <a:xfrm>
              <a:off x="2865" y="1330"/>
              <a:ext cx="6" cy="6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5" name="Oval 7360"/>
            <p:cNvSpPr>
              <a:spLocks noChangeArrowheads="1"/>
            </p:cNvSpPr>
            <p:nvPr/>
          </p:nvSpPr>
          <p:spPr bwMode="auto">
            <a:xfrm>
              <a:off x="2871" y="1352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6" name="Freeform 7361"/>
            <p:cNvSpPr>
              <a:spLocks/>
            </p:cNvSpPr>
            <p:nvPr/>
          </p:nvSpPr>
          <p:spPr bwMode="auto">
            <a:xfrm>
              <a:off x="2876" y="1353"/>
              <a:ext cx="5" cy="7"/>
            </a:xfrm>
            <a:custGeom>
              <a:avLst/>
              <a:gdLst>
                <a:gd name="T0" fmla="*/ 4 w 6"/>
                <a:gd name="T1" fmla="*/ 3 h 8"/>
                <a:gd name="T2" fmla="*/ 3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4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7" name="Oval 7362"/>
            <p:cNvSpPr>
              <a:spLocks noChangeArrowheads="1"/>
            </p:cNvSpPr>
            <p:nvPr/>
          </p:nvSpPr>
          <p:spPr bwMode="auto">
            <a:xfrm>
              <a:off x="2892" y="1370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8" name="Freeform 7363"/>
            <p:cNvSpPr>
              <a:spLocks/>
            </p:cNvSpPr>
            <p:nvPr/>
          </p:nvSpPr>
          <p:spPr bwMode="auto">
            <a:xfrm>
              <a:off x="2896" y="1371"/>
              <a:ext cx="6" cy="8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7 h 8"/>
                <a:gd name="T4" fmla="*/ 0 w 6"/>
                <a:gd name="T5" fmla="*/ 5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9" name="Oval 7364"/>
            <p:cNvSpPr>
              <a:spLocks noChangeArrowheads="1"/>
            </p:cNvSpPr>
            <p:nvPr/>
          </p:nvSpPr>
          <p:spPr bwMode="auto">
            <a:xfrm>
              <a:off x="2895" y="1345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0" name="Freeform 7365"/>
            <p:cNvSpPr>
              <a:spLocks/>
            </p:cNvSpPr>
            <p:nvPr/>
          </p:nvSpPr>
          <p:spPr bwMode="auto">
            <a:xfrm>
              <a:off x="2899" y="1346"/>
              <a:ext cx="7" cy="8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1" name="Oval 7366"/>
            <p:cNvSpPr>
              <a:spLocks noChangeArrowheads="1"/>
            </p:cNvSpPr>
            <p:nvPr/>
          </p:nvSpPr>
          <p:spPr bwMode="auto">
            <a:xfrm>
              <a:off x="2883" y="1317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2" name="Freeform 7367"/>
            <p:cNvSpPr>
              <a:spLocks/>
            </p:cNvSpPr>
            <p:nvPr/>
          </p:nvSpPr>
          <p:spPr bwMode="auto">
            <a:xfrm>
              <a:off x="2887" y="1318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3" name="Oval 7368"/>
            <p:cNvSpPr>
              <a:spLocks noChangeArrowheads="1"/>
            </p:cNvSpPr>
            <p:nvPr/>
          </p:nvSpPr>
          <p:spPr bwMode="auto">
            <a:xfrm>
              <a:off x="2865" y="1286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4" name="Freeform 7369"/>
            <p:cNvSpPr>
              <a:spLocks/>
            </p:cNvSpPr>
            <p:nvPr/>
          </p:nvSpPr>
          <p:spPr bwMode="auto">
            <a:xfrm>
              <a:off x="2869" y="1287"/>
              <a:ext cx="6" cy="7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5" name="Oval 7370"/>
            <p:cNvSpPr>
              <a:spLocks noChangeArrowheads="1"/>
            </p:cNvSpPr>
            <p:nvPr/>
          </p:nvSpPr>
          <p:spPr bwMode="auto">
            <a:xfrm>
              <a:off x="2855" y="1262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6" name="Freeform 7371"/>
            <p:cNvSpPr>
              <a:spLocks/>
            </p:cNvSpPr>
            <p:nvPr/>
          </p:nvSpPr>
          <p:spPr bwMode="auto">
            <a:xfrm>
              <a:off x="2858" y="1263"/>
              <a:ext cx="7" cy="6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7" name="Oval 7372"/>
            <p:cNvSpPr>
              <a:spLocks noChangeArrowheads="1"/>
            </p:cNvSpPr>
            <p:nvPr/>
          </p:nvSpPr>
          <p:spPr bwMode="auto">
            <a:xfrm>
              <a:off x="2847" y="1232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8" name="Freeform 7373"/>
            <p:cNvSpPr>
              <a:spLocks/>
            </p:cNvSpPr>
            <p:nvPr/>
          </p:nvSpPr>
          <p:spPr bwMode="auto">
            <a:xfrm>
              <a:off x="2852" y="1233"/>
              <a:ext cx="5" cy="7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9" name="Oval 7374"/>
            <p:cNvSpPr>
              <a:spLocks noChangeArrowheads="1"/>
            </p:cNvSpPr>
            <p:nvPr/>
          </p:nvSpPr>
          <p:spPr bwMode="auto">
            <a:xfrm>
              <a:off x="2843" y="1198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0" name="Freeform 7375"/>
            <p:cNvSpPr>
              <a:spLocks/>
            </p:cNvSpPr>
            <p:nvPr/>
          </p:nvSpPr>
          <p:spPr bwMode="auto">
            <a:xfrm>
              <a:off x="2846" y="1199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1" name="Oval 7376"/>
            <p:cNvSpPr>
              <a:spLocks noChangeArrowheads="1"/>
            </p:cNvSpPr>
            <p:nvPr/>
          </p:nvSpPr>
          <p:spPr bwMode="auto">
            <a:xfrm>
              <a:off x="2840" y="1168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2" name="Freeform 7377"/>
            <p:cNvSpPr>
              <a:spLocks/>
            </p:cNvSpPr>
            <p:nvPr/>
          </p:nvSpPr>
          <p:spPr bwMode="auto">
            <a:xfrm>
              <a:off x="2843" y="1168"/>
              <a:ext cx="7" cy="8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3" name="Oval 7378"/>
            <p:cNvSpPr>
              <a:spLocks noChangeArrowheads="1"/>
            </p:cNvSpPr>
            <p:nvPr/>
          </p:nvSpPr>
          <p:spPr bwMode="auto">
            <a:xfrm>
              <a:off x="2824" y="1147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4" name="Freeform 7379"/>
            <p:cNvSpPr>
              <a:spLocks/>
            </p:cNvSpPr>
            <p:nvPr/>
          </p:nvSpPr>
          <p:spPr bwMode="auto">
            <a:xfrm>
              <a:off x="2828" y="1148"/>
              <a:ext cx="6" cy="7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5" name="Oval 7380"/>
            <p:cNvSpPr>
              <a:spLocks noChangeArrowheads="1"/>
            </p:cNvSpPr>
            <p:nvPr/>
          </p:nvSpPr>
          <p:spPr bwMode="auto">
            <a:xfrm>
              <a:off x="2829" y="1110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6" name="Freeform 7381"/>
            <p:cNvSpPr>
              <a:spLocks/>
            </p:cNvSpPr>
            <p:nvPr/>
          </p:nvSpPr>
          <p:spPr bwMode="auto">
            <a:xfrm>
              <a:off x="2832" y="1111"/>
              <a:ext cx="7" cy="7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7" name="Oval 7382"/>
            <p:cNvSpPr>
              <a:spLocks noChangeArrowheads="1"/>
            </p:cNvSpPr>
            <p:nvPr/>
          </p:nvSpPr>
          <p:spPr bwMode="auto">
            <a:xfrm>
              <a:off x="2845" y="1082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8" name="Freeform 7383"/>
            <p:cNvSpPr>
              <a:spLocks/>
            </p:cNvSpPr>
            <p:nvPr/>
          </p:nvSpPr>
          <p:spPr bwMode="auto">
            <a:xfrm>
              <a:off x="2850" y="1083"/>
              <a:ext cx="6" cy="8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8 h 8"/>
                <a:gd name="T4" fmla="*/ 1 w 7"/>
                <a:gd name="T5" fmla="*/ 5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8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2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9" name="Oval 7384"/>
            <p:cNvSpPr>
              <a:spLocks noChangeArrowheads="1"/>
            </p:cNvSpPr>
            <p:nvPr/>
          </p:nvSpPr>
          <p:spPr bwMode="auto">
            <a:xfrm>
              <a:off x="2860" y="1051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0" name="Freeform 7385"/>
            <p:cNvSpPr>
              <a:spLocks/>
            </p:cNvSpPr>
            <p:nvPr/>
          </p:nvSpPr>
          <p:spPr bwMode="auto">
            <a:xfrm>
              <a:off x="2865" y="1052"/>
              <a:ext cx="5" cy="7"/>
            </a:xfrm>
            <a:custGeom>
              <a:avLst/>
              <a:gdLst>
                <a:gd name="T0" fmla="*/ 3 w 6"/>
                <a:gd name="T1" fmla="*/ 3 h 8"/>
                <a:gd name="T2" fmla="*/ 3 w 6"/>
                <a:gd name="T3" fmla="*/ 6 h 8"/>
                <a:gd name="T4" fmla="*/ 0 w 6"/>
                <a:gd name="T5" fmla="*/ 4 h 8"/>
                <a:gd name="T6" fmla="*/ 2 w 6"/>
                <a:gd name="T7" fmla="*/ 1 h 8"/>
                <a:gd name="T8" fmla="*/ 3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8"/>
                  </a:cubicBezTo>
                  <a:cubicBezTo>
                    <a:pt x="2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2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1" name="Oval 7386"/>
            <p:cNvSpPr>
              <a:spLocks noChangeArrowheads="1"/>
            </p:cNvSpPr>
            <p:nvPr/>
          </p:nvSpPr>
          <p:spPr bwMode="auto">
            <a:xfrm>
              <a:off x="2868" y="1025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2" name="Freeform 7387"/>
            <p:cNvSpPr>
              <a:spLocks/>
            </p:cNvSpPr>
            <p:nvPr/>
          </p:nvSpPr>
          <p:spPr bwMode="auto">
            <a:xfrm>
              <a:off x="2871" y="1026"/>
              <a:ext cx="7" cy="6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3" name="Oval 7388"/>
            <p:cNvSpPr>
              <a:spLocks noChangeArrowheads="1"/>
            </p:cNvSpPr>
            <p:nvPr/>
          </p:nvSpPr>
          <p:spPr bwMode="auto">
            <a:xfrm>
              <a:off x="2844" y="1038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4" name="Freeform 7389"/>
            <p:cNvSpPr>
              <a:spLocks/>
            </p:cNvSpPr>
            <p:nvPr/>
          </p:nvSpPr>
          <p:spPr bwMode="auto">
            <a:xfrm>
              <a:off x="2848" y="1039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5" name="Oval 7390"/>
            <p:cNvSpPr>
              <a:spLocks noChangeArrowheads="1"/>
            </p:cNvSpPr>
            <p:nvPr/>
          </p:nvSpPr>
          <p:spPr bwMode="auto">
            <a:xfrm>
              <a:off x="2825" y="1063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6" name="Freeform 7391"/>
            <p:cNvSpPr>
              <a:spLocks/>
            </p:cNvSpPr>
            <p:nvPr/>
          </p:nvSpPr>
          <p:spPr bwMode="auto">
            <a:xfrm>
              <a:off x="2829" y="1064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7" name="Oval 7392"/>
            <p:cNvSpPr>
              <a:spLocks noChangeArrowheads="1"/>
            </p:cNvSpPr>
            <p:nvPr/>
          </p:nvSpPr>
          <p:spPr bwMode="auto">
            <a:xfrm>
              <a:off x="2808" y="1133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8" name="Freeform 7393"/>
            <p:cNvSpPr>
              <a:spLocks/>
            </p:cNvSpPr>
            <p:nvPr/>
          </p:nvSpPr>
          <p:spPr bwMode="auto">
            <a:xfrm>
              <a:off x="2813" y="1134"/>
              <a:ext cx="5" cy="8"/>
            </a:xfrm>
            <a:custGeom>
              <a:avLst/>
              <a:gdLst>
                <a:gd name="T0" fmla="*/ 4 w 6"/>
                <a:gd name="T1" fmla="*/ 3 h 8"/>
                <a:gd name="T2" fmla="*/ 3 w 6"/>
                <a:gd name="T3" fmla="*/ 7 h 8"/>
                <a:gd name="T4" fmla="*/ 0 w 6"/>
                <a:gd name="T5" fmla="*/ 5 h 8"/>
                <a:gd name="T6" fmla="*/ 2 w 6"/>
                <a:gd name="T7" fmla="*/ 1 h 8"/>
                <a:gd name="T8" fmla="*/ 4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9" name="Oval 7394"/>
            <p:cNvSpPr>
              <a:spLocks noChangeArrowheads="1"/>
            </p:cNvSpPr>
            <p:nvPr/>
          </p:nvSpPr>
          <p:spPr bwMode="auto">
            <a:xfrm>
              <a:off x="2806" y="1168"/>
              <a:ext cx="12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0" name="Freeform 7395"/>
            <p:cNvSpPr>
              <a:spLocks/>
            </p:cNvSpPr>
            <p:nvPr/>
          </p:nvSpPr>
          <p:spPr bwMode="auto">
            <a:xfrm>
              <a:off x="2811" y="1168"/>
              <a:ext cx="6" cy="7"/>
            </a:xfrm>
            <a:custGeom>
              <a:avLst/>
              <a:gdLst>
                <a:gd name="T0" fmla="*/ 6 w 6"/>
                <a:gd name="T1" fmla="*/ 3 h 7"/>
                <a:gd name="T2" fmla="*/ 4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6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1" name="Oval 7396"/>
            <p:cNvSpPr>
              <a:spLocks noChangeArrowheads="1"/>
            </p:cNvSpPr>
            <p:nvPr/>
          </p:nvSpPr>
          <p:spPr bwMode="auto">
            <a:xfrm>
              <a:off x="2824" y="1177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2" name="Freeform 7397"/>
            <p:cNvSpPr>
              <a:spLocks/>
            </p:cNvSpPr>
            <p:nvPr/>
          </p:nvSpPr>
          <p:spPr bwMode="auto">
            <a:xfrm>
              <a:off x="2828" y="1178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3" name="Oval 7398"/>
            <p:cNvSpPr>
              <a:spLocks noChangeArrowheads="1"/>
            </p:cNvSpPr>
            <p:nvPr/>
          </p:nvSpPr>
          <p:spPr bwMode="auto">
            <a:xfrm>
              <a:off x="2812" y="1088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4" name="Freeform 7399"/>
            <p:cNvSpPr>
              <a:spLocks/>
            </p:cNvSpPr>
            <p:nvPr/>
          </p:nvSpPr>
          <p:spPr bwMode="auto">
            <a:xfrm>
              <a:off x="2817" y="1089"/>
              <a:ext cx="5" cy="6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5 h 7"/>
                <a:gd name="T4" fmla="*/ 0 w 6"/>
                <a:gd name="T5" fmla="*/ 3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5" name="Oval 7400"/>
            <p:cNvSpPr>
              <a:spLocks noChangeArrowheads="1"/>
            </p:cNvSpPr>
            <p:nvPr/>
          </p:nvSpPr>
          <p:spPr bwMode="auto">
            <a:xfrm>
              <a:off x="2794" y="1113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6" name="Freeform 7401"/>
            <p:cNvSpPr>
              <a:spLocks/>
            </p:cNvSpPr>
            <p:nvPr/>
          </p:nvSpPr>
          <p:spPr bwMode="auto">
            <a:xfrm>
              <a:off x="2799" y="1114"/>
              <a:ext cx="6" cy="7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5 h 8"/>
                <a:gd name="T4" fmla="*/ 0 w 6"/>
                <a:gd name="T5" fmla="*/ 4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7" name="Oval 7402"/>
            <p:cNvSpPr>
              <a:spLocks noChangeArrowheads="1"/>
            </p:cNvSpPr>
            <p:nvPr/>
          </p:nvSpPr>
          <p:spPr bwMode="auto">
            <a:xfrm>
              <a:off x="2771" y="1129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8" name="Freeform 7403"/>
            <p:cNvSpPr>
              <a:spLocks/>
            </p:cNvSpPr>
            <p:nvPr/>
          </p:nvSpPr>
          <p:spPr bwMode="auto">
            <a:xfrm>
              <a:off x="2776" y="1130"/>
              <a:ext cx="5" cy="6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5 h 7"/>
                <a:gd name="T4" fmla="*/ 0 w 6"/>
                <a:gd name="T5" fmla="*/ 3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9" name="Oval 7404"/>
            <p:cNvSpPr>
              <a:spLocks noChangeArrowheads="1"/>
            </p:cNvSpPr>
            <p:nvPr/>
          </p:nvSpPr>
          <p:spPr bwMode="auto">
            <a:xfrm>
              <a:off x="2768" y="1093"/>
              <a:ext cx="12" cy="12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0" name="Freeform 7405"/>
            <p:cNvSpPr>
              <a:spLocks/>
            </p:cNvSpPr>
            <p:nvPr/>
          </p:nvSpPr>
          <p:spPr bwMode="auto">
            <a:xfrm>
              <a:off x="2773" y="1094"/>
              <a:ext cx="6" cy="8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7 h 8"/>
                <a:gd name="T4" fmla="*/ 0 w 6"/>
                <a:gd name="T5" fmla="*/ 5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1" name="Oval 7406"/>
            <p:cNvSpPr>
              <a:spLocks noChangeArrowheads="1"/>
            </p:cNvSpPr>
            <p:nvPr/>
          </p:nvSpPr>
          <p:spPr bwMode="auto">
            <a:xfrm>
              <a:off x="2783" y="1062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2" name="Freeform 7407"/>
            <p:cNvSpPr>
              <a:spLocks/>
            </p:cNvSpPr>
            <p:nvPr/>
          </p:nvSpPr>
          <p:spPr bwMode="auto">
            <a:xfrm>
              <a:off x="2787" y="1063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3" name="Oval 7408"/>
            <p:cNvSpPr>
              <a:spLocks noChangeArrowheads="1"/>
            </p:cNvSpPr>
            <p:nvPr/>
          </p:nvSpPr>
          <p:spPr bwMode="auto">
            <a:xfrm>
              <a:off x="2770" y="1023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4" name="Freeform 7409"/>
            <p:cNvSpPr>
              <a:spLocks/>
            </p:cNvSpPr>
            <p:nvPr/>
          </p:nvSpPr>
          <p:spPr bwMode="auto">
            <a:xfrm>
              <a:off x="2774" y="1024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5" name="Oval 7410"/>
            <p:cNvSpPr>
              <a:spLocks noChangeArrowheads="1"/>
            </p:cNvSpPr>
            <p:nvPr/>
          </p:nvSpPr>
          <p:spPr bwMode="auto">
            <a:xfrm>
              <a:off x="2762" y="1046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6" name="Freeform 7411"/>
            <p:cNvSpPr>
              <a:spLocks/>
            </p:cNvSpPr>
            <p:nvPr/>
          </p:nvSpPr>
          <p:spPr bwMode="auto">
            <a:xfrm>
              <a:off x="2766" y="1047"/>
              <a:ext cx="6" cy="7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7" name="Oval 7412"/>
            <p:cNvSpPr>
              <a:spLocks noChangeArrowheads="1"/>
            </p:cNvSpPr>
            <p:nvPr/>
          </p:nvSpPr>
          <p:spPr bwMode="auto">
            <a:xfrm>
              <a:off x="2751" y="1075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8" name="Freeform 7413"/>
            <p:cNvSpPr>
              <a:spLocks/>
            </p:cNvSpPr>
            <p:nvPr/>
          </p:nvSpPr>
          <p:spPr bwMode="auto">
            <a:xfrm>
              <a:off x="2755" y="1076"/>
              <a:ext cx="6" cy="6"/>
            </a:xfrm>
            <a:custGeom>
              <a:avLst/>
              <a:gdLst>
                <a:gd name="T0" fmla="*/ 6 w 6"/>
                <a:gd name="T1" fmla="*/ 3 h 7"/>
                <a:gd name="T2" fmla="*/ 4 w 6"/>
                <a:gd name="T3" fmla="*/ 5 h 7"/>
                <a:gd name="T4" fmla="*/ 0 w 6"/>
                <a:gd name="T5" fmla="*/ 3 h 7"/>
                <a:gd name="T6" fmla="*/ 2 w 6"/>
                <a:gd name="T7" fmla="*/ 0 h 7"/>
                <a:gd name="T8" fmla="*/ 6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9" name="Oval 7414"/>
            <p:cNvSpPr>
              <a:spLocks noChangeArrowheads="1"/>
            </p:cNvSpPr>
            <p:nvPr/>
          </p:nvSpPr>
          <p:spPr bwMode="auto">
            <a:xfrm>
              <a:off x="2741" y="1096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0" name="Freeform 7415"/>
            <p:cNvSpPr>
              <a:spLocks/>
            </p:cNvSpPr>
            <p:nvPr/>
          </p:nvSpPr>
          <p:spPr bwMode="auto">
            <a:xfrm>
              <a:off x="2745" y="1097"/>
              <a:ext cx="6" cy="7"/>
            </a:xfrm>
            <a:custGeom>
              <a:avLst/>
              <a:gdLst>
                <a:gd name="T0" fmla="*/ 6 w 6"/>
                <a:gd name="T1" fmla="*/ 3 h 7"/>
                <a:gd name="T2" fmla="*/ 4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6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1" name="Oval 7416"/>
            <p:cNvSpPr>
              <a:spLocks noChangeArrowheads="1"/>
            </p:cNvSpPr>
            <p:nvPr/>
          </p:nvSpPr>
          <p:spPr bwMode="auto">
            <a:xfrm>
              <a:off x="2731" y="1121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2" name="Freeform 7417"/>
            <p:cNvSpPr>
              <a:spLocks/>
            </p:cNvSpPr>
            <p:nvPr/>
          </p:nvSpPr>
          <p:spPr bwMode="auto">
            <a:xfrm>
              <a:off x="2735" y="1122"/>
              <a:ext cx="7" cy="8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3" name="Oval 7418"/>
            <p:cNvSpPr>
              <a:spLocks noChangeArrowheads="1"/>
            </p:cNvSpPr>
            <p:nvPr/>
          </p:nvSpPr>
          <p:spPr bwMode="auto">
            <a:xfrm>
              <a:off x="2719" y="1148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4" name="Freeform 7419"/>
            <p:cNvSpPr>
              <a:spLocks/>
            </p:cNvSpPr>
            <p:nvPr/>
          </p:nvSpPr>
          <p:spPr bwMode="auto">
            <a:xfrm>
              <a:off x="2724" y="1149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5 h 8"/>
                <a:gd name="T4" fmla="*/ 1 w 7"/>
                <a:gd name="T5" fmla="*/ 4 h 8"/>
                <a:gd name="T6" fmla="*/ 2 w 7"/>
                <a:gd name="T7" fmla="*/ 0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6"/>
                    <a:pt x="1" y="5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5" name="Oval 7420"/>
            <p:cNvSpPr>
              <a:spLocks noChangeArrowheads="1"/>
            </p:cNvSpPr>
            <p:nvPr/>
          </p:nvSpPr>
          <p:spPr bwMode="auto">
            <a:xfrm>
              <a:off x="2711" y="1178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6" name="Freeform 7421"/>
            <p:cNvSpPr>
              <a:spLocks/>
            </p:cNvSpPr>
            <p:nvPr/>
          </p:nvSpPr>
          <p:spPr bwMode="auto">
            <a:xfrm>
              <a:off x="2715" y="1179"/>
              <a:ext cx="6" cy="6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7" name="Oval 7422"/>
            <p:cNvSpPr>
              <a:spLocks noChangeArrowheads="1"/>
            </p:cNvSpPr>
            <p:nvPr/>
          </p:nvSpPr>
          <p:spPr bwMode="auto">
            <a:xfrm>
              <a:off x="2699" y="1205"/>
              <a:ext cx="11" cy="12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8" name="Freeform 7423"/>
            <p:cNvSpPr>
              <a:spLocks/>
            </p:cNvSpPr>
            <p:nvPr/>
          </p:nvSpPr>
          <p:spPr bwMode="auto">
            <a:xfrm>
              <a:off x="2704" y="1206"/>
              <a:ext cx="5" cy="8"/>
            </a:xfrm>
            <a:custGeom>
              <a:avLst/>
              <a:gdLst>
                <a:gd name="T0" fmla="*/ 4 w 6"/>
                <a:gd name="T1" fmla="*/ 3 h 8"/>
                <a:gd name="T2" fmla="*/ 3 w 6"/>
                <a:gd name="T3" fmla="*/ 7 h 8"/>
                <a:gd name="T4" fmla="*/ 0 w 6"/>
                <a:gd name="T5" fmla="*/ 5 h 8"/>
                <a:gd name="T6" fmla="*/ 2 w 6"/>
                <a:gd name="T7" fmla="*/ 1 h 8"/>
                <a:gd name="T8" fmla="*/ 4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9" name="Oval 7424"/>
            <p:cNvSpPr>
              <a:spLocks noChangeArrowheads="1"/>
            </p:cNvSpPr>
            <p:nvPr/>
          </p:nvSpPr>
          <p:spPr bwMode="auto">
            <a:xfrm>
              <a:off x="2721" y="1206"/>
              <a:ext cx="10" cy="12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0" name="Freeform 7425"/>
            <p:cNvSpPr>
              <a:spLocks/>
            </p:cNvSpPr>
            <p:nvPr/>
          </p:nvSpPr>
          <p:spPr bwMode="auto">
            <a:xfrm>
              <a:off x="2725" y="1207"/>
              <a:ext cx="6" cy="8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1" name="Oval 7426"/>
            <p:cNvSpPr>
              <a:spLocks noChangeArrowheads="1"/>
            </p:cNvSpPr>
            <p:nvPr/>
          </p:nvSpPr>
          <p:spPr bwMode="auto">
            <a:xfrm>
              <a:off x="2739" y="1195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2" name="Freeform 7427"/>
            <p:cNvSpPr>
              <a:spLocks/>
            </p:cNvSpPr>
            <p:nvPr/>
          </p:nvSpPr>
          <p:spPr bwMode="auto">
            <a:xfrm>
              <a:off x="2743" y="1196"/>
              <a:ext cx="6" cy="8"/>
            </a:xfrm>
            <a:custGeom>
              <a:avLst/>
              <a:gdLst>
                <a:gd name="T0" fmla="*/ 6 w 6"/>
                <a:gd name="T1" fmla="*/ 3 h 8"/>
                <a:gd name="T2" fmla="*/ 4 w 6"/>
                <a:gd name="T3" fmla="*/ 7 h 8"/>
                <a:gd name="T4" fmla="*/ 0 w 6"/>
                <a:gd name="T5" fmla="*/ 5 h 8"/>
                <a:gd name="T6" fmla="*/ 2 w 6"/>
                <a:gd name="T7" fmla="*/ 1 h 8"/>
                <a:gd name="T8" fmla="*/ 6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6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3" name="Oval 7428"/>
            <p:cNvSpPr>
              <a:spLocks noChangeArrowheads="1"/>
            </p:cNvSpPr>
            <p:nvPr/>
          </p:nvSpPr>
          <p:spPr bwMode="auto">
            <a:xfrm>
              <a:off x="2742" y="1230"/>
              <a:ext cx="12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4" name="Freeform 7429"/>
            <p:cNvSpPr>
              <a:spLocks/>
            </p:cNvSpPr>
            <p:nvPr/>
          </p:nvSpPr>
          <p:spPr bwMode="auto">
            <a:xfrm>
              <a:off x="2747" y="1230"/>
              <a:ext cx="7" cy="7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5" name="Oval 7430"/>
            <p:cNvSpPr>
              <a:spLocks noChangeArrowheads="1"/>
            </p:cNvSpPr>
            <p:nvPr/>
          </p:nvSpPr>
          <p:spPr bwMode="auto">
            <a:xfrm>
              <a:off x="2739" y="1253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6" name="Freeform 7431"/>
            <p:cNvSpPr>
              <a:spLocks/>
            </p:cNvSpPr>
            <p:nvPr/>
          </p:nvSpPr>
          <p:spPr bwMode="auto">
            <a:xfrm>
              <a:off x="2743" y="1254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7" name="Oval 7432"/>
            <p:cNvSpPr>
              <a:spLocks noChangeArrowheads="1"/>
            </p:cNvSpPr>
            <p:nvPr/>
          </p:nvSpPr>
          <p:spPr bwMode="auto">
            <a:xfrm>
              <a:off x="2733" y="1283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8" name="Freeform 7433"/>
            <p:cNvSpPr>
              <a:spLocks/>
            </p:cNvSpPr>
            <p:nvPr/>
          </p:nvSpPr>
          <p:spPr bwMode="auto">
            <a:xfrm>
              <a:off x="2738" y="1284"/>
              <a:ext cx="5" cy="8"/>
            </a:xfrm>
            <a:custGeom>
              <a:avLst/>
              <a:gdLst>
                <a:gd name="T0" fmla="*/ 3 w 6"/>
                <a:gd name="T1" fmla="*/ 3 h 8"/>
                <a:gd name="T2" fmla="*/ 3 w 6"/>
                <a:gd name="T3" fmla="*/ 8 h 8"/>
                <a:gd name="T4" fmla="*/ 0 w 6"/>
                <a:gd name="T5" fmla="*/ 5 h 8"/>
                <a:gd name="T6" fmla="*/ 2 w 6"/>
                <a:gd name="T7" fmla="*/ 1 h 8"/>
                <a:gd name="T8" fmla="*/ 3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8"/>
                  </a:cubicBezTo>
                  <a:cubicBezTo>
                    <a:pt x="2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2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9" name="Oval 7434"/>
            <p:cNvSpPr>
              <a:spLocks noChangeArrowheads="1"/>
            </p:cNvSpPr>
            <p:nvPr/>
          </p:nvSpPr>
          <p:spPr bwMode="auto">
            <a:xfrm>
              <a:off x="2724" y="1317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0" name="Freeform 7435"/>
            <p:cNvSpPr>
              <a:spLocks/>
            </p:cNvSpPr>
            <p:nvPr/>
          </p:nvSpPr>
          <p:spPr bwMode="auto">
            <a:xfrm>
              <a:off x="2729" y="1318"/>
              <a:ext cx="5" cy="7"/>
            </a:xfrm>
            <a:custGeom>
              <a:avLst/>
              <a:gdLst>
                <a:gd name="T0" fmla="*/ 3 w 6"/>
                <a:gd name="T1" fmla="*/ 3 h 8"/>
                <a:gd name="T2" fmla="*/ 3 w 6"/>
                <a:gd name="T3" fmla="*/ 5 h 8"/>
                <a:gd name="T4" fmla="*/ 0 w 6"/>
                <a:gd name="T5" fmla="*/ 4 h 8"/>
                <a:gd name="T6" fmla="*/ 2 w 6"/>
                <a:gd name="T7" fmla="*/ 0 h 8"/>
                <a:gd name="T8" fmla="*/ 3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8"/>
                    <a:pt x="1" y="6"/>
                    <a:pt x="0" y="5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1" name="Oval 7436"/>
            <p:cNvSpPr>
              <a:spLocks noChangeArrowheads="1"/>
            </p:cNvSpPr>
            <p:nvPr/>
          </p:nvSpPr>
          <p:spPr bwMode="auto">
            <a:xfrm>
              <a:off x="2714" y="1344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2" name="Freeform 7437"/>
            <p:cNvSpPr>
              <a:spLocks/>
            </p:cNvSpPr>
            <p:nvPr/>
          </p:nvSpPr>
          <p:spPr bwMode="auto">
            <a:xfrm>
              <a:off x="2718" y="1345"/>
              <a:ext cx="7" cy="8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7 h 8"/>
                <a:gd name="T4" fmla="*/ 1 w 7"/>
                <a:gd name="T5" fmla="*/ 5 h 8"/>
                <a:gd name="T6" fmla="*/ 2 w 7"/>
                <a:gd name="T7" fmla="*/ 0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6"/>
                    <a:pt x="1" y="5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3" name="Oval 7438"/>
            <p:cNvSpPr>
              <a:spLocks noChangeArrowheads="1"/>
            </p:cNvSpPr>
            <p:nvPr/>
          </p:nvSpPr>
          <p:spPr bwMode="auto">
            <a:xfrm>
              <a:off x="2702" y="1374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4" name="Freeform 7439"/>
            <p:cNvSpPr>
              <a:spLocks/>
            </p:cNvSpPr>
            <p:nvPr/>
          </p:nvSpPr>
          <p:spPr bwMode="auto">
            <a:xfrm>
              <a:off x="2705" y="1375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5" name="Oval 7440"/>
            <p:cNvSpPr>
              <a:spLocks noChangeArrowheads="1"/>
            </p:cNvSpPr>
            <p:nvPr/>
          </p:nvSpPr>
          <p:spPr bwMode="auto">
            <a:xfrm>
              <a:off x="2687" y="1355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6" name="Freeform 7441"/>
            <p:cNvSpPr>
              <a:spLocks/>
            </p:cNvSpPr>
            <p:nvPr/>
          </p:nvSpPr>
          <p:spPr bwMode="auto">
            <a:xfrm>
              <a:off x="2692" y="1355"/>
              <a:ext cx="5" cy="7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7" name="Oval 7442"/>
            <p:cNvSpPr>
              <a:spLocks noChangeArrowheads="1"/>
            </p:cNvSpPr>
            <p:nvPr/>
          </p:nvSpPr>
          <p:spPr bwMode="auto">
            <a:xfrm>
              <a:off x="2692" y="1319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8" name="Freeform 7443"/>
            <p:cNvSpPr>
              <a:spLocks/>
            </p:cNvSpPr>
            <p:nvPr/>
          </p:nvSpPr>
          <p:spPr bwMode="auto">
            <a:xfrm>
              <a:off x="2695" y="1320"/>
              <a:ext cx="7" cy="7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9" name="Oval 7444"/>
            <p:cNvSpPr>
              <a:spLocks noChangeArrowheads="1"/>
            </p:cNvSpPr>
            <p:nvPr/>
          </p:nvSpPr>
          <p:spPr bwMode="auto">
            <a:xfrm>
              <a:off x="2699" y="1284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0" name="Freeform 7445"/>
            <p:cNvSpPr>
              <a:spLocks/>
            </p:cNvSpPr>
            <p:nvPr/>
          </p:nvSpPr>
          <p:spPr bwMode="auto">
            <a:xfrm>
              <a:off x="2704" y="1285"/>
              <a:ext cx="5" cy="7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1" name="Oval 7446"/>
            <p:cNvSpPr>
              <a:spLocks noChangeArrowheads="1"/>
            </p:cNvSpPr>
            <p:nvPr/>
          </p:nvSpPr>
          <p:spPr bwMode="auto">
            <a:xfrm>
              <a:off x="2692" y="1260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2" name="Freeform 7447"/>
            <p:cNvSpPr>
              <a:spLocks/>
            </p:cNvSpPr>
            <p:nvPr/>
          </p:nvSpPr>
          <p:spPr bwMode="auto">
            <a:xfrm>
              <a:off x="2695" y="1261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3" name="Oval 7448"/>
            <p:cNvSpPr>
              <a:spLocks noChangeArrowheads="1"/>
            </p:cNvSpPr>
            <p:nvPr/>
          </p:nvSpPr>
          <p:spPr bwMode="auto">
            <a:xfrm>
              <a:off x="2679" y="1286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4" name="Freeform 7449"/>
            <p:cNvSpPr>
              <a:spLocks/>
            </p:cNvSpPr>
            <p:nvPr/>
          </p:nvSpPr>
          <p:spPr bwMode="auto">
            <a:xfrm>
              <a:off x="2683" y="1287"/>
              <a:ext cx="6" cy="7"/>
            </a:xfrm>
            <a:custGeom>
              <a:avLst/>
              <a:gdLst>
                <a:gd name="T0" fmla="*/ 5 w 6"/>
                <a:gd name="T1" fmla="*/ 3 h 8"/>
                <a:gd name="T2" fmla="*/ 4 w 6"/>
                <a:gd name="T3" fmla="*/ 5 h 8"/>
                <a:gd name="T4" fmla="*/ 0 w 6"/>
                <a:gd name="T5" fmla="*/ 4 h 8"/>
                <a:gd name="T6" fmla="*/ 2 w 6"/>
                <a:gd name="T7" fmla="*/ 0 h 8"/>
                <a:gd name="T8" fmla="*/ 5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8"/>
                    <a:pt x="1" y="6"/>
                    <a:pt x="0" y="5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5" name="Oval 7450"/>
            <p:cNvSpPr>
              <a:spLocks noChangeArrowheads="1"/>
            </p:cNvSpPr>
            <p:nvPr/>
          </p:nvSpPr>
          <p:spPr bwMode="auto">
            <a:xfrm>
              <a:off x="2672" y="1313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6" name="Freeform 7451"/>
            <p:cNvSpPr>
              <a:spLocks/>
            </p:cNvSpPr>
            <p:nvPr/>
          </p:nvSpPr>
          <p:spPr bwMode="auto">
            <a:xfrm>
              <a:off x="2677" y="1314"/>
              <a:ext cx="6" cy="7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6 h 8"/>
                <a:gd name="T4" fmla="*/ 1 w 7"/>
                <a:gd name="T5" fmla="*/ 4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8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2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7" name="Oval 7452"/>
            <p:cNvSpPr>
              <a:spLocks noChangeArrowheads="1"/>
            </p:cNvSpPr>
            <p:nvPr/>
          </p:nvSpPr>
          <p:spPr bwMode="auto">
            <a:xfrm>
              <a:off x="2663" y="1337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8" name="Freeform 7453"/>
            <p:cNvSpPr>
              <a:spLocks/>
            </p:cNvSpPr>
            <p:nvPr/>
          </p:nvSpPr>
          <p:spPr bwMode="auto">
            <a:xfrm>
              <a:off x="2667" y="1338"/>
              <a:ext cx="6" cy="7"/>
            </a:xfrm>
            <a:custGeom>
              <a:avLst/>
              <a:gdLst>
                <a:gd name="T0" fmla="*/ 5 w 6"/>
                <a:gd name="T1" fmla="*/ 3 h 8"/>
                <a:gd name="T2" fmla="*/ 4 w 6"/>
                <a:gd name="T3" fmla="*/ 6 h 8"/>
                <a:gd name="T4" fmla="*/ 0 w 6"/>
                <a:gd name="T5" fmla="*/ 4 h 8"/>
                <a:gd name="T6" fmla="*/ 2 w 6"/>
                <a:gd name="T7" fmla="*/ 1 h 8"/>
                <a:gd name="T8" fmla="*/ 5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8"/>
                  </a:cubicBezTo>
                  <a:cubicBezTo>
                    <a:pt x="2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2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9" name="Oval 7454"/>
            <p:cNvSpPr>
              <a:spLocks noChangeArrowheads="1"/>
            </p:cNvSpPr>
            <p:nvPr/>
          </p:nvSpPr>
          <p:spPr bwMode="auto">
            <a:xfrm>
              <a:off x="2657" y="1368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0" name="Freeform 7455"/>
            <p:cNvSpPr>
              <a:spLocks/>
            </p:cNvSpPr>
            <p:nvPr/>
          </p:nvSpPr>
          <p:spPr bwMode="auto">
            <a:xfrm>
              <a:off x="2662" y="1368"/>
              <a:ext cx="5" cy="8"/>
            </a:xfrm>
            <a:custGeom>
              <a:avLst/>
              <a:gdLst>
                <a:gd name="T0" fmla="*/ 3 w 6"/>
                <a:gd name="T1" fmla="*/ 3 h 8"/>
                <a:gd name="T2" fmla="*/ 3 w 6"/>
                <a:gd name="T3" fmla="*/ 7 h 8"/>
                <a:gd name="T4" fmla="*/ 0 w 6"/>
                <a:gd name="T5" fmla="*/ 5 h 8"/>
                <a:gd name="T6" fmla="*/ 2 w 6"/>
                <a:gd name="T7" fmla="*/ 0 h 8"/>
                <a:gd name="T8" fmla="*/ 3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8"/>
                    <a:pt x="1" y="6"/>
                    <a:pt x="0" y="5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1" name="Oval 7456"/>
            <p:cNvSpPr>
              <a:spLocks noChangeArrowheads="1"/>
            </p:cNvSpPr>
            <p:nvPr/>
          </p:nvSpPr>
          <p:spPr bwMode="auto">
            <a:xfrm>
              <a:off x="2794" y="1033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2" name="Freeform 7457"/>
            <p:cNvSpPr>
              <a:spLocks/>
            </p:cNvSpPr>
            <p:nvPr/>
          </p:nvSpPr>
          <p:spPr bwMode="auto">
            <a:xfrm>
              <a:off x="2798" y="1034"/>
              <a:ext cx="7" cy="8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7 h 8"/>
                <a:gd name="T4" fmla="*/ 1 w 7"/>
                <a:gd name="T5" fmla="*/ 5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3" name="Oval 7458"/>
            <p:cNvSpPr>
              <a:spLocks noChangeArrowheads="1"/>
            </p:cNvSpPr>
            <p:nvPr/>
          </p:nvSpPr>
          <p:spPr bwMode="auto">
            <a:xfrm>
              <a:off x="2809" y="1006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4" name="Freeform 7459"/>
            <p:cNvSpPr>
              <a:spLocks/>
            </p:cNvSpPr>
            <p:nvPr/>
          </p:nvSpPr>
          <p:spPr bwMode="auto">
            <a:xfrm>
              <a:off x="2814" y="1006"/>
              <a:ext cx="5" cy="7"/>
            </a:xfrm>
            <a:custGeom>
              <a:avLst/>
              <a:gdLst>
                <a:gd name="T0" fmla="*/ 4 w 6"/>
                <a:gd name="T1" fmla="*/ 3 h 7"/>
                <a:gd name="T2" fmla="*/ 3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4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6" y="3"/>
                  </a:moveTo>
                  <a:cubicBezTo>
                    <a:pt x="6" y="4"/>
                    <a:pt x="5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5" name="Oval 7460"/>
            <p:cNvSpPr>
              <a:spLocks noChangeArrowheads="1"/>
            </p:cNvSpPr>
            <p:nvPr/>
          </p:nvSpPr>
          <p:spPr bwMode="auto">
            <a:xfrm>
              <a:off x="2826" y="976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6" name="Freeform 7461"/>
            <p:cNvSpPr>
              <a:spLocks/>
            </p:cNvSpPr>
            <p:nvPr/>
          </p:nvSpPr>
          <p:spPr bwMode="auto">
            <a:xfrm>
              <a:off x="2830" y="977"/>
              <a:ext cx="6" cy="6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7" name="Oval 7462"/>
            <p:cNvSpPr>
              <a:spLocks noChangeArrowheads="1"/>
            </p:cNvSpPr>
            <p:nvPr/>
          </p:nvSpPr>
          <p:spPr bwMode="auto">
            <a:xfrm>
              <a:off x="2843" y="951"/>
              <a:ext cx="10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8" name="Freeform 7463"/>
            <p:cNvSpPr>
              <a:spLocks/>
            </p:cNvSpPr>
            <p:nvPr/>
          </p:nvSpPr>
          <p:spPr bwMode="auto">
            <a:xfrm>
              <a:off x="2846" y="952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5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9" name="Oval 7464"/>
            <p:cNvSpPr>
              <a:spLocks noChangeArrowheads="1"/>
            </p:cNvSpPr>
            <p:nvPr/>
          </p:nvSpPr>
          <p:spPr bwMode="auto">
            <a:xfrm>
              <a:off x="2867" y="933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0" name="Freeform 7465"/>
            <p:cNvSpPr>
              <a:spLocks/>
            </p:cNvSpPr>
            <p:nvPr/>
          </p:nvSpPr>
          <p:spPr bwMode="auto">
            <a:xfrm>
              <a:off x="2871" y="934"/>
              <a:ext cx="6" cy="8"/>
            </a:xfrm>
            <a:custGeom>
              <a:avLst/>
              <a:gdLst>
                <a:gd name="T0" fmla="*/ 5 w 6"/>
                <a:gd name="T1" fmla="*/ 3 h 8"/>
                <a:gd name="T2" fmla="*/ 4 w 6"/>
                <a:gd name="T3" fmla="*/ 8 h 8"/>
                <a:gd name="T4" fmla="*/ 0 w 6"/>
                <a:gd name="T5" fmla="*/ 5 h 8"/>
                <a:gd name="T6" fmla="*/ 2 w 6"/>
                <a:gd name="T7" fmla="*/ 1 h 8"/>
                <a:gd name="T8" fmla="*/ 5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8"/>
                  </a:cubicBezTo>
                  <a:cubicBezTo>
                    <a:pt x="2" y="8"/>
                    <a:pt x="1" y="7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1" name="Oval 7466"/>
            <p:cNvSpPr>
              <a:spLocks noChangeArrowheads="1"/>
            </p:cNvSpPr>
            <p:nvPr/>
          </p:nvSpPr>
          <p:spPr bwMode="auto">
            <a:xfrm>
              <a:off x="2873" y="961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2" name="Freeform 7467"/>
            <p:cNvSpPr>
              <a:spLocks/>
            </p:cNvSpPr>
            <p:nvPr/>
          </p:nvSpPr>
          <p:spPr bwMode="auto">
            <a:xfrm>
              <a:off x="2878" y="962"/>
              <a:ext cx="6" cy="6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3" name="Oval 7468"/>
            <p:cNvSpPr>
              <a:spLocks noChangeArrowheads="1"/>
            </p:cNvSpPr>
            <p:nvPr/>
          </p:nvSpPr>
          <p:spPr bwMode="auto">
            <a:xfrm>
              <a:off x="2854" y="980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4" name="Freeform 7469"/>
            <p:cNvSpPr>
              <a:spLocks/>
            </p:cNvSpPr>
            <p:nvPr/>
          </p:nvSpPr>
          <p:spPr bwMode="auto">
            <a:xfrm>
              <a:off x="2858" y="981"/>
              <a:ext cx="7" cy="7"/>
            </a:xfrm>
            <a:custGeom>
              <a:avLst/>
              <a:gdLst>
                <a:gd name="T0" fmla="*/ 6 w 7"/>
                <a:gd name="T1" fmla="*/ 3 h 8"/>
                <a:gd name="T2" fmla="*/ 4 w 7"/>
                <a:gd name="T3" fmla="*/ 6 h 8"/>
                <a:gd name="T4" fmla="*/ 1 w 7"/>
                <a:gd name="T5" fmla="*/ 4 h 8"/>
                <a:gd name="T6" fmla="*/ 2 w 7"/>
                <a:gd name="T7" fmla="*/ 1 h 8"/>
                <a:gd name="T8" fmla="*/ 6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8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5" name="Oval 7470"/>
            <p:cNvSpPr>
              <a:spLocks noChangeArrowheads="1"/>
            </p:cNvSpPr>
            <p:nvPr/>
          </p:nvSpPr>
          <p:spPr bwMode="auto">
            <a:xfrm>
              <a:off x="2870" y="994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6" name="Freeform 7471"/>
            <p:cNvSpPr>
              <a:spLocks/>
            </p:cNvSpPr>
            <p:nvPr/>
          </p:nvSpPr>
          <p:spPr bwMode="auto">
            <a:xfrm>
              <a:off x="2875" y="995"/>
              <a:ext cx="6" cy="7"/>
            </a:xfrm>
            <a:custGeom>
              <a:avLst/>
              <a:gdLst>
                <a:gd name="T0" fmla="*/ 4 w 7"/>
                <a:gd name="T1" fmla="*/ 3 h 7"/>
                <a:gd name="T2" fmla="*/ 3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4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7" name="Oval 7472"/>
            <p:cNvSpPr>
              <a:spLocks noChangeArrowheads="1"/>
            </p:cNvSpPr>
            <p:nvPr/>
          </p:nvSpPr>
          <p:spPr bwMode="auto">
            <a:xfrm>
              <a:off x="2892" y="968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8" name="Freeform 7473"/>
            <p:cNvSpPr>
              <a:spLocks/>
            </p:cNvSpPr>
            <p:nvPr/>
          </p:nvSpPr>
          <p:spPr bwMode="auto">
            <a:xfrm>
              <a:off x="2896" y="969"/>
              <a:ext cx="6" cy="7"/>
            </a:xfrm>
            <a:custGeom>
              <a:avLst/>
              <a:gdLst>
                <a:gd name="T0" fmla="*/ 5 w 6"/>
                <a:gd name="T1" fmla="*/ 3 h 7"/>
                <a:gd name="T2" fmla="*/ 4 w 6"/>
                <a:gd name="T3" fmla="*/ 7 h 7"/>
                <a:gd name="T4" fmla="*/ 0 w 6"/>
                <a:gd name="T5" fmla="*/ 4 h 7"/>
                <a:gd name="T6" fmla="*/ 2 w 6"/>
                <a:gd name="T7" fmla="*/ 0 h 7"/>
                <a:gd name="T8" fmla="*/ 5 w 6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5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7"/>
                    <a:pt x="1" y="6"/>
                    <a:pt x="0" y="4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9" name="Oval 7474"/>
            <p:cNvSpPr>
              <a:spLocks noChangeArrowheads="1"/>
            </p:cNvSpPr>
            <p:nvPr/>
          </p:nvSpPr>
          <p:spPr bwMode="auto">
            <a:xfrm>
              <a:off x="2909" y="943"/>
              <a:ext cx="11" cy="11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0" name="Freeform 7475"/>
            <p:cNvSpPr>
              <a:spLocks/>
            </p:cNvSpPr>
            <p:nvPr/>
          </p:nvSpPr>
          <p:spPr bwMode="auto">
            <a:xfrm>
              <a:off x="2914" y="943"/>
              <a:ext cx="6" cy="8"/>
            </a:xfrm>
            <a:custGeom>
              <a:avLst/>
              <a:gdLst>
                <a:gd name="T0" fmla="*/ 4 w 7"/>
                <a:gd name="T1" fmla="*/ 3 h 8"/>
                <a:gd name="T2" fmla="*/ 3 w 7"/>
                <a:gd name="T3" fmla="*/ 8 h 8"/>
                <a:gd name="T4" fmla="*/ 1 w 7"/>
                <a:gd name="T5" fmla="*/ 5 h 8"/>
                <a:gd name="T6" fmla="*/ 2 w 7"/>
                <a:gd name="T7" fmla="*/ 1 h 8"/>
                <a:gd name="T8" fmla="*/ 4 w 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7" y="5"/>
                    <a:pt x="6" y="7"/>
                    <a:pt x="4" y="8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2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1" name="Oval 7476"/>
            <p:cNvSpPr>
              <a:spLocks noChangeArrowheads="1"/>
            </p:cNvSpPr>
            <p:nvPr/>
          </p:nvSpPr>
          <p:spPr bwMode="auto">
            <a:xfrm>
              <a:off x="2927" y="919"/>
              <a:ext cx="11" cy="12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2" name="Freeform 7477"/>
            <p:cNvSpPr>
              <a:spLocks/>
            </p:cNvSpPr>
            <p:nvPr/>
          </p:nvSpPr>
          <p:spPr bwMode="auto">
            <a:xfrm>
              <a:off x="2932" y="920"/>
              <a:ext cx="5" cy="8"/>
            </a:xfrm>
            <a:custGeom>
              <a:avLst/>
              <a:gdLst>
                <a:gd name="T0" fmla="*/ 3 w 6"/>
                <a:gd name="T1" fmla="*/ 3 h 8"/>
                <a:gd name="T2" fmla="*/ 3 w 6"/>
                <a:gd name="T3" fmla="*/ 7 h 8"/>
                <a:gd name="T4" fmla="*/ 0 w 6"/>
                <a:gd name="T5" fmla="*/ 5 h 8"/>
                <a:gd name="T6" fmla="*/ 2 w 6"/>
                <a:gd name="T7" fmla="*/ 0 h 8"/>
                <a:gd name="T8" fmla="*/ 3 w 6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6" y="5"/>
                    <a:pt x="5" y="7"/>
                    <a:pt x="4" y="7"/>
                  </a:cubicBezTo>
                  <a:cubicBezTo>
                    <a:pt x="2" y="8"/>
                    <a:pt x="1" y="6"/>
                    <a:pt x="0" y="5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3" name="Oval 7478"/>
            <p:cNvSpPr>
              <a:spLocks noChangeArrowheads="1"/>
            </p:cNvSpPr>
            <p:nvPr/>
          </p:nvSpPr>
          <p:spPr bwMode="auto">
            <a:xfrm>
              <a:off x="2943" y="893"/>
              <a:ext cx="10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4" name="Freeform 7479"/>
            <p:cNvSpPr>
              <a:spLocks/>
            </p:cNvSpPr>
            <p:nvPr/>
          </p:nvSpPr>
          <p:spPr bwMode="auto">
            <a:xfrm>
              <a:off x="2946" y="893"/>
              <a:ext cx="7" cy="7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7 h 7"/>
                <a:gd name="T4" fmla="*/ 1 w 7"/>
                <a:gd name="T5" fmla="*/ 4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5" name="Oval 7480"/>
            <p:cNvSpPr>
              <a:spLocks noChangeArrowheads="1"/>
            </p:cNvSpPr>
            <p:nvPr/>
          </p:nvSpPr>
          <p:spPr bwMode="auto">
            <a:xfrm>
              <a:off x="2959" y="862"/>
              <a:ext cx="11" cy="10"/>
            </a:xfrm>
            <a:prstGeom prst="ellipse">
              <a:avLst/>
            </a:prstGeom>
            <a:solidFill>
              <a:srgbClr val="501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6" name="Freeform 7481"/>
            <p:cNvSpPr>
              <a:spLocks/>
            </p:cNvSpPr>
            <p:nvPr/>
          </p:nvSpPr>
          <p:spPr bwMode="auto">
            <a:xfrm>
              <a:off x="2963" y="863"/>
              <a:ext cx="7" cy="6"/>
            </a:xfrm>
            <a:custGeom>
              <a:avLst/>
              <a:gdLst>
                <a:gd name="T0" fmla="*/ 6 w 7"/>
                <a:gd name="T1" fmla="*/ 3 h 7"/>
                <a:gd name="T2" fmla="*/ 4 w 7"/>
                <a:gd name="T3" fmla="*/ 5 h 7"/>
                <a:gd name="T4" fmla="*/ 1 w 7"/>
                <a:gd name="T5" fmla="*/ 3 h 7"/>
                <a:gd name="T6" fmla="*/ 2 w 7"/>
                <a:gd name="T7" fmla="*/ 0 h 7"/>
                <a:gd name="T8" fmla="*/ 6 w 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3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782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7" name="Freeform 7482"/>
            <p:cNvSpPr>
              <a:spLocks/>
            </p:cNvSpPr>
            <p:nvPr/>
          </p:nvSpPr>
          <p:spPr bwMode="auto">
            <a:xfrm>
              <a:off x="2241" y="3916"/>
              <a:ext cx="1225" cy="563"/>
            </a:xfrm>
            <a:custGeom>
              <a:avLst/>
              <a:gdLst>
                <a:gd name="T0" fmla="*/ 646 w 1322"/>
                <a:gd name="T1" fmla="*/ 3 h 608"/>
                <a:gd name="T2" fmla="*/ 501 w 1322"/>
                <a:gd name="T3" fmla="*/ 129 h 608"/>
                <a:gd name="T4" fmla="*/ 350 w 1322"/>
                <a:gd name="T5" fmla="*/ 203 h 608"/>
                <a:gd name="T6" fmla="*/ 193 w 1322"/>
                <a:gd name="T7" fmla="*/ 232 h 608"/>
                <a:gd name="T8" fmla="*/ 2 w 1322"/>
                <a:gd name="T9" fmla="*/ 344 h 608"/>
                <a:gd name="T10" fmla="*/ 5 w 1322"/>
                <a:gd name="T11" fmla="*/ 352 h 608"/>
                <a:gd name="T12" fmla="*/ 146 w 1322"/>
                <a:gd name="T13" fmla="*/ 273 h 608"/>
                <a:gd name="T14" fmla="*/ 292 w 1322"/>
                <a:gd name="T15" fmla="*/ 223 h 608"/>
                <a:gd name="T16" fmla="*/ 337 w 1322"/>
                <a:gd name="T17" fmla="*/ 220 h 608"/>
                <a:gd name="T18" fmla="*/ 205 w 1322"/>
                <a:gd name="T19" fmla="*/ 518 h 608"/>
                <a:gd name="T20" fmla="*/ 213 w 1322"/>
                <a:gd name="T21" fmla="*/ 518 h 608"/>
                <a:gd name="T22" fmla="*/ 346 w 1322"/>
                <a:gd name="T23" fmla="*/ 228 h 608"/>
                <a:gd name="T24" fmla="*/ 461 w 1322"/>
                <a:gd name="T25" fmla="*/ 159 h 608"/>
                <a:gd name="T26" fmla="*/ 484 w 1322"/>
                <a:gd name="T27" fmla="*/ 258 h 608"/>
                <a:gd name="T28" fmla="*/ 579 w 1322"/>
                <a:gd name="T29" fmla="*/ 451 h 608"/>
                <a:gd name="T30" fmla="*/ 585 w 1322"/>
                <a:gd name="T31" fmla="*/ 449 h 608"/>
                <a:gd name="T32" fmla="*/ 530 w 1322"/>
                <a:gd name="T33" fmla="*/ 290 h 608"/>
                <a:gd name="T34" fmla="*/ 483 w 1322"/>
                <a:gd name="T35" fmla="*/ 152 h 608"/>
                <a:gd name="T36" fmla="*/ 676 w 1322"/>
                <a:gd name="T37" fmla="*/ 22 h 608"/>
                <a:gd name="T38" fmla="*/ 733 w 1322"/>
                <a:gd name="T39" fmla="*/ 158 h 608"/>
                <a:gd name="T40" fmla="*/ 752 w 1322"/>
                <a:gd name="T41" fmla="*/ 216 h 608"/>
                <a:gd name="T42" fmla="*/ 769 w 1322"/>
                <a:gd name="T43" fmla="*/ 427 h 608"/>
                <a:gd name="T44" fmla="*/ 775 w 1322"/>
                <a:gd name="T45" fmla="*/ 426 h 608"/>
                <a:gd name="T46" fmla="*/ 761 w 1322"/>
                <a:gd name="T47" fmla="*/ 252 h 608"/>
                <a:gd name="T48" fmla="*/ 743 w 1322"/>
                <a:gd name="T49" fmla="*/ 168 h 608"/>
                <a:gd name="T50" fmla="*/ 881 w 1322"/>
                <a:gd name="T51" fmla="*/ 194 h 608"/>
                <a:gd name="T52" fmla="*/ 1095 w 1322"/>
                <a:gd name="T53" fmla="*/ 388 h 608"/>
                <a:gd name="T54" fmla="*/ 1100 w 1322"/>
                <a:gd name="T55" fmla="*/ 387 h 608"/>
                <a:gd name="T56" fmla="*/ 891 w 1322"/>
                <a:gd name="T57" fmla="*/ 186 h 608"/>
                <a:gd name="T58" fmla="*/ 991 w 1322"/>
                <a:gd name="T59" fmla="*/ 154 h 608"/>
                <a:gd name="T60" fmla="*/ 1132 w 1322"/>
                <a:gd name="T61" fmla="*/ 79 h 608"/>
                <a:gd name="T62" fmla="*/ 1131 w 1322"/>
                <a:gd name="T63" fmla="*/ 73 h 608"/>
                <a:gd name="T64" fmla="*/ 1004 w 1322"/>
                <a:gd name="T65" fmla="*/ 129 h 608"/>
                <a:gd name="T66" fmla="*/ 877 w 1322"/>
                <a:gd name="T67" fmla="*/ 174 h 608"/>
                <a:gd name="T68" fmla="*/ 719 w 1322"/>
                <a:gd name="T69" fmla="*/ 77 h 608"/>
                <a:gd name="T70" fmla="*/ 714 w 1322"/>
                <a:gd name="T71" fmla="*/ 3 h 608"/>
                <a:gd name="T72" fmla="*/ 646 w 1322"/>
                <a:gd name="T73" fmla="*/ 3 h 6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322" h="608">
                  <a:moveTo>
                    <a:pt x="752" y="3"/>
                  </a:moveTo>
                  <a:cubicBezTo>
                    <a:pt x="752" y="3"/>
                    <a:pt x="735" y="117"/>
                    <a:pt x="584" y="150"/>
                  </a:cubicBezTo>
                  <a:cubicBezTo>
                    <a:pt x="477" y="172"/>
                    <a:pt x="427" y="227"/>
                    <a:pt x="408" y="237"/>
                  </a:cubicBezTo>
                  <a:cubicBezTo>
                    <a:pt x="370" y="258"/>
                    <a:pt x="304" y="226"/>
                    <a:pt x="224" y="271"/>
                  </a:cubicBezTo>
                  <a:cubicBezTo>
                    <a:pt x="144" y="315"/>
                    <a:pt x="101" y="377"/>
                    <a:pt x="2" y="402"/>
                  </a:cubicBezTo>
                  <a:cubicBezTo>
                    <a:pt x="2" y="402"/>
                    <a:pt x="0" y="407"/>
                    <a:pt x="5" y="410"/>
                  </a:cubicBezTo>
                  <a:cubicBezTo>
                    <a:pt x="5" y="410"/>
                    <a:pt x="83" y="393"/>
                    <a:pt x="170" y="319"/>
                  </a:cubicBezTo>
                  <a:cubicBezTo>
                    <a:pt x="212" y="283"/>
                    <a:pt x="258" y="257"/>
                    <a:pt x="340" y="260"/>
                  </a:cubicBezTo>
                  <a:cubicBezTo>
                    <a:pt x="364" y="261"/>
                    <a:pt x="393" y="257"/>
                    <a:pt x="393" y="257"/>
                  </a:cubicBezTo>
                  <a:cubicBezTo>
                    <a:pt x="393" y="257"/>
                    <a:pt x="260" y="336"/>
                    <a:pt x="238" y="604"/>
                  </a:cubicBezTo>
                  <a:cubicBezTo>
                    <a:pt x="238" y="604"/>
                    <a:pt x="246" y="608"/>
                    <a:pt x="248" y="604"/>
                  </a:cubicBezTo>
                  <a:cubicBezTo>
                    <a:pt x="248" y="604"/>
                    <a:pt x="239" y="398"/>
                    <a:pt x="403" y="266"/>
                  </a:cubicBezTo>
                  <a:cubicBezTo>
                    <a:pt x="443" y="234"/>
                    <a:pt x="470" y="205"/>
                    <a:pt x="537" y="186"/>
                  </a:cubicBezTo>
                  <a:cubicBezTo>
                    <a:pt x="537" y="186"/>
                    <a:pt x="485" y="224"/>
                    <a:pt x="563" y="301"/>
                  </a:cubicBezTo>
                  <a:cubicBezTo>
                    <a:pt x="642" y="379"/>
                    <a:pt x="678" y="434"/>
                    <a:pt x="675" y="526"/>
                  </a:cubicBezTo>
                  <a:cubicBezTo>
                    <a:pt x="675" y="526"/>
                    <a:pt x="676" y="531"/>
                    <a:pt x="681" y="524"/>
                  </a:cubicBezTo>
                  <a:cubicBezTo>
                    <a:pt x="681" y="524"/>
                    <a:pt x="699" y="423"/>
                    <a:pt x="617" y="338"/>
                  </a:cubicBezTo>
                  <a:cubicBezTo>
                    <a:pt x="545" y="264"/>
                    <a:pt x="502" y="219"/>
                    <a:pt x="562" y="177"/>
                  </a:cubicBezTo>
                  <a:cubicBezTo>
                    <a:pt x="562" y="177"/>
                    <a:pt x="742" y="154"/>
                    <a:pt x="787" y="26"/>
                  </a:cubicBezTo>
                  <a:cubicBezTo>
                    <a:pt x="787" y="26"/>
                    <a:pt x="800" y="138"/>
                    <a:pt x="854" y="185"/>
                  </a:cubicBezTo>
                  <a:cubicBezTo>
                    <a:pt x="854" y="185"/>
                    <a:pt x="871" y="226"/>
                    <a:pt x="876" y="252"/>
                  </a:cubicBezTo>
                  <a:cubicBezTo>
                    <a:pt x="885" y="298"/>
                    <a:pt x="852" y="388"/>
                    <a:pt x="896" y="498"/>
                  </a:cubicBezTo>
                  <a:cubicBezTo>
                    <a:pt x="896" y="498"/>
                    <a:pt x="900" y="501"/>
                    <a:pt x="902" y="497"/>
                  </a:cubicBezTo>
                  <a:cubicBezTo>
                    <a:pt x="902" y="497"/>
                    <a:pt x="867" y="417"/>
                    <a:pt x="886" y="294"/>
                  </a:cubicBezTo>
                  <a:cubicBezTo>
                    <a:pt x="891" y="254"/>
                    <a:pt x="872" y="203"/>
                    <a:pt x="866" y="195"/>
                  </a:cubicBezTo>
                  <a:cubicBezTo>
                    <a:pt x="866" y="195"/>
                    <a:pt x="897" y="229"/>
                    <a:pt x="1026" y="226"/>
                  </a:cubicBezTo>
                  <a:cubicBezTo>
                    <a:pt x="1165" y="223"/>
                    <a:pt x="1254" y="324"/>
                    <a:pt x="1276" y="452"/>
                  </a:cubicBezTo>
                  <a:cubicBezTo>
                    <a:pt x="1276" y="452"/>
                    <a:pt x="1279" y="454"/>
                    <a:pt x="1281" y="451"/>
                  </a:cubicBezTo>
                  <a:cubicBezTo>
                    <a:pt x="1281" y="451"/>
                    <a:pt x="1243" y="212"/>
                    <a:pt x="1038" y="217"/>
                  </a:cubicBezTo>
                  <a:cubicBezTo>
                    <a:pt x="1038" y="217"/>
                    <a:pt x="1117" y="207"/>
                    <a:pt x="1155" y="179"/>
                  </a:cubicBezTo>
                  <a:cubicBezTo>
                    <a:pt x="1204" y="142"/>
                    <a:pt x="1271" y="96"/>
                    <a:pt x="1319" y="92"/>
                  </a:cubicBezTo>
                  <a:cubicBezTo>
                    <a:pt x="1319" y="92"/>
                    <a:pt x="1322" y="87"/>
                    <a:pt x="1318" y="85"/>
                  </a:cubicBezTo>
                  <a:cubicBezTo>
                    <a:pt x="1318" y="85"/>
                    <a:pt x="1246" y="89"/>
                    <a:pt x="1169" y="150"/>
                  </a:cubicBezTo>
                  <a:cubicBezTo>
                    <a:pt x="1112" y="196"/>
                    <a:pt x="1067" y="187"/>
                    <a:pt x="1021" y="203"/>
                  </a:cubicBezTo>
                  <a:cubicBezTo>
                    <a:pt x="987" y="214"/>
                    <a:pt x="856" y="214"/>
                    <a:pt x="837" y="90"/>
                  </a:cubicBezTo>
                  <a:cubicBezTo>
                    <a:pt x="827" y="24"/>
                    <a:pt x="831" y="3"/>
                    <a:pt x="831" y="3"/>
                  </a:cubicBezTo>
                  <a:cubicBezTo>
                    <a:pt x="831" y="3"/>
                    <a:pt x="762" y="0"/>
                    <a:pt x="752" y="3"/>
                  </a:cubicBez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8" name="Freeform 7483"/>
            <p:cNvSpPr>
              <a:spLocks/>
            </p:cNvSpPr>
            <p:nvPr/>
          </p:nvSpPr>
          <p:spPr bwMode="auto">
            <a:xfrm>
              <a:off x="2123" y="4258"/>
              <a:ext cx="129" cy="105"/>
            </a:xfrm>
            <a:custGeom>
              <a:avLst/>
              <a:gdLst>
                <a:gd name="T0" fmla="*/ 117 w 140"/>
                <a:gd name="T1" fmla="*/ 27 h 113"/>
                <a:gd name="T2" fmla="*/ 87 w 140"/>
                <a:gd name="T3" fmla="*/ 29 h 113"/>
                <a:gd name="T4" fmla="*/ 14 w 140"/>
                <a:gd name="T5" fmla="*/ 0 h 113"/>
                <a:gd name="T6" fmla="*/ 1 w 140"/>
                <a:gd name="T7" fmla="*/ 18 h 113"/>
                <a:gd name="T8" fmla="*/ 10 w 140"/>
                <a:gd name="T9" fmla="*/ 83 h 113"/>
                <a:gd name="T10" fmla="*/ 28 w 140"/>
                <a:gd name="T11" fmla="*/ 96 h 113"/>
                <a:gd name="T12" fmla="*/ 88 w 140"/>
                <a:gd name="T13" fmla="*/ 43 h 113"/>
                <a:gd name="T14" fmla="*/ 119 w 140"/>
                <a:gd name="T15" fmla="*/ 33 h 1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0" h="113">
                  <a:moveTo>
                    <a:pt x="138" y="31"/>
                  </a:moveTo>
                  <a:cubicBezTo>
                    <a:pt x="122" y="33"/>
                    <a:pt x="109" y="33"/>
                    <a:pt x="102" y="33"/>
                  </a:cubicBezTo>
                  <a:cubicBezTo>
                    <a:pt x="85" y="21"/>
                    <a:pt x="16" y="0"/>
                    <a:pt x="16" y="0"/>
                  </a:cubicBezTo>
                  <a:cubicBezTo>
                    <a:pt x="6" y="1"/>
                    <a:pt x="0" y="10"/>
                    <a:pt x="1" y="20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4" y="106"/>
                    <a:pt x="23" y="113"/>
                    <a:pt x="33" y="111"/>
                  </a:cubicBezTo>
                  <a:cubicBezTo>
                    <a:pt x="33" y="111"/>
                    <a:pt x="93" y="66"/>
                    <a:pt x="104" y="49"/>
                  </a:cubicBezTo>
                  <a:cubicBezTo>
                    <a:pt x="111" y="47"/>
                    <a:pt x="133" y="41"/>
                    <a:pt x="140" y="39"/>
                  </a:cubicBezTo>
                </a:path>
              </a:pathLst>
            </a:custGeom>
            <a:solidFill>
              <a:srgbClr val="F2E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9" name="Freeform 7484"/>
            <p:cNvSpPr>
              <a:spLocks/>
            </p:cNvSpPr>
            <p:nvPr/>
          </p:nvSpPr>
          <p:spPr bwMode="auto">
            <a:xfrm>
              <a:off x="2212" y="4301"/>
              <a:ext cx="2" cy="3"/>
            </a:xfrm>
            <a:custGeom>
              <a:avLst/>
              <a:gdLst>
                <a:gd name="T0" fmla="*/ 1 w 2"/>
                <a:gd name="T1" fmla="*/ 2 h 4"/>
                <a:gd name="T2" fmla="*/ 0 w 2"/>
                <a:gd name="T3" fmla="*/ 2 h 4"/>
                <a:gd name="T4" fmla="*/ 1 w 2"/>
                <a:gd name="T5" fmla="*/ 1 h 4"/>
                <a:gd name="T6" fmla="*/ 2 w 2"/>
                <a:gd name="T7" fmla="*/ 2 h 4"/>
                <a:gd name="T8" fmla="*/ 1 w 2"/>
                <a:gd name="T9" fmla="*/ 2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2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0" name="Freeform 7485"/>
            <p:cNvSpPr>
              <a:spLocks/>
            </p:cNvSpPr>
            <p:nvPr/>
          </p:nvSpPr>
          <p:spPr bwMode="auto">
            <a:xfrm>
              <a:off x="2210" y="4304"/>
              <a:ext cx="2" cy="3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2 h 3"/>
                <a:gd name="T4" fmla="*/ 1 w 3"/>
                <a:gd name="T5" fmla="*/ 0 h 3"/>
                <a:gd name="T6" fmla="*/ 1 w 3"/>
                <a:gd name="T7" fmla="*/ 1 h 3"/>
                <a:gd name="T8" fmla="*/ 1 w 3"/>
                <a:gd name="T9" fmla="*/ 2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1" name="Freeform 7486"/>
            <p:cNvSpPr>
              <a:spLocks/>
            </p:cNvSpPr>
            <p:nvPr/>
          </p:nvSpPr>
          <p:spPr bwMode="auto">
            <a:xfrm>
              <a:off x="2187" y="4303"/>
              <a:ext cx="27" cy="8"/>
            </a:xfrm>
            <a:custGeom>
              <a:avLst/>
              <a:gdLst>
                <a:gd name="T0" fmla="*/ 24 w 29"/>
                <a:gd name="T1" fmla="*/ 0 h 9"/>
                <a:gd name="T2" fmla="*/ 0 w 29"/>
                <a:gd name="T3" fmla="*/ 7 h 9"/>
                <a:gd name="T4" fmla="*/ 24 w 29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9">
                  <a:moveTo>
                    <a:pt x="28" y="0"/>
                  </a:moveTo>
                  <a:cubicBezTo>
                    <a:pt x="28" y="0"/>
                    <a:pt x="27" y="7"/>
                    <a:pt x="0" y="9"/>
                  </a:cubicBezTo>
                  <a:cubicBezTo>
                    <a:pt x="0" y="9"/>
                    <a:pt x="29" y="9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2" name="Freeform 7487"/>
            <p:cNvSpPr>
              <a:spLocks/>
            </p:cNvSpPr>
            <p:nvPr/>
          </p:nvSpPr>
          <p:spPr bwMode="auto">
            <a:xfrm>
              <a:off x="2123" y="4261"/>
              <a:ext cx="30" cy="98"/>
            </a:xfrm>
            <a:custGeom>
              <a:avLst/>
              <a:gdLst>
                <a:gd name="T0" fmla="*/ 23 w 33"/>
                <a:gd name="T1" fmla="*/ 90 h 106"/>
                <a:gd name="T2" fmla="*/ 7 w 33"/>
                <a:gd name="T3" fmla="*/ 47 h 106"/>
                <a:gd name="T4" fmla="*/ 9 w 33"/>
                <a:gd name="T5" fmla="*/ 1 h 106"/>
                <a:gd name="T6" fmla="*/ 24 w 33"/>
                <a:gd name="T7" fmla="*/ 44 h 106"/>
                <a:gd name="T8" fmla="*/ 23 w 33"/>
                <a:gd name="T9" fmla="*/ 90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6">
                  <a:moveTo>
                    <a:pt x="27" y="105"/>
                  </a:moveTo>
                  <a:cubicBezTo>
                    <a:pt x="13" y="106"/>
                    <a:pt x="14" y="83"/>
                    <a:pt x="9" y="55"/>
                  </a:cubicBezTo>
                  <a:cubicBezTo>
                    <a:pt x="5" y="26"/>
                    <a:pt x="0" y="3"/>
                    <a:pt x="11" y="1"/>
                  </a:cubicBezTo>
                  <a:cubicBezTo>
                    <a:pt x="16" y="0"/>
                    <a:pt x="24" y="23"/>
                    <a:pt x="29" y="52"/>
                  </a:cubicBezTo>
                  <a:cubicBezTo>
                    <a:pt x="33" y="80"/>
                    <a:pt x="32" y="105"/>
                    <a:pt x="27" y="105"/>
                  </a:cubicBezTo>
                  <a:close/>
                </a:path>
              </a:pathLst>
            </a:custGeom>
            <a:solidFill>
              <a:srgbClr val="F6CB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3" name="Freeform 7488"/>
            <p:cNvSpPr>
              <a:spLocks/>
            </p:cNvSpPr>
            <p:nvPr/>
          </p:nvSpPr>
          <p:spPr bwMode="auto">
            <a:xfrm>
              <a:off x="2133" y="4259"/>
              <a:ext cx="27" cy="73"/>
            </a:xfrm>
            <a:custGeom>
              <a:avLst/>
              <a:gdLst>
                <a:gd name="T0" fmla="*/ 5 w 29"/>
                <a:gd name="T1" fmla="*/ 0 h 79"/>
                <a:gd name="T2" fmla="*/ 20 w 29"/>
                <a:gd name="T3" fmla="*/ 67 h 79"/>
                <a:gd name="T4" fmla="*/ 0 w 29"/>
                <a:gd name="T5" fmla="*/ 2 h 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79">
                  <a:moveTo>
                    <a:pt x="5" y="0"/>
                  </a:moveTo>
                  <a:cubicBezTo>
                    <a:pt x="29" y="11"/>
                    <a:pt x="23" y="79"/>
                    <a:pt x="23" y="79"/>
                  </a:cubicBezTo>
                  <a:cubicBezTo>
                    <a:pt x="15" y="2"/>
                    <a:pt x="0" y="2"/>
                    <a:pt x="0" y="2"/>
                  </a:cubicBezTo>
                </a:path>
              </a:pathLst>
            </a:custGeom>
            <a:solidFill>
              <a:srgbClr val="F4E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4" name="Freeform 7489"/>
            <p:cNvSpPr>
              <a:spLocks/>
            </p:cNvSpPr>
            <p:nvPr/>
          </p:nvSpPr>
          <p:spPr bwMode="auto">
            <a:xfrm>
              <a:off x="2136" y="4261"/>
              <a:ext cx="17" cy="49"/>
            </a:xfrm>
            <a:custGeom>
              <a:avLst/>
              <a:gdLst>
                <a:gd name="T0" fmla="*/ 0 w 18"/>
                <a:gd name="T1" fmla="*/ 0 h 53"/>
                <a:gd name="T2" fmla="*/ 16 w 18"/>
                <a:gd name="T3" fmla="*/ 45 h 53"/>
                <a:gd name="T4" fmla="*/ 0 w 18"/>
                <a:gd name="T5" fmla="*/ 0 h 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53">
                  <a:moveTo>
                    <a:pt x="0" y="0"/>
                  </a:moveTo>
                  <a:cubicBezTo>
                    <a:pt x="0" y="0"/>
                    <a:pt x="16" y="12"/>
                    <a:pt x="18" y="53"/>
                  </a:cubicBezTo>
                  <a:cubicBezTo>
                    <a:pt x="18" y="53"/>
                    <a:pt x="18" y="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5" name="Freeform 7490"/>
            <p:cNvSpPr>
              <a:spLocks/>
            </p:cNvSpPr>
            <p:nvPr/>
          </p:nvSpPr>
          <p:spPr bwMode="auto">
            <a:xfrm>
              <a:off x="2132" y="4270"/>
              <a:ext cx="6" cy="11"/>
            </a:xfrm>
            <a:custGeom>
              <a:avLst/>
              <a:gdLst>
                <a:gd name="T0" fmla="*/ 3 w 7"/>
                <a:gd name="T1" fmla="*/ 10 h 12"/>
                <a:gd name="T2" fmla="*/ 1 w 7"/>
                <a:gd name="T3" fmla="*/ 6 h 12"/>
                <a:gd name="T4" fmla="*/ 3 w 7"/>
                <a:gd name="T5" fmla="*/ 0 h 12"/>
                <a:gd name="T6" fmla="*/ 5 w 7"/>
                <a:gd name="T7" fmla="*/ 6 h 12"/>
                <a:gd name="T8" fmla="*/ 3 w 7"/>
                <a:gd name="T9" fmla="*/ 1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2">
                  <a:moveTo>
                    <a:pt x="5" y="12"/>
                  </a:moveTo>
                  <a:cubicBezTo>
                    <a:pt x="3" y="12"/>
                    <a:pt x="1" y="10"/>
                    <a:pt x="1" y="7"/>
                  </a:cubicBezTo>
                  <a:cubicBezTo>
                    <a:pt x="0" y="4"/>
                    <a:pt x="1" y="1"/>
                    <a:pt x="3" y="0"/>
                  </a:cubicBezTo>
                  <a:cubicBezTo>
                    <a:pt x="4" y="0"/>
                    <a:pt x="6" y="3"/>
                    <a:pt x="7" y="6"/>
                  </a:cubicBezTo>
                  <a:cubicBezTo>
                    <a:pt x="7" y="9"/>
                    <a:pt x="6" y="12"/>
                    <a:pt x="5" y="12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6" name="Freeform 7491"/>
            <p:cNvSpPr>
              <a:spLocks/>
            </p:cNvSpPr>
            <p:nvPr/>
          </p:nvSpPr>
          <p:spPr bwMode="auto">
            <a:xfrm>
              <a:off x="2129" y="4286"/>
              <a:ext cx="6" cy="10"/>
            </a:xfrm>
            <a:custGeom>
              <a:avLst/>
              <a:gdLst>
                <a:gd name="T0" fmla="*/ 4 w 6"/>
                <a:gd name="T1" fmla="*/ 8 h 11"/>
                <a:gd name="T2" fmla="*/ 1 w 6"/>
                <a:gd name="T3" fmla="*/ 5 h 11"/>
                <a:gd name="T4" fmla="*/ 2 w 6"/>
                <a:gd name="T5" fmla="*/ 0 h 11"/>
                <a:gd name="T6" fmla="*/ 5 w 6"/>
                <a:gd name="T7" fmla="*/ 5 h 11"/>
                <a:gd name="T8" fmla="*/ 4 w 6"/>
                <a:gd name="T9" fmla="*/ 8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1">
                  <a:moveTo>
                    <a:pt x="4" y="10"/>
                  </a:moveTo>
                  <a:cubicBezTo>
                    <a:pt x="3" y="11"/>
                    <a:pt x="1" y="8"/>
                    <a:pt x="1" y="6"/>
                  </a:cubicBezTo>
                  <a:cubicBezTo>
                    <a:pt x="0" y="3"/>
                    <a:pt x="1" y="0"/>
                    <a:pt x="2" y="0"/>
                  </a:cubicBezTo>
                  <a:cubicBezTo>
                    <a:pt x="4" y="0"/>
                    <a:pt x="5" y="2"/>
                    <a:pt x="5" y="5"/>
                  </a:cubicBezTo>
                  <a:cubicBezTo>
                    <a:pt x="6" y="8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7" name="Freeform 7492"/>
            <p:cNvSpPr>
              <a:spLocks/>
            </p:cNvSpPr>
            <p:nvPr/>
          </p:nvSpPr>
          <p:spPr bwMode="auto">
            <a:xfrm>
              <a:off x="2137" y="4341"/>
              <a:ext cx="6" cy="11"/>
            </a:xfrm>
            <a:custGeom>
              <a:avLst/>
              <a:gdLst>
                <a:gd name="T0" fmla="*/ 4 w 6"/>
                <a:gd name="T1" fmla="*/ 11 h 11"/>
                <a:gd name="T2" fmla="*/ 1 w 6"/>
                <a:gd name="T3" fmla="*/ 6 h 11"/>
                <a:gd name="T4" fmla="*/ 2 w 6"/>
                <a:gd name="T5" fmla="*/ 0 h 11"/>
                <a:gd name="T6" fmla="*/ 5 w 6"/>
                <a:gd name="T7" fmla="*/ 5 h 11"/>
                <a:gd name="T8" fmla="*/ 4 w 6"/>
                <a:gd name="T9" fmla="*/ 11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1">
                  <a:moveTo>
                    <a:pt x="4" y="11"/>
                  </a:moveTo>
                  <a:cubicBezTo>
                    <a:pt x="3" y="11"/>
                    <a:pt x="1" y="9"/>
                    <a:pt x="1" y="6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2"/>
                    <a:pt x="5" y="5"/>
                  </a:cubicBezTo>
                  <a:cubicBezTo>
                    <a:pt x="6" y="8"/>
                    <a:pt x="5" y="11"/>
                    <a:pt x="4" y="11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8" name="Freeform 7493"/>
            <p:cNvSpPr>
              <a:spLocks/>
            </p:cNvSpPr>
            <p:nvPr/>
          </p:nvSpPr>
          <p:spPr bwMode="auto">
            <a:xfrm>
              <a:off x="2136" y="4329"/>
              <a:ext cx="4" cy="10"/>
            </a:xfrm>
            <a:custGeom>
              <a:avLst/>
              <a:gdLst>
                <a:gd name="T0" fmla="*/ 2 w 5"/>
                <a:gd name="T1" fmla="*/ 9 h 10"/>
                <a:gd name="T2" fmla="*/ 1 w 5"/>
                <a:gd name="T3" fmla="*/ 5 h 10"/>
                <a:gd name="T4" fmla="*/ 2 w 5"/>
                <a:gd name="T5" fmla="*/ 0 h 10"/>
                <a:gd name="T6" fmla="*/ 3 w 5"/>
                <a:gd name="T7" fmla="*/ 4 h 10"/>
                <a:gd name="T8" fmla="*/ 2 w 5"/>
                <a:gd name="T9" fmla="*/ 9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0">
                  <a:moveTo>
                    <a:pt x="3" y="9"/>
                  </a:moveTo>
                  <a:cubicBezTo>
                    <a:pt x="2" y="10"/>
                    <a:pt x="1" y="8"/>
                    <a:pt x="1" y="5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5" y="4"/>
                  </a:cubicBezTo>
                  <a:cubicBezTo>
                    <a:pt x="5" y="7"/>
                    <a:pt x="4" y="9"/>
                    <a:pt x="3" y="9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9" name="Freeform 7494"/>
            <p:cNvSpPr>
              <a:spLocks/>
            </p:cNvSpPr>
            <p:nvPr/>
          </p:nvSpPr>
          <p:spPr bwMode="auto">
            <a:xfrm>
              <a:off x="2136" y="4289"/>
              <a:ext cx="8" cy="14"/>
            </a:xfrm>
            <a:custGeom>
              <a:avLst/>
              <a:gdLst>
                <a:gd name="T0" fmla="*/ 5 w 8"/>
                <a:gd name="T1" fmla="*/ 12 h 15"/>
                <a:gd name="T2" fmla="*/ 0 w 8"/>
                <a:gd name="T3" fmla="*/ 7 h 15"/>
                <a:gd name="T4" fmla="*/ 3 w 8"/>
                <a:gd name="T5" fmla="*/ 0 h 15"/>
                <a:gd name="T6" fmla="*/ 8 w 8"/>
                <a:gd name="T7" fmla="*/ 7 h 15"/>
                <a:gd name="T8" fmla="*/ 5 w 8"/>
                <a:gd name="T9" fmla="*/ 12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">
                  <a:moveTo>
                    <a:pt x="5" y="14"/>
                  </a:moveTo>
                  <a:cubicBezTo>
                    <a:pt x="3" y="15"/>
                    <a:pt x="1" y="12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5" y="0"/>
                    <a:pt x="7" y="3"/>
                    <a:pt x="8" y="7"/>
                  </a:cubicBezTo>
                  <a:cubicBezTo>
                    <a:pt x="8" y="11"/>
                    <a:pt x="7" y="14"/>
                    <a:pt x="5" y="14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0" name="Freeform 7495"/>
            <p:cNvSpPr>
              <a:spLocks/>
            </p:cNvSpPr>
            <p:nvPr/>
          </p:nvSpPr>
          <p:spPr bwMode="auto">
            <a:xfrm>
              <a:off x="2133" y="4307"/>
              <a:ext cx="6" cy="14"/>
            </a:xfrm>
            <a:custGeom>
              <a:avLst/>
              <a:gdLst>
                <a:gd name="T0" fmla="*/ 3 w 7"/>
                <a:gd name="T1" fmla="*/ 13 h 15"/>
                <a:gd name="T2" fmla="*/ 1 w 7"/>
                <a:gd name="T3" fmla="*/ 7 h 15"/>
                <a:gd name="T4" fmla="*/ 3 w 7"/>
                <a:gd name="T5" fmla="*/ 0 h 15"/>
                <a:gd name="T6" fmla="*/ 5 w 7"/>
                <a:gd name="T7" fmla="*/ 7 h 15"/>
                <a:gd name="T8" fmla="*/ 3 w 7"/>
                <a:gd name="T9" fmla="*/ 13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5">
                  <a:moveTo>
                    <a:pt x="5" y="15"/>
                  </a:moveTo>
                  <a:cubicBezTo>
                    <a:pt x="3" y="15"/>
                    <a:pt x="1" y="12"/>
                    <a:pt x="1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4" y="0"/>
                    <a:pt x="6" y="3"/>
                    <a:pt x="7" y="7"/>
                  </a:cubicBezTo>
                  <a:cubicBezTo>
                    <a:pt x="7" y="11"/>
                    <a:pt x="6" y="14"/>
                    <a:pt x="5" y="15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1" name="Freeform 7496"/>
            <p:cNvSpPr>
              <a:spLocks/>
            </p:cNvSpPr>
            <p:nvPr/>
          </p:nvSpPr>
          <p:spPr bwMode="auto">
            <a:xfrm>
              <a:off x="2141" y="4307"/>
              <a:ext cx="8" cy="16"/>
            </a:xfrm>
            <a:custGeom>
              <a:avLst/>
              <a:gdLst>
                <a:gd name="T0" fmla="*/ 5 w 8"/>
                <a:gd name="T1" fmla="*/ 14 h 17"/>
                <a:gd name="T2" fmla="*/ 1 w 8"/>
                <a:gd name="T3" fmla="*/ 8 h 17"/>
                <a:gd name="T4" fmla="*/ 3 w 8"/>
                <a:gd name="T5" fmla="*/ 0 h 17"/>
                <a:gd name="T6" fmla="*/ 8 w 8"/>
                <a:gd name="T7" fmla="*/ 8 h 17"/>
                <a:gd name="T8" fmla="*/ 5 w 8"/>
                <a:gd name="T9" fmla="*/ 14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7">
                  <a:moveTo>
                    <a:pt x="5" y="16"/>
                  </a:moveTo>
                  <a:cubicBezTo>
                    <a:pt x="4" y="17"/>
                    <a:pt x="1" y="13"/>
                    <a:pt x="1" y="9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5" y="0"/>
                    <a:pt x="7" y="3"/>
                    <a:pt x="8" y="8"/>
                  </a:cubicBezTo>
                  <a:cubicBezTo>
                    <a:pt x="8" y="12"/>
                    <a:pt x="7" y="16"/>
                    <a:pt x="5" y="16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2" name="Freeform 7497"/>
            <p:cNvSpPr>
              <a:spLocks/>
            </p:cNvSpPr>
            <p:nvPr/>
          </p:nvSpPr>
          <p:spPr bwMode="auto">
            <a:xfrm>
              <a:off x="2142" y="4325"/>
              <a:ext cx="7" cy="14"/>
            </a:xfrm>
            <a:custGeom>
              <a:avLst/>
              <a:gdLst>
                <a:gd name="T0" fmla="*/ 5 w 7"/>
                <a:gd name="T1" fmla="*/ 13 h 15"/>
                <a:gd name="T2" fmla="*/ 0 w 7"/>
                <a:gd name="T3" fmla="*/ 7 h 15"/>
                <a:gd name="T4" fmla="*/ 2 w 7"/>
                <a:gd name="T5" fmla="*/ 1 h 15"/>
                <a:gd name="T6" fmla="*/ 7 w 7"/>
                <a:gd name="T7" fmla="*/ 7 h 15"/>
                <a:gd name="T8" fmla="*/ 5 w 7"/>
                <a:gd name="T9" fmla="*/ 13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5">
                  <a:moveTo>
                    <a:pt x="5" y="15"/>
                  </a:moveTo>
                  <a:cubicBezTo>
                    <a:pt x="3" y="15"/>
                    <a:pt x="1" y="12"/>
                    <a:pt x="0" y="8"/>
                  </a:cubicBezTo>
                  <a:cubicBezTo>
                    <a:pt x="0" y="4"/>
                    <a:pt x="1" y="1"/>
                    <a:pt x="2" y="1"/>
                  </a:cubicBezTo>
                  <a:cubicBezTo>
                    <a:pt x="4" y="0"/>
                    <a:pt x="6" y="3"/>
                    <a:pt x="7" y="7"/>
                  </a:cubicBezTo>
                  <a:cubicBezTo>
                    <a:pt x="7" y="11"/>
                    <a:pt x="6" y="15"/>
                    <a:pt x="5" y="15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3" name="Freeform 7498"/>
            <p:cNvSpPr>
              <a:spLocks/>
            </p:cNvSpPr>
            <p:nvPr/>
          </p:nvSpPr>
          <p:spPr bwMode="auto">
            <a:xfrm>
              <a:off x="2409" y="4466"/>
              <a:ext cx="105" cy="128"/>
            </a:xfrm>
            <a:custGeom>
              <a:avLst/>
              <a:gdLst>
                <a:gd name="T0" fmla="*/ 50 w 113"/>
                <a:gd name="T1" fmla="*/ 0 h 138"/>
                <a:gd name="T2" fmla="*/ 45 w 113"/>
                <a:gd name="T3" fmla="*/ 31 h 138"/>
                <a:gd name="T4" fmla="*/ 0 w 113"/>
                <a:gd name="T5" fmla="*/ 96 h 138"/>
                <a:gd name="T6" fmla="*/ 15 w 113"/>
                <a:gd name="T7" fmla="*/ 113 h 138"/>
                <a:gd name="T8" fmla="*/ 81 w 113"/>
                <a:gd name="T9" fmla="*/ 118 h 138"/>
                <a:gd name="T10" fmla="*/ 98 w 113"/>
                <a:gd name="T11" fmla="*/ 103 h 138"/>
                <a:gd name="T12" fmla="*/ 59 w 113"/>
                <a:gd name="T13" fmla="*/ 32 h 138"/>
                <a:gd name="T14" fmla="*/ 58 w 113"/>
                <a:gd name="T15" fmla="*/ 0 h 1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3" h="138">
                  <a:moveTo>
                    <a:pt x="58" y="0"/>
                  </a:moveTo>
                  <a:cubicBezTo>
                    <a:pt x="57" y="16"/>
                    <a:pt x="54" y="29"/>
                    <a:pt x="52" y="36"/>
                  </a:cubicBezTo>
                  <a:cubicBezTo>
                    <a:pt x="37" y="49"/>
                    <a:pt x="0" y="112"/>
                    <a:pt x="0" y="112"/>
                  </a:cubicBezTo>
                  <a:cubicBezTo>
                    <a:pt x="0" y="122"/>
                    <a:pt x="7" y="130"/>
                    <a:pt x="17" y="131"/>
                  </a:cubicBezTo>
                  <a:cubicBezTo>
                    <a:pt x="94" y="137"/>
                    <a:pt x="94" y="137"/>
                    <a:pt x="94" y="137"/>
                  </a:cubicBezTo>
                  <a:cubicBezTo>
                    <a:pt x="104" y="138"/>
                    <a:pt x="112" y="130"/>
                    <a:pt x="113" y="120"/>
                  </a:cubicBezTo>
                  <a:cubicBezTo>
                    <a:pt x="113" y="120"/>
                    <a:pt x="82" y="52"/>
                    <a:pt x="69" y="37"/>
                  </a:cubicBezTo>
                  <a:cubicBezTo>
                    <a:pt x="68" y="30"/>
                    <a:pt x="67" y="7"/>
                    <a:pt x="67" y="0"/>
                  </a:cubicBezTo>
                </a:path>
              </a:pathLst>
            </a:custGeom>
            <a:solidFill>
              <a:srgbClr val="F2E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4" name="Freeform 7499"/>
            <p:cNvSpPr>
              <a:spLocks/>
            </p:cNvSpPr>
            <p:nvPr/>
          </p:nvSpPr>
          <p:spPr bwMode="auto">
            <a:xfrm>
              <a:off x="2469" y="4504"/>
              <a:ext cx="3" cy="3"/>
            </a:xfrm>
            <a:custGeom>
              <a:avLst/>
              <a:gdLst>
                <a:gd name="T0" fmla="*/ 3 w 3"/>
                <a:gd name="T1" fmla="*/ 2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2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3"/>
                    <a:pt x="2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5" name="Freeform 7500"/>
            <p:cNvSpPr>
              <a:spLocks/>
            </p:cNvSpPr>
            <p:nvPr/>
          </p:nvSpPr>
          <p:spPr bwMode="auto">
            <a:xfrm>
              <a:off x="2471" y="4508"/>
              <a:ext cx="3" cy="3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1 h 3"/>
                <a:gd name="T6" fmla="*/ 2 w 3"/>
                <a:gd name="T7" fmla="*/ 0 h 3"/>
                <a:gd name="T8" fmla="*/ 3 w 3"/>
                <a:gd name="T9" fmla="*/ 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6" name="Freeform 7501"/>
            <p:cNvSpPr>
              <a:spLocks/>
            </p:cNvSpPr>
            <p:nvPr/>
          </p:nvSpPr>
          <p:spPr bwMode="auto">
            <a:xfrm>
              <a:off x="2470" y="4505"/>
              <a:ext cx="8" cy="28"/>
            </a:xfrm>
            <a:custGeom>
              <a:avLst/>
              <a:gdLst>
                <a:gd name="T0" fmla="*/ 0 w 9"/>
                <a:gd name="T1" fmla="*/ 0 h 30"/>
                <a:gd name="T2" fmla="*/ 3 w 9"/>
                <a:gd name="T3" fmla="*/ 26 h 30"/>
                <a:gd name="T4" fmla="*/ 0 w 9"/>
                <a:gd name="T5" fmla="*/ 0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30">
                  <a:moveTo>
                    <a:pt x="0" y="0"/>
                  </a:moveTo>
                  <a:cubicBezTo>
                    <a:pt x="0" y="0"/>
                    <a:pt x="7" y="3"/>
                    <a:pt x="3" y="30"/>
                  </a:cubicBezTo>
                  <a:cubicBezTo>
                    <a:pt x="3" y="30"/>
                    <a:pt x="9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7" name="Freeform 7502"/>
            <p:cNvSpPr>
              <a:spLocks/>
            </p:cNvSpPr>
            <p:nvPr/>
          </p:nvSpPr>
          <p:spPr bwMode="auto">
            <a:xfrm>
              <a:off x="2413" y="4568"/>
              <a:ext cx="97" cy="27"/>
            </a:xfrm>
            <a:custGeom>
              <a:avLst/>
              <a:gdLst>
                <a:gd name="T0" fmla="*/ 90 w 105"/>
                <a:gd name="T1" fmla="*/ 13 h 29"/>
                <a:gd name="T2" fmla="*/ 44 w 105"/>
                <a:gd name="T3" fmla="*/ 19 h 29"/>
                <a:gd name="T4" fmla="*/ 0 w 105"/>
                <a:gd name="T5" fmla="*/ 7 h 29"/>
                <a:gd name="T6" fmla="*/ 45 w 105"/>
                <a:gd name="T7" fmla="*/ 2 h 29"/>
                <a:gd name="T8" fmla="*/ 90 w 105"/>
                <a:gd name="T9" fmla="*/ 13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" h="29">
                  <a:moveTo>
                    <a:pt x="105" y="15"/>
                  </a:moveTo>
                  <a:cubicBezTo>
                    <a:pt x="103" y="29"/>
                    <a:pt x="81" y="23"/>
                    <a:pt x="52" y="21"/>
                  </a:cubicBezTo>
                  <a:cubicBezTo>
                    <a:pt x="23" y="19"/>
                    <a:pt x="0" y="19"/>
                    <a:pt x="0" y="8"/>
                  </a:cubicBezTo>
                  <a:cubicBezTo>
                    <a:pt x="0" y="2"/>
                    <a:pt x="24" y="0"/>
                    <a:pt x="53" y="2"/>
                  </a:cubicBezTo>
                  <a:cubicBezTo>
                    <a:pt x="82" y="4"/>
                    <a:pt x="105" y="10"/>
                    <a:pt x="105" y="15"/>
                  </a:cubicBezTo>
                  <a:close/>
                </a:path>
              </a:pathLst>
            </a:custGeom>
            <a:solidFill>
              <a:srgbClr val="F6CB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8" name="Freeform 7503"/>
            <p:cNvSpPr>
              <a:spLocks/>
            </p:cNvSpPr>
            <p:nvPr/>
          </p:nvSpPr>
          <p:spPr bwMode="auto">
            <a:xfrm>
              <a:off x="2411" y="4552"/>
              <a:ext cx="75" cy="23"/>
            </a:xfrm>
            <a:custGeom>
              <a:avLst/>
              <a:gdLst>
                <a:gd name="T0" fmla="*/ 0 w 81"/>
                <a:gd name="T1" fmla="*/ 17 h 25"/>
                <a:gd name="T2" fmla="*/ 69 w 81"/>
                <a:gd name="T3" fmla="*/ 17 h 25"/>
                <a:gd name="T4" fmla="*/ 0 w 81"/>
                <a:gd name="T5" fmla="*/ 21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" h="25">
                  <a:moveTo>
                    <a:pt x="0" y="21"/>
                  </a:moveTo>
                  <a:cubicBezTo>
                    <a:pt x="16" y="0"/>
                    <a:pt x="81" y="20"/>
                    <a:pt x="81" y="20"/>
                  </a:cubicBezTo>
                  <a:cubicBezTo>
                    <a:pt x="4" y="11"/>
                    <a:pt x="0" y="25"/>
                    <a:pt x="0" y="25"/>
                  </a:cubicBezTo>
                </a:path>
              </a:pathLst>
            </a:custGeom>
            <a:solidFill>
              <a:srgbClr val="F4E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9" name="Freeform 7504"/>
            <p:cNvSpPr>
              <a:spLocks/>
            </p:cNvSpPr>
            <p:nvPr/>
          </p:nvSpPr>
          <p:spPr bwMode="auto">
            <a:xfrm>
              <a:off x="2412" y="4557"/>
              <a:ext cx="52" cy="14"/>
            </a:xfrm>
            <a:custGeom>
              <a:avLst/>
              <a:gdLst>
                <a:gd name="T0" fmla="*/ 0 w 56"/>
                <a:gd name="T1" fmla="*/ 13 h 15"/>
                <a:gd name="T2" fmla="*/ 48 w 56"/>
                <a:gd name="T3" fmla="*/ 8 h 15"/>
                <a:gd name="T4" fmla="*/ 0 w 56"/>
                <a:gd name="T5" fmla="*/ 13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15">
                  <a:moveTo>
                    <a:pt x="0" y="15"/>
                  </a:moveTo>
                  <a:cubicBezTo>
                    <a:pt x="0" y="15"/>
                    <a:pt x="16" y="3"/>
                    <a:pt x="56" y="10"/>
                  </a:cubicBezTo>
                  <a:cubicBezTo>
                    <a:pt x="56" y="10"/>
                    <a:pt x="13" y="0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0" name="Freeform 7505"/>
            <p:cNvSpPr>
              <a:spLocks/>
            </p:cNvSpPr>
            <p:nvPr/>
          </p:nvSpPr>
          <p:spPr bwMode="auto">
            <a:xfrm>
              <a:off x="2416" y="4486"/>
              <a:ext cx="51" cy="77"/>
            </a:xfrm>
            <a:custGeom>
              <a:avLst/>
              <a:gdLst>
                <a:gd name="T0" fmla="*/ 42 w 55"/>
                <a:gd name="T1" fmla="*/ 4 h 83"/>
                <a:gd name="T2" fmla="*/ 30 w 55"/>
                <a:gd name="T3" fmla="*/ 28 h 83"/>
                <a:gd name="T4" fmla="*/ 13 w 55"/>
                <a:gd name="T5" fmla="*/ 50 h 83"/>
                <a:gd name="T6" fmla="*/ 6 w 55"/>
                <a:gd name="T7" fmla="*/ 62 h 83"/>
                <a:gd name="T8" fmla="*/ 1 w 55"/>
                <a:gd name="T9" fmla="*/ 70 h 83"/>
                <a:gd name="T10" fmla="*/ 7 w 55"/>
                <a:gd name="T11" fmla="*/ 69 h 83"/>
                <a:gd name="T12" fmla="*/ 18 w 55"/>
                <a:gd name="T13" fmla="*/ 66 h 83"/>
                <a:gd name="T14" fmla="*/ 32 w 55"/>
                <a:gd name="T15" fmla="*/ 58 h 83"/>
                <a:gd name="T16" fmla="*/ 33 w 55"/>
                <a:gd name="T17" fmla="*/ 52 h 83"/>
                <a:gd name="T18" fmla="*/ 36 w 55"/>
                <a:gd name="T19" fmla="*/ 44 h 83"/>
                <a:gd name="T20" fmla="*/ 41 w 55"/>
                <a:gd name="T21" fmla="*/ 30 h 83"/>
                <a:gd name="T22" fmla="*/ 45 w 55"/>
                <a:gd name="T23" fmla="*/ 12 h 83"/>
                <a:gd name="T24" fmla="*/ 46 w 55"/>
                <a:gd name="T25" fmla="*/ 2 h 83"/>
                <a:gd name="T26" fmla="*/ 42 w 55"/>
                <a:gd name="T27" fmla="*/ 4 h 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5" h="83">
                  <a:moveTo>
                    <a:pt x="48" y="4"/>
                  </a:moveTo>
                  <a:cubicBezTo>
                    <a:pt x="47" y="16"/>
                    <a:pt x="42" y="23"/>
                    <a:pt x="34" y="32"/>
                  </a:cubicBezTo>
                  <a:cubicBezTo>
                    <a:pt x="27" y="40"/>
                    <a:pt x="21" y="49"/>
                    <a:pt x="15" y="58"/>
                  </a:cubicBezTo>
                  <a:cubicBezTo>
                    <a:pt x="12" y="63"/>
                    <a:pt x="9" y="67"/>
                    <a:pt x="6" y="72"/>
                  </a:cubicBezTo>
                  <a:cubicBezTo>
                    <a:pt x="5" y="74"/>
                    <a:pt x="0" y="80"/>
                    <a:pt x="1" y="81"/>
                  </a:cubicBezTo>
                  <a:cubicBezTo>
                    <a:pt x="3" y="83"/>
                    <a:pt x="8" y="81"/>
                    <a:pt x="9" y="80"/>
                  </a:cubicBezTo>
                  <a:cubicBezTo>
                    <a:pt x="13" y="78"/>
                    <a:pt x="16" y="77"/>
                    <a:pt x="20" y="77"/>
                  </a:cubicBezTo>
                  <a:cubicBezTo>
                    <a:pt x="28" y="77"/>
                    <a:pt x="34" y="76"/>
                    <a:pt x="37" y="68"/>
                  </a:cubicBezTo>
                  <a:cubicBezTo>
                    <a:pt x="38" y="66"/>
                    <a:pt x="38" y="63"/>
                    <a:pt x="39" y="60"/>
                  </a:cubicBezTo>
                  <a:cubicBezTo>
                    <a:pt x="40" y="57"/>
                    <a:pt x="41" y="54"/>
                    <a:pt x="42" y="51"/>
                  </a:cubicBezTo>
                  <a:cubicBezTo>
                    <a:pt x="43" y="45"/>
                    <a:pt x="45" y="40"/>
                    <a:pt x="47" y="35"/>
                  </a:cubicBezTo>
                  <a:cubicBezTo>
                    <a:pt x="50" y="28"/>
                    <a:pt x="51" y="21"/>
                    <a:pt x="52" y="14"/>
                  </a:cubicBezTo>
                  <a:cubicBezTo>
                    <a:pt x="53" y="11"/>
                    <a:pt x="55" y="5"/>
                    <a:pt x="54" y="2"/>
                  </a:cubicBezTo>
                  <a:cubicBezTo>
                    <a:pt x="53" y="0"/>
                    <a:pt x="47" y="2"/>
                    <a:pt x="48" y="4"/>
                  </a:cubicBezTo>
                </a:path>
              </a:pathLst>
            </a:custGeom>
            <a:solidFill>
              <a:srgbClr val="F1D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1" name="Freeform 7506"/>
            <p:cNvSpPr>
              <a:spLocks/>
            </p:cNvSpPr>
            <p:nvPr/>
          </p:nvSpPr>
          <p:spPr bwMode="auto">
            <a:xfrm>
              <a:off x="2421" y="4573"/>
              <a:ext cx="11" cy="6"/>
            </a:xfrm>
            <a:custGeom>
              <a:avLst/>
              <a:gdLst>
                <a:gd name="T0" fmla="*/ 10 w 12"/>
                <a:gd name="T1" fmla="*/ 3 h 7"/>
                <a:gd name="T2" fmla="*/ 6 w 12"/>
                <a:gd name="T3" fmla="*/ 4 h 7"/>
                <a:gd name="T4" fmla="*/ 0 w 12"/>
                <a:gd name="T5" fmla="*/ 3 h 7"/>
                <a:gd name="T6" fmla="*/ 6 w 12"/>
                <a:gd name="T7" fmla="*/ 0 h 7"/>
                <a:gd name="T8" fmla="*/ 10 w 12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7">
                  <a:moveTo>
                    <a:pt x="12" y="4"/>
                  </a:moveTo>
                  <a:cubicBezTo>
                    <a:pt x="12" y="6"/>
                    <a:pt x="9" y="7"/>
                    <a:pt x="6" y="6"/>
                  </a:cubicBezTo>
                  <a:cubicBezTo>
                    <a:pt x="3" y="6"/>
                    <a:pt x="0" y="5"/>
                    <a:pt x="0" y="3"/>
                  </a:cubicBezTo>
                  <a:cubicBezTo>
                    <a:pt x="0" y="1"/>
                    <a:pt x="3" y="0"/>
                    <a:pt x="6" y="0"/>
                  </a:cubicBezTo>
                  <a:cubicBezTo>
                    <a:pt x="10" y="1"/>
                    <a:pt x="12" y="2"/>
                    <a:pt x="12" y="4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2" name="Freeform 7507"/>
            <p:cNvSpPr>
              <a:spLocks/>
            </p:cNvSpPr>
            <p:nvPr/>
          </p:nvSpPr>
          <p:spPr bwMode="auto">
            <a:xfrm>
              <a:off x="2435" y="4580"/>
              <a:ext cx="10" cy="5"/>
            </a:xfrm>
            <a:custGeom>
              <a:avLst/>
              <a:gdLst>
                <a:gd name="T0" fmla="*/ 9 w 11"/>
                <a:gd name="T1" fmla="*/ 3 h 5"/>
                <a:gd name="T2" fmla="*/ 5 w 11"/>
                <a:gd name="T3" fmla="*/ 5 h 5"/>
                <a:gd name="T4" fmla="*/ 1 w 11"/>
                <a:gd name="T5" fmla="*/ 2 h 5"/>
                <a:gd name="T6" fmla="*/ 5 w 11"/>
                <a:gd name="T7" fmla="*/ 0 h 5"/>
                <a:gd name="T8" fmla="*/ 9 w 11"/>
                <a:gd name="T9" fmla="*/ 3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cubicBezTo>
                    <a:pt x="11" y="4"/>
                    <a:pt x="9" y="5"/>
                    <a:pt x="6" y="5"/>
                  </a:cubicBezTo>
                  <a:cubicBezTo>
                    <a:pt x="3" y="5"/>
                    <a:pt x="0" y="3"/>
                    <a:pt x="1" y="2"/>
                  </a:cubicBezTo>
                  <a:cubicBezTo>
                    <a:pt x="1" y="1"/>
                    <a:pt x="3" y="0"/>
                    <a:pt x="6" y="0"/>
                  </a:cubicBezTo>
                  <a:cubicBezTo>
                    <a:pt x="9" y="0"/>
                    <a:pt x="11" y="2"/>
                    <a:pt x="11" y="3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3" name="Freeform 7508"/>
            <p:cNvSpPr>
              <a:spLocks/>
            </p:cNvSpPr>
            <p:nvPr/>
          </p:nvSpPr>
          <p:spPr bwMode="auto">
            <a:xfrm>
              <a:off x="2491" y="4585"/>
              <a:ext cx="11" cy="5"/>
            </a:xfrm>
            <a:custGeom>
              <a:avLst/>
              <a:gdLst>
                <a:gd name="T0" fmla="*/ 11 w 11"/>
                <a:gd name="T1" fmla="*/ 3 h 5"/>
                <a:gd name="T2" fmla="*/ 6 w 11"/>
                <a:gd name="T3" fmla="*/ 5 h 5"/>
                <a:gd name="T4" fmla="*/ 0 w 11"/>
                <a:gd name="T5" fmla="*/ 2 h 5"/>
                <a:gd name="T6" fmla="*/ 6 w 11"/>
                <a:gd name="T7" fmla="*/ 0 h 5"/>
                <a:gd name="T8" fmla="*/ 11 w 11"/>
                <a:gd name="T9" fmla="*/ 3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cubicBezTo>
                    <a:pt x="11" y="4"/>
                    <a:pt x="8" y="5"/>
                    <a:pt x="6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1" y="1"/>
                    <a:pt x="3" y="0"/>
                    <a:pt x="6" y="0"/>
                  </a:cubicBezTo>
                  <a:cubicBezTo>
                    <a:pt x="9" y="0"/>
                    <a:pt x="11" y="1"/>
                    <a:pt x="11" y="3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4" name="Freeform 7509"/>
            <p:cNvSpPr>
              <a:spLocks/>
            </p:cNvSpPr>
            <p:nvPr/>
          </p:nvSpPr>
          <p:spPr bwMode="auto">
            <a:xfrm>
              <a:off x="2479" y="4584"/>
              <a:ext cx="9" cy="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0 w 9"/>
                <a:gd name="T5" fmla="*/ 2 h 5"/>
                <a:gd name="T6" fmla="*/ 5 w 9"/>
                <a:gd name="T7" fmla="*/ 1 h 5"/>
                <a:gd name="T8" fmla="*/ 9 w 9"/>
                <a:gd name="T9" fmla="*/ 3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9" y="4"/>
                    <a:pt x="7" y="5"/>
                    <a:pt x="4" y="5"/>
                  </a:cubicBezTo>
                  <a:cubicBezTo>
                    <a:pt x="2" y="4"/>
                    <a:pt x="0" y="3"/>
                    <a:pt x="0" y="2"/>
                  </a:cubicBezTo>
                  <a:cubicBezTo>
                    <a:pt x="0" y="1"/>
                    <a:pt x="2" y="0"/>
                    <a:pt x="5" y="1"/>
                  </a:cubicBezTo>
                  <a:cubicBezTo>
                    <a:pt x="7" y="1"/>
                    <a:pt x="9" y="2"/>
                    <a:pt x="9" y="3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5" name="Freeform 7510"/>
            <p:cNvSpPr>
              <a:spLocks/>
            </p:cNvSpPr>
            <p:nvPr/>
          </p:nvSpPr>
          <p:spPr bwMode="auto">
            <a:xfrm>
              <a:off x="2439" y="4572"/>
              <a:ext cx="14" cy="7"/>
            </a:xfrm>
            <a:custGeom>
              <a:avLst/>
              <a:gdLst>
                <a:gd name="T0" fmla="*/ 13 w 15"/>
                <a:gd name="T1" fmla="*/ 4 h 8"/>
                <a:gd name="T2" fmla="*/ 7 w 15"/>
                <a:gd name="T3" fmla="*/ 6 h 8"/>
                <a:gd name="T4" fmla="*/ 0 w 15"/>
                <a:gd name="T5" fmla="*/ 3 h 8"/>
                <a:gd name="T6" fmla="*/ 7 w 15"/>
                <a:gd name="T7" fmla="*/ 0 h 8"/>
                <a:gd name="T8" fmla="*/ 13 w 15"/>
                <a:gd name="T9" fmla="*/ 4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8">
                  <a:moveTo>
                    <a:pt x="15" y="5"/>
                  </a:moveTo>
                  <a:cubicBezTo>
                    <a:pt x="15" y="7"/>
                    <a:pt x="11" y="8"/>
                    <a:pt x="7" y="8"/>
                  </a:cubicBezTo>
                  <a:cubicBezTo>
                    <a:pt x="3" y="7"/>
                    <a:pt x="0" y="5"/>
                    <a:pt x="0" y="3"/>
                  </a:cubicBezTo>
                  <a:cubicBezTo>
                    <a:pt x="0" y="1"/>
                    <a:pt x="4" y="0"/>
                    <a:pt x="8" y="0"/>
                  </a:cubicBezTo>
                  <a:cubicBezTo>
                    <a:pt x="12" y="1"/>
                    <a:pt x="15" y="2"/>
                    <a:pt x="15" y="5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6" name="Freeform 7511"/>
            <p:cNvSpPr>
              <a:spLocks/>
            </p:cNvSpPr>
            <p:nvPr/>
          </p:nvSpPr>
          <p:spPr bwMode="auto">
            <a:xfrm>
              <a:off x="2457" y="4580"/>
              <a:ext cx="14" cy="7"/>
            </a:xfrm>
            <a:custGeom>
              <a:avLst/>
              <a:gdLst>
                <a:gd name="T0" fmla="*/ 13 w 15"/>
                <a:gd name="T1" fmla="*/ 4 h 7"/>
                <a:gd name="T2" fmla="*/ 7 w 15"/>
                <a:gd name="T3" fmla="*/ 7 h 7"/>
                <a:gd name="T4" fmla="*/ 0 w 15"/>
                <a:gd name="T5" fmla="*/ 3 h 7"/>
                <a:gd name="T6" fmla="*/ 7 w 15"/>
                <a:gd name="T7" fmla="*/ 1 h 7"/>
                <a:gd name="T8" fmla="*/ 13 w 15"/>
                <a:gd name="T9" fmla="*/ 4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7">
                  <a:moveTo>
                    <a:pt x="15" y="4"/>
                  </a:moveTo>
                  <a:cubicBezTo>
                    <a:pt x="15" y="6"/>
                    <a:pt x="11" y="7"/>
                    <a:pt x="7" y="7"/>
                  </a:cubicBezTo>
                  <a:cubicBezTo>
                    <a:pt x="3" y="6"/>
                    <a:pt x="0" y="5"/>
                    <a:pt x="0" y="3"/>
                  </a:cubicBezTo>
                  <a:cubicBezTo>
                    <a:pt x="0" y="1"/>
                    <a:pt x="4" y="0"/>
                    <a:pt x="8" y="1"/>
                  </a:cubicBezTo>
                  <a:cubicBezTo>
                    <a:pt x="12" y="1"/>
                    <a:pt x="15" y="3"/>
                    <a:pt x="15" y="4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7" name="Freeform 7512"/>
            <p:cNvSpPr>
              <a:spLocks/>
            </p:cNvSpPr>
            <p:nvPr/>
          </p:nvSpPr>
          <p:spPr bwMode="auto">
            <a:xfrm>
              <a:off x="2459" y="4572"/>
              <a:ext cx="16" cy="6"/>
            </a:xfrm>
            <a:custGeom>
              <a:avLst/>
              <a:gdLst>
                <a:gd name="T0" fmla="*/ 15 w 17"/>
                <a:gd name="T1" fmla="*/ 3 h 7"/>
                <a:gd name="T2" fmla="*/ 8 w 17"/>
                <a:gd name="T3" fmla="*/ 5 h 7"/>
                <a:gd name="T4" fmla="*/ 0 w 17"/>
                <a:gd name="T5" fmla="*/ 3 h 7"/>
                <a:gd name="T6" fmla="*/ 8 w 17"/>
                <a:gd name="T7" fmla="*/ 0 h 7"/>
                <a:gd name="T8" fmla="*/ 15 w 17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7">
                  <a:moveTo>
                    <a:pt x="17" y="4"/>
                  </a:moveTo>
                  <a:cubicBezTo>
                    <a:pt x="16" y="6"/>
                    <a:pt x="13" y="7"/>
                    <a:pt x="8" y="7"/>
                  </a:cubicBezTo>
                  <a:cubicBezTo>
                    <a:pt x="4" y="7"/>
                    <a:pt x="0" y="5"/>
                    <a:pt x="0" y="3"/>
                  </a:cubicBezTo>
                  <a:cubicBezTo>
                    <a:pt x="0" y="1"/>
                    <a:pt x="4" y="0"/>
                    <a:pt x="9" y="0"/>
                  </a:cubicBezTo>
                  <a:cubicBezTo>
                    <a:pt x="13" y="1"/>
                    <a:pt x="17" y="2"/>
                    <a:pt x="17" y="4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8" name="Freeform 7513"/>
            <p:cNvSpPr>
              <a:spLocks/>
            </p:cNvSpPr>
            <p:nvPr/>
          </p:nvSpPr>
          <p:spPr bwMode="auto">
            <a:xfrm>
              <a:off x="2477" y="4576"/>
              <a:ext cx="13" cy="6"/>
            </a:xfrm>
            <a:custGeom>
              <a:avLst/>
              <a:gdLst>
                <a:gd name="T0" fmla="*/ 11 w 15"/>
                <a:gd name="T1" fmla="*/ 3 h 7"/>
                <a:gd name="T2" fmla="*/ 5 w 15"/>
                <a:gd name="T3" fmla="*/ 5 h 7"/>
                <a:gd name="T4" fmla="*/ 0 w 15"/>
                <a:gd name="T5" fmla="*/ 3 h 7"/>
                <a:gd name="T6" fmla="*/ 6 w 15"/>
                <a:gd name="T7" fmla="*/ 0 h 7"/>
                <a:gd name="T8" fmla="*/ 11 w 15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7">
                  <a:moveTo>
                    <a:pt x="15" y="4"/>
                  </a:moveTo>
                  <a:cubicBezTo>
                    <a:pt x="15" y="6"/>
                    <a:pt x="11" y="7"/>
                    <a:pt x="7" y="7"/>
                  </a:cubicBezTo>
                  <a:cubicBezTo>
                    <a:pt x="3" y="6"/>
                    <a:pt x="0" y="5"/>
                    <a:pt x="0" y="3"/>
                  </a:cubicBezTo>
                  <a:cubicBezTo>
                    <a:pt x="0" y="1"/>
                    <a:pt x="4" y="0"/>
                    <a:pt x="8" y="0"/>
                  </a:cubicBezTo>
                  <a:cubicBezTo>
                    <a:pt x="12" y="1"/>
                    <a:pt x="15" y="2"/>
                    <a:pt x="15" y="4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9" name="Freeform 7514"/>
            <p:cNvSpPr>
              <a:spLocks/>
            </p:cNvSpPr>
            <p:nvPr/>
          </p:nvSpPr>
          <p:spPr bwMode="auto">
            <a:xfrm>
              <a:off x="2423" y="4502"/>
              <a:ext cx="37" cy="54"/>
            </a:xfrm>
            <a:custGeom>
              <a:avLst/>
              <a:gdLst>
                <a:gd name="T0" fmla="*/ 34 w 40"/>
                <a:gd name="T1" fmla="*/ 0 h 59"/>
                <a:gd name="T2" fmla="*/ 0 w 40"/>
                <a:gd name="T3" fmla="*/ 49 h 59"/>
                <a:gd name="T4" fmla="*/ 34 w 40"/>
                <a:gd name="T5" fmla="*/ 0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59">
                  <a:moveTo>
                    <a:pt x="40" y="0"/>
                  </a:moveTo>
                  <a:cubicBezTo>
                    <a:pt x="40" y="0"/>
                    <a:pt x="8" y="34"/>
                    <a:pt x="0" y="59"/>
                  </a:cubicBezTo>
                  <a:cubicBezTo>
                    <a:pt x="0" y="59"/>
                    <a:pt x="19" y="28"/>
                    <a:pt x="40" y="0"/>
                  </a:cubicBezTo>
                  <a:close/>
                </a:path>
              </a:pathLst>
            </a:custGeom>
            <a:solidFill>
              <a:srgbClr val="EEC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30" name="Freeform 7515"/>
            <p:cNvSpPr>
              <a:spLocks/>
            </p:cNvSpPr>
            <p:nvPr/>
          </p:nvSpPr>
          <p:spPr bwMode="auto">
            <a:xfrm>
              <a:off x="2819" y="4390"/>
              <a:ext cx="105" cy="125"/>
            </a:xfrm>
            <a:custGeom>
              <a:avLst/>
              <a:gdLst>
                <a:gd name="T0" fmla="*/ 44 w 113"/>
                <a:gd name="T1" fmla="*/ 1 h 136"/>
                <a:gd name="T2" fmla="*/ 41 w 113"/>
                <a:gd name="T3" fmla="*/ 31 h 136"/>
                <a:gd name="T4" fmla="*/ 0 w 113"/>
                <a:gd name="T5" fmla="*/ 98 h 136"/>
                <a:gd name="T6" fmla="*/ 15 w 113"/>
                <a:gd name="T7" fmla="*/ 113 h 136"/>
                <a:gd name="T8" fmla="*/ 81 w 113"/>
                <a:gd name="T9" fmla="*/ 115 h 136"/>
                <a:gd name="T10" fmla="*/ 98 w 113"/>
                <a:gd name="T11" fmla="*/ 99 h 136"/>
                <a:gd name="T12" fmla="*/ 55 w 113"/>
                <a:gd name="T13" fmla="*/ 31 h 136"/>
                <a:gd name="T14" fmla="*/ 50 w 113"/>
                <a:gd name="T15" fmla="*/ 0 h 1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3" h="136">
                  <a:moveTo>
                    <a:pt x="51" y="1"/>
                  </a:moveTo>
                  <a:cubicBezTo>
                    <a:pt x="51" y="17"/>
                    <a:pt x="49" y="30"/>
                    <a:pt x="47" y="37"/>
                  </a:cubicBezTo>
                  <a:cubicBezTo>
                    <a:pt x="33" y="51"/>
                    <a:pt x="0" y="116"/>
                    <a:pt x="0" y="116"/>
                  </a:cubicBezTo>
                  <a:cubicBezTo>
                    <a:pt x="0" y="126"/>
                    <a:pt x="7" y="134"/>
                    <a:pt x="17" y="134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4" y="136"/>
                    <a:pt x="112" y="128"/>
                    <a:pt x="113" y="118"/>
                  </a:cubicBezTo>
                  <a:cubicBezTo>
                    <a:pt x="113" y="118"/>
                    <a:pt x="78" y="51"/>
                    <a:pt x="64" y="37"/>
                  </a:cubicBezTo>
                  <a:cubicBezTo>
                    <a:pt x="62" y="30"/>
                    <a:pt x="59" y="21"/>
                    <a:pt x="58" y="0"/>
                  </a:cubicBezTo>
                </a:path>
              </a:pathLst>
            </a:custGeom>
            <a:solidFill>
              <a:srgbClr val="F2E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31" name="Freeform 7516"/>
            <p:cNvSpPr>
              <a:spLocks/>
            </p:cNvSpPr>
            <p:nvPr/>
          </p:nvSpPr>
          <p:spPr bwMode="auto">
            <a:xfrm>
              <a:off x="2875" y="4428"/>
              <a:ext cx="3" cy="3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3 w 3"/>
                <a:gd name="T9" fmla="*/ 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32" name="Freeform 7517"/>
            <p:cNvSpPr>
              <a:spLocks/>
            </p:cNvSpPr>
            <p:nvPr/>
          </p:nvSpPr>
          <p:spPr bwMode="auto">
            <a:xfrm>
              <a:off x="2878" y="4431"/>
              <a:ext cx="2" cy="3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3 h 3"/>
                <a:gd name="T4" fmla="*/ 0 w 2"/>
                <a:gd name="T5" fmla="*/ 2 h 3"/>
                <a:gd name="T6" fmla="*/ 1 w 2"/>
                <a:gd name="T7" fmla="*/ 0 h 3"/>
                <a:gd name="T8" fmla="*/ 2 w 2"/>
                <a:gd name="T9" fmla="*/ 2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3"/>
                    <a:pt x="2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33" name="Freeform 7518"/>
            <p:cNvSpPr>
              <a:spLocks/>
            </p:cNvSpPr>
            <p:nvPr/>
          </p:nvSpPr>
          <p:spPr bwMode="auto">
            <a:xfrm>
              <a:off x="2876" y="4429"/>
              <a:ext cx="9" cy="28"/>
            </a:xfrm>
            <a:custGeom>
              <a:avLst/>
              <a:gdLst>
                <a:gd name="T0" fmla="*/ 0 w 10"/>
                <a:gd name="T1" fmla="*/ 0 h 30"/>
                <a:gd name="T2" fmla="*/ 5 w 10"/>
                <a:gd name="T3" fmla="*/ 26 h 30"/>
                <a:gd name="T4" fmla="*/ 0 w 10"/>
                <a:gd name="T5" fmla="*/ 0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30">
                  <a:moveTo>
                    <a:pt x="0" y="0"/>
                  </a:moveTo>
                  <a:cubicBezTo>
                    <a:pt x="0" y="0"/>
                    <a:pt x="7" y="2"/>
                    <a:pt x="5" y="30"/>
                  </a:cubicBezTo>
                  <a:cubicBezTo>
                    <a:pt x="5" y="30"/>
                    <a:pt x="1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34" name="Freeform 7519"/>
            <p:cNvSpPr>
              <a:spLocks/>
            </p:cNvSpPr>
            <p:nvPr/>
          </p:nvSpPr>
          <p:spPr bwMode="auto">
            <a:xfrm>
              <a:off x="2822" y="4493"/>
              <a:ext cx="98" cy="23"/>
            </a:xfrm>
            <a:custGeom>
              <a:avLst/>
              <a:gdLst>
                <a:gd name="T0" fmla="*/ 91 w 106"/>
                <a:gd name="T1" fmla="*/ 9 h 25"/>
                <a:gd name="T2" fmla="*/ 45 w 106"/>
                <a:gd name="T3" fmla="*/ 17 h 25"/>
                <a:gd name="T4" fmla="*/ 0 w 106"/>
                <a:gd name="T5" fmla="*/ 8 h 25"/>
                <a:gd name="T6" fmla="*/ 45 w 106"/>
                <a:gd name="T7" fmla="*/ 1 h 25"/>
                <a:gd name="T8" fmla="*/ 91 w 106"/>
                <a:gd name="T9" fmla="*/ 9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" h="25">
                  <a:moveTo>
                    <a:pt x="106" y="11"/>
                  </a:moveTo>
                  <a:cubicBezTo>
                    <a:pt x="104" y="25"/>
                    <a:pt x="82" y="21"/>
                    <a:pt x="53" y="20"/>
                  </a:cubicBezTo>
                  <a:cubicBezTo>
                    <a:pt x="24" y="20"/>
                    <a:pt x="1" y="21"/>
                    <a:pt x="0" y="10"/>
                  </a:cubicBezTo>
                  <a:cubicBezTo>
                    <a:pt x="0" y="4"/>
                    <a:pt x="24" y="0"/>
                    <a:pt x="53" y="1"/>
                  </a:cubicBezTo>
                  <a:cubicBezTo>
                    <a:pt x="82" y="1"/>
                    <a:pt x="106" y="6"/>
                    <a:pt x="106" y="11"/>
                  </a:cubicBezTo>
                  <a:close/>
                </a:path>
              </a:pathLst>
            </a:custGeom>
            <a:solidFill>
              <a:srgbClr val="F6CB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35" name="Freeform 7520"/>
            <p:cNvSpPr>
              <a:spLocks/>
            </p:cNvSpPr>
            <p:nvPr/>
          </p:nvSpPr>
          <p:spPr bwMode="auto">
            <a:xfrm>
              <a:off x="2820" y="4478"/>
              <a:ext cx="75" cy="24"/>
            </a:xfrm>
            <a:custGeom>
              <a:avLst/>
              <a:gdLst>
                <a:gd name="T0" fmla="*/ 0 w 81"/>
                <a:gd name="T1" fmla="*/ 18 h 26"/>
                <a:gd name="T2" fmla="*/ 69 w 81"/>
                <a:gd name="T3" fmla="*/ 15 h 26"/>
                <a:gd name="T4" fmla="*/ 1 w 81"/>
                <a:gd name="T5" fmla="*/ 22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" h="26">
                  <a:moveTo>
                    <a:pt x="0" y="22"/>
                  </a:moveTo>
                  <a:cubicBezTo>
                    <a:pt x="15" y="0"/>
                    <a:pt x="81" y="17"/>
                    <a:pt x="81" y="17"/>
                  </a:cubicBezTo>
                  <a:cubicBezTo>
                    <a:pt x="4" y="12"/>
                    <a:pt x="1" y="26"/>
                    <a:pt x="1" y="26"/>
                  </a:cubicBezTo>
                </a:path>
              </a:pathLst>
            </a:custGeom>
            <a:solidFill>
              <a:srgbClr val="F4E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36" name="Freeform 7521"/>
            <p:cNvSpPr>
              <a:spLocks/>
            </p:cNvSpPr>
            <p:nvPr/>
          </p:nvSpPr>
          <p:spPr bwMode="auto">
            <a:xfrm>
              <a:off x="2822" y="4483"/>
              <a:ext cx="51" cy="15"/>
            </a:xfrm>
            <a:custGeom>
              <a:avLst/>
              <a:gdLst>
                <a:gd name="T0" fmla="*/ 0 w 55"/>
                <a:gd name="T1" fmla="*/ 14 h 16"/>
                <a:gd name="T2" fmla="*/ 47 w 55"/>
                <a:gd name="T3" fmla="*/ 8 h 16"/>
                <a:gd name="T4" fmla="*/ 0 w 55"/>
                <a:gd name="T5" fmla="*/ 14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14" y="3"/>
                    <a:pt x="55" y="8"/>
                  </a:cubicBezTo>
                  <a:cubicBezTo>
                    <a:pt x="55" y="8"/>
                    <a:pt x="11" y="0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37" name="Freeform 7522"/>
            <p:cNvSpPr>
              <a:spLocks/>
            </p:cNvSpPr>
            <p:nvPr/>
          </p:nvSpPr>
          <p:spPr bwMode="auto">
            <a:xfrm>
              <a:off x="2825" y="4410"/>
              <a:ext cx="47" cy="80"/>
            </a:xfrm>
            <a:custGeom>
              <a:avLst/>
              <a:gdLst>
                <a:gd name="T0" fmla="*/ 38 w 51"/>
                <a:gd name="T1" fmla="*/ 4 h 86"/>
                <a:gd name="T2" fmla="*/ 27 w 51"/>
                <a:gd name="T3" fmla="*/ 28 h 86"/>
                <a:gd name="T4" fmla="*/ 12 w 51"/>
                <a:gd name="T5" fmla="*/ 52 h 86"/>
                <a:gd name="T6" fmla="*/ 6 w 51"/>
                <a:gd name="T7" fmla="*/ 65 h 86"/>
                <a:gd name="T8" fmla="*/ 2 w 51"/>
                <a:gd name="T9" fmla="*/ 73 h 86"/>
                <a:gd name="T10" fmla="*/ 8 w 51"/>
                <a:gd name="T11" fmla="*/ 71 h 86"/>
                <a:gd name="T12" fmla="*/ 18 w 51"/>
                <a:gd name="T13" fmla="*/ 68 h 86"/>
                <a:gd name="T14" fmla="*/ 31 w 51"/>
                <a:gd name="T15" fmla="*/ 60 h 86"/>
                <a:gd name="T16" fmla="*/ 32 w 51"/>
                <a:gd name="T17" fmla="*/ 52 h 86"/>
                <a:gd name="T18" fmla="*/ 35 w 51"/>
                <a:gd name="T19" fmla="*/ 44 h 86"/>
                <a:gd name="T20" fmla="*/ 38 w 51"/>
                <a:gd name="T21" fmla="*/ 31 h 86"/>
                <a:gd name="T22" fmla="*/ 41 w 51"/>
                <a:gd name="T23" fmla="*/ 12 h 86"/>
                <a:gd name="T24" fmla="*/ 42 w 51"/>
                <a:gd name="T25" fmla="*/ 2 h 86"/>
                <a:gd name="T26" fmla="*/ 38 w 51"/>
                <a:gd name="T27" fmla="*/ 5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" h="86">
                  <a:moveTo>
                    <a:pt x="44" y="4"/>
                  </a:moveTo>
                  <a:cubicBezTo>
                    <a:pt x="44" y="16"/>
                    <a:pt x="39" y="24"/>
                    <a:pt x="32" y="32"/>
                  </a:cubicBezTo>
                  <a:cubicBezTo>
                    <a:pt x="25" y="41"/>
                    <a:pt x="20" y="50"/>
                    <a:pt x="14" y="60"/>
                  </a:cubicBezTo>
                  <a:cubicBezTo>
                    <a:pt x="12" y="65"/>
                    <a:pt x="9" y="70"/>
                    <a:pt x="7" y="75"/>
                  </a:cubicBezTo>
                  <a:cubicBezTo>
                    <a:pt x="6" y="76"/>
                    <a:pt x="0" y="83"/>
                    <a:pt x="2" y="84"/>
                  </a:cubicBezTo>
                  <a:cubicBezTo>
                    <a:pt x="3" y="86"/>
                    <a:pt x="8" y="83"/>
                    <a:pt x="10" y="82"/>
                  </a:cubicBezTo>
                  <a:cubicBezTo>
                    <a:pt x="13" y="80"/>
                    <a:pt x="17" y="79"/>
                    <a:pt x="21" y="79"/>
                  </a:cubicBezTo>
                  <a:cubicBezTo>
                    <a:pt x="28" y="78"/>
                    <a:pt x="34" y="77"/>
                    <a:pt x="37" y="69"/>
                  </a:cubicBezTo>
                  <a:cubicBezTo>
                    <a:pt x="38" y="66"/>
                    <a:pt x="38" y="63"/>
                    <a:pt x="38" y="60"/>
                  </a:cubicBezTo>
                  <a:cubicBezTo>
                    <a:pt x="39" y="57"/>
                    <a:pt x="40" y="54"/>
                    <a:pt x="41" y="51"/>
                  </a:cubicBezTo>
                  <a:cubicBezTo>
                    <a:pt x="42" y="46"/>
                    <a:pt x="43" y="40"/>
                    <a:pt x="45" y="35"/>
                  </a:cubicBezTo>
                  <a:cubicBezTo>
                    <a:pt x="47" y="28"/>
                    <a:pt x="48" y="21"/>
                    <a:pt x="49" y="14"/>
                  </a:cubicBezTo>
                  <a:cubicBezTo>
                    <a:pt x="49" y="11"/>
                    <a:pt x="51" y="5"/>
                    <a:pt x="50" y="2"/>
                  </a:cubicBezTo>
                  <a:cubicBezTo>
                    <a:pt x="49" y="0"/>
                    <a:pt x="43" y="2"/>
                    <a:pt x="44" y="5"/>
                  </a:cubicBezTo>
                </a:path>
              </a:pathLst>
            </a:custGeom>
            <a:solidFill>
              <a:srgbClr val="F1D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38" name="Freeform 7523"/>
            <p:cNvSpPr>
              <a:spLocks/>
            </p:cNvSpPr>
            <p:nvPr/>
          </p:nvSpPr>
          <p:spPr bwMode="auto">
            <a:xfrm>
              <a:off x="2831" y="4499"/>
              <a:ext cx="12" cy="6"/>
            </a:xfrm>
            <a:custGeom>
              <a:avLst/>
              <a:gdLst>
                <a:gd name="T0" fmla="*/ 12 w 12"/>
                <a:gd name="T1" fmla="*/ 3 h 7"/>
                <a:gd name="T2" fmla="*/ 6 w 12"/>
                <a:gd name="T3" fmla="*/ 5 h 7"/>
                <a:gd name="T4" fmla="*/ 0 w 12"/>
                <a:gd name="T5" fmla="*/ 3 h 7"/>
                <a:gd name="T6" fmla="*/ 6 w 12"/>
                <a:gd name="T7" fmla="*/ 0 h 7"/>
                <a:gd name="T8" fmla="*/ 12 w 12"/>
                <a:gd name="T9" fmla="*/ 3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7">
                  <a:moveTo>
                    <a:pt x="12" y="4"/>
                  </a:moveTo>
                  <a:cubicBezTo>
                    <a:pt x="12" y="5"/>
                    <a:pt x="9" y="7"/>
                    <a:pt x="6" y="7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1"/>
                    <a:pt x="12" y="2"/>
                    <a:pt x="12" y="4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39" name="Freeform 7524"/>
            <p:cNvSpPr>
              <a:spLocks/>
            </p:cNvSpPr>
            <p:nvPr/>
          </p:nvSpPr>
          <p:spPr bwMode="auto">
            <a:xfrm>
              <a:off x="2845" y="4505"/>
              <a:ext cx="11" cy="5"/>
            </a:xfrm>
            <a:custGeom>
              <a:avLst/>
              <a:gdLst>
                <a:gd name="T0" fmla="*/ 11 w 11"/>
                <a:gd name="T1" fmla="*/ 3 h 5"/>
                <a:gd name="T2" fmla="*/ 6 w 11"/>
                <a:gd name="T3" fmla="*/ 5 h 5"/>
                <a:gd name="T4" fmla="*/ 1 w 11"/>
                <a:gd name="T5" fmla="*/ 3 h 5"/>
                <a:gd name="T6" fmla="*/ 6 w 11"/>
                <a:gd name="T7" fmla="*/ 0 h 5"/>
                <a:gd name="T8" fmla="*/ 11 w 11"/>
                <a:gd name="T9" fmla="*/ 3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cubicBezTo>
                    <a:pt x="11" y="4"/>
                    <a:pt x="9" y="5"/>
                    <a:pt x="6" y="5"/>
                  </a:cubicBezTo>
                  <a:cubicBezTo>
                    <a:pt x="3" y="5"/>
                    <a:pt x="0" y="4"/>
                    <a:pt x="1" y="3"/>
                  </a:cubicBezTo>
                  <a:cubicBezTo>
                    <a:pt x="1" y="1"/>
                    <a:pt x="3" y="0"/>
                    <a:pt x="6" y="0"/>
                  </a:cubicBezTo>
                  <a:cubicBezTo>
                    <a:pt x="9" y="1"/>
                    <a:pt x="11" y="2"/>
                    <a:pt x="11" y="3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40" name="Oval 7525"/>
            <p:cNvSpPr>
              <a:spLocks noChangeArrowheads="1"/>
            </p:cNvSpPr>
            <p:nvPr/>
          </p:nvSpPr>
          <p:spPr bwMode="auto">
            <a:xfrm>
              <a:off x="2903" y="4507"/>
              <a:ext cx="9" cy="4"/>
            </a:xfrm>
            <a:prstGeom prst="ellipse">
              <a:avLst/>
            </a:pr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41" name="Freeform 7526"/>
            <p:cNvSpPr>
              <a:spLocks/>
            </p:cNvSpPr>
            <p:nvPr/>
          </p:nvSpPr>
          <p:spPr bwMode="auto">
            <a:xfrm>
              <a:off x="2890" y="4507"/>
              <a:ext cx="9" cy="4"/>
            </a:xfrm>
            <a:custGeom>
              <a:avLst/>
              <a:gdLst>
                <a:gd name="T0" fmla="*/ 7 w 10"/>
                <a:gd name="T1" fmla="*/ 2 h 4"/>
                <a:gd name="T2" fmla="*/ 5 w 10"/>
                <a:gd name="T3" fmla="*/ 4 h 4"/>
                <a:gd name="T4" fmla="*/ 0 w 10"/>
                <a:gd name="T5" fmla="*/ 2 h 4"/>
                <a:gd name="T6" fmla="*/ 5 w 10"/>
                <a:gd name="T7" fmla="*/ 0 h 4"/>
                <a:gd name="T8" fmla="*/ 7 w 10"/>
                <a:gd name="T9" fmla="*/ 2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9" y="3"/>
                    <a:pt x="7" y="4"/>
                    <a:pt x="5" y="4"/>
                  </a:cubicBezTo>
                  <a:cubicBezTo>
                    <a:pt x="2" y="4"/>
                    <a:pt x="0" y="3"/>
                    <a:pt x="0" y="2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7" y="0"/>
                    <a:pt x="10" y="1"/>
                    <a:pt x="9" y="2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42" name="Freeform 7527"/>
            <p:cNvSpPr>
              <a:spLocks/>
            </p:cNvSpPr>
            <p:nvPr/>
          </p:nvSpPr>
          <p:spPr bwMode="auto">
            <a:xfrm>
              <a:off x="2850" y="4497"/>
              <a:ext cx="14" cy="7"/>
            </a:xfrm>
            <a:custGeom>
              <a:avLst/>
              <a:gdLst>
                <a:gd name="T0" fmla="*/ 13 w 15"/>
                <a:gd name="T1" fmla="*/ 4 h 8"/>
                <a:gd name="T2" fmla="*/ 7 w 15"/>
                <a:gd name="T3" fmla="*/ 6 h 8"/>
                <a:gd name="T4" fmla="*/ 0 w 15"/>
                <a:gd name="T5" fmla="*/ 4 h 8"/>
                <a:gd name="T6" fmla="*/ 7 w 15"/>
                <a:gd name="T7" fmla="*/ 0 h 8"/>
                <a:gd name="T8" fmla="*/ 13 w 15"/>
                <a:gd name="T9" fmla="*/ 4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8">
                  <a:moveTo>
                    <a:pt x="15" y="4"/>
                  </a:moveTo>
                  <a:cubicBezTo>
                    <a:pt x="14" y="6"/>
                    <a:pt x="11" y="8"/>
                    <a:pt x="7" y="8"/>
                  </a:cubicBezTo>
                  <a:cubicBezTo>
                    <a:pt x="3" y="7"/>
                    <a:pt x="0" y="6"/>
                    <a:pt x="0" y="4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5" y="2"/>
                    <a:pt x="15" y="4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43" name="Freeform 7528"/>
            <p:cNvSpPr>
              <a:spLocks/>
            </p:cNvSpPr>
            <p:nvPr/>
          </p:nvSpPr>
          <p:spPr bwMode="auto">
            <a:xfrm>
              <a:off x="2868" y="4504"/>
              <a:ext cx="13" cy="7"/>
            </a:xfrm>
            <a:custGeom>
              <a:avLst/>
              <a:gdLst>
                <a:gd name="T0" fmla="*/ 11 w 15"/>
                <a:gd name="T1" fmla="*/ 4 h 7"/>
                <a:gd name="T2" fmla="*/ 5 w 15"/>
                <a:gd name="T3" fmla="*/ 7 h 7"/>
                <a:gd name="T4" fmla="*/ 0 w 15"/>
                <a:gd name="T5" fmla="*/ 3 h 7"/>
                <a:gd name="T6" fmla="*/ 5 w 15"/>
                <a:gd name="T7" fmla="*/ 0 h 7"/>
                <a:gd name="T8" fmla="*/ 11 w 15"/>
                <a:gd name="T9" fmla="*/ 4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7">
                  <a:moveTo>
                    <a:pt x="15" y="4"/>
                  </a:moveTo>
                  <a:cubicBezTo>
                    <a:pt x="15" y="5"/>
                    <a:pt x="11" y="7"/>
                    <a:pt x="7" y="7"/>
                  </a:cubicBezTo>
                  <a:cubicBezTo>
                    <a:pt x="3" y="6"/>
                    <a:pt x="0" y="5"/>
                    <a:pt x="0" y="3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5" y="2"/>
                    <a:pt x="15" y="4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44" name="Oval 7529"/>
            <p:cNvSpPr>
              <a:spLocks noChangeArrowheads="1"/>
            </p:cNvSpPr>
            <p:nvPr/>
          </p:nvSpPr>
          <p:spPr bwMode="auto">
            <a:xfrm>
              <a:off x="2869" y="4496"/>
              <a:ext cx="15" cy="7"/>
            </a:xfrm>
            <a:prstGeom prst="ellipse">
              <a:avLst/>
            </a:pr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45" name="Oval 7530"/>
            <p:cNvSpPr>
              <a:spLocks noChangeArrowheads="1"/>
            </p:cNvSpPr>
            <p:nvPr/>
          </p:nvSpPr>
          <p:spPr bwMode="auto">
            <a:xfrm>
              <a:off x="2887" y="4499"/>
              <a:ext cx="14" cy="5"/>
            </a:xfrm>
            <a:prstGeom prst="ellipse">
              <a:avLst/>
            </a:pr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46" name="Freeform 7531"/>
            <p:cNvSpPr>
              <a:spLocks/>
            </p:cNvSpPr>
            <p:nvPr/>
          </p:nvSpPr>
          <p:spPr bwMode="auto">
            <a:xfrm>
              <a:off x="2831" y="4426"/>
              <a:ext cx="35" cy="56"/>
            </a:xfrm>
            <a:custGeom>
              <a:avLst/>
              <a:gdLst>
                <a:gd name="T0" fmla="*/ 33 w 37"/>
                <a:gd name="T1" fmla="*/ 0 h 61"/>
                <a:gd name="T2" fmla="*/ 0 w 37"/>
                <a:gd name="T3" fmla="*/ 51 h 61"/>
                <a:gd name="T4" fmla="*/ 33 w 37"/>
                <a:gd name="T5" fmla="*/ 0 h 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" h="61">
                  <a:moveTo>
                    <a:pt x="37" y="0"/>
                  </a:moveTo>
                  <a:cubicBezTo>
                    <a:pt x="37" y="0"/>
                    <a:pt x="7" y="36"/>
                    <a:pt x="0" y="61"/>
                  </a:cubicBezTo>
                  <a:cubicBezTo>
                    <a:pt x="0" y="61"/>
                    <a:pt x="17" y="29"/>
                    <a:pt x="37" y="0"/>
                  </a:cubicBezTo>
                  <a:close/>
                </a:path>
              </a:pathLst>
            </a:custGeom>
            <a:solidFill>
              <a:srgbClr val="EEC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47" name="Freeform 7532"/>
            <p:cNvSpPr>
              <a:spLocks/>
            </p:cNvSpPr>
            <p:nvPr/>
          </p:nvSpPr>
          <p:spPr bwMode="auto">
            <a:xfrm>
              <a:off x="3070" y="4371"/>
              <a:ext cx="108" cy="132"/>
            </a:xfrm>
            <a:custGeom>
              <a:avLst/>
              <a:gdLst>
                <a:gd name="T0" fmla="*/ 0 w 117"/>
                <a:gd name="T1" fmla="*/ 3 h 142"/>
                <a:gd name="T2" fmla="*/ 12 w 117"/>
                <a:gd name="T3" fmla="*/ 33 h 142"/>
                <a:gd name="T4" fmla="*/ 11 w 117"/>
                <a:gd name="T5" fmla="*/ 112 h 142"/>
                <a:gd name="T6" fmla="*/ 31 w 117"/>
                <a:gd name="T7" fmla="*/ 118 h 142"/>
                <a:gd name="T8" fmla="*/ 90 w 117"/>
                <a:gd name="T9" fmla="*/ 86 h 142"/>
                <a:gd name="T10" fmla="*/ 95 w 117"/>
                <a:gd name="T11" fmla="*/ 66 h 142"/>
                <a:gd name="T12" fmla="*/ 25 w 117"/>
                <a:gd name="T13" fmla="*/ 26 h 142"/>
                <a:gd name="T14" fmla="*/ 6 w 117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142">
                  <a:moveTo>
                    <a:pt x="0" y="3"/>
                  </a:moveTo>
                  <a:cubicBezTo>
                    <a:pt x="7" y="21"/>
                    <a:pt x="12" y="32"/>
                    <a:pt x="14" y="39"/>
                  </a:cubicBezTo>
                  <a:cubicBezTo>
                    <a:pt x="9" y="58"/>
                    <a:pt x="13" y="130"/>
                    <a:pt x="13" y="130"/>
                  </a:cubicBezTo>
                  <a:cubicBezTo>
                    <a:pt x="18" y="139"/>
                    <a:pt x="28" y="142"/>
                    <a:pt x="37" y="137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3" y="95"/>
                    <a:pt x="117" y="85"/>
                    <a:pt x="112" y="76"/>
                  </a:cubicBezTo>
                  <a:cubicBezTo>
                    <a:pt x="112" y="76"/>
                    <a:pt x="48" y="35"/>
                    <a:pt x="29" y="30"/>
                  </a:cubicBezTo>
                  <a:cubicBezTo>
                    <a:pt x="27" y="29"/>
                    <a:pt x="22" y="29"/>
                    <a:pt x="6" y="0"/>
                  </a:cubicBezTo>
                </a:path>
              </a:pathLst>
            </a:custGeom>
            <a:solidFill>
              <a:srgbClr val="F2E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48" name="Freeform 7533"/>
            <p:cNvSpPr>
              <a:spLocks/>
            </p:cNvSpPr>
            <p:nvPr/>
          </p:nvSpPr>
          <p:spPr bwMode="auto">
            <a:xfrm>
              <a:off x="3096" y="4403"/>
              <a:ext cx="3" cy="3"/>
            </a:xfrm>
            <a:custGeom>
              <a:avLst/>
              <a:gdLst>
                <a:gd name="T0" fmla="*/ 2 w 4"/>
                <a:gd name="T1" fmla="*/ 1 h 3"/>
                <a:gd name="T2" fmla="*/ 2 w 4"/>
                <a:gd name="T3" fmla="*/ 3 h 3"/>
                <a:gd name="T4" fmla="*/ 1 w 4"/>
                <a:gd name="T5" fmla="*/ 2 h 3"/>
                <a:gd name="T6" fmla="*/ 1 w 4"/>
                <a:gd name="T7" fmla="*/ 0 h 3"/>
                <a:gd name="T8" fmla="*/ 2 w 4"/>
                <a:gd name="T9" fmla="*/ 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4" y="2"/>
                    <a:pt x="3" y="2"/>
                    <a:pt x="3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49" name="Freeform 7534"/>
            <p:cNvSpPr>
              <a:spLocks/>
            </p:cNvSpPr>
            <p:nvPr/>
          </p:nvSpPr>
          <p:spPr bwMode="auto">
            <a:xfrm>
              <a:off x="3100" y="4405"/>
              <a:ext cx="2" cy="3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3 h 3"/>
                <a:gd name="T4" fmla="*/ 0 w 2"/>
                <a:gd name="T5" fmla="*/ 2 h 3"/>
                <a:gd name="T6" fmla="*/ 0 w 2"/>
                <a:gd name="T7" fmla="*/ 0 h 3"/>
                <a:gd name="T8" fmla="*/ 2 w 2"/>
                <a:gd name="T9" fmla="*/ 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2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50" name="Freeform 7535"/>
            <p:cNvSpPr>
              <a:spLocks/>
            </p:cNvSpPr>
            <p:nvPr/>
          </p:nvSpPr>
          <p:spPr bwMode="auto">
            <a:xfrm>
              <a:off x="3097" y="4401"/>
              <a:ext cx="18" cy="26"/>
            </a:xfrm>
            <a:custGeom>
              <a:avLst/>
              <a:gdLst>
                <a:gd name="T0" fmla="*/ 0 w 19"/>
                <a:gd name="T1" fmla="*/ 4 h 28"/>
                <a:gd name="T2" fmla="*/ 17 w 19"/>
                <a:gd name="T3" fmla="*/ 24 h 28"/>
                <a:gd name="T4" fmla="*/ 0 w 19"/>
                <a:gd name="T5" fmla="*/ 4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28">
                  <a:moveTo>
                    <a:pt x="0" y="4"/>
                  </a:moveTo>
                  <a:cubicBezTo>
                    <a:pt x="0" y="4"/>
                    <a:pt x="7" y="3"/>
                    <a:pt x="19" y="28"/>
                  </a:cubicBezTo>
                  <a:cubicBezTo>
                    <a:pt x="19" y="28"/>
                    <a:pt x="8" y="0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51" name="Freeform 7536"/>
            <p:cNvSpPr>
              <a:spLocks/>
            </p:cNvSpPr>
            <p:nvPr/>
          </p:nvSpPr>
          <p:spPr bwMode="auto">
            <a:xfrm>
              <a:off x="3084" y="4443"/>
              <a:ext cx="94" cy="60"/>
            </a:xfrm>
            <a:custGeom>
              <a:avLst/>
              <a:gdLst>
                <a:gd name="T0" fmla="*/ 82 w 101"/>
                <a:gd name="T1" fmla="*/ 5 h 65"/>
                <a:gd name="T2" fmla="*/ 47 w 101"/>
                <a:gd name="T3" fmla="*/ 33 h 65"/>
                <a:gd name="T4" fmla="*/ 3 w 101"/>
                <a:gd name="T5" fmla="*/ 48 h 65"/>
                <a:gd name="T6" fmla="*/ 38 w 101"/>
                <a:gd name="T7" fmla="*/ 18 h 65"/>
                <a:gd name="T8" fmla="*/ 82 w 101"/>
                <a:gd name="T9" fmla="*/ 5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65">
                  <a:moveTo>
                    <a:pt x="95" y="5"/>
                  </a:moveTo>
                  <a:cubicBezTo>
                    <a:pt x="101" y="17"/>
                    <a:pt x="79" y="24"/>
                    <a:pt x="54" y="39"/>
                  </a:cubicBezTo>
                  <a:cubicBezTo>
                    <a:pt x="28" y="53"/>
                    <a:pt x="9" y="65"/>
                    <a:pt x="3" y="56"/>
                  </a:cubicBezTo>
                  <a:cubicBezTo>
                    <a:pt x="0" y="51"/>
                    <a:pt x="19" y="36"/>
                    <a:pt x="44" y="22"/>
                  </a:cubicBezTo>
                  <a:cubicBezTo>
                    <a:pt x="70" y="7"/>
                    <a:pt x="93" y="0"/>
                    <a:pt x="95" y="5"/>
                  </a:cubicBezTo>
                  <a:close/>
                </a:path>
              </a:pathLst>
            </a:custGeom>
            <a:solidFill>
              <a:srgbClr val="F6CB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52" name="Freeform 7537"/>
            <p:cNvSpPr>
              <a:spLocks/>
            </p:cNvSpPr>
            <p:nvPr/>
          </p:nvSpPr>
          <p:spPr bwMode="auto">
            <a:xfrm>
              <a:off x="3082" y="4451"/>
              <a:ext cx="64" cy="44"/>
            </a:xfrm>
            <a:custGeom>
              <a:avLst/>
              <a:gdLst>
                <a:gd name="T0" fmla="*/ 1 w 69"/>
                <a:gd name="T1" fmla="*/ 37 h 48"/>
                <a:gd name="T2" fmla="*/ 59 w 69"/>
                <a:gd name="T3" fmla="*/ 0 h 48"/>
                <a:gd name="T4" fmla="*/ 4 w 69"/>
                <a:gd name="T5" fmla="*/ 40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48">
                  <a:moveTo>
                    <a:pt x="1" y="44"/>
                  </a:moveTo>
                  <a:cubicBezTo>
                    <a:pt x="3" y="18"/>
                    <a:pt x="69" y="0"/>
                    <a:pt x="69" y="0"/>
                  </a:cubicBezTo>
                  <a:cubicBezTo>
                    <a:pt x="0" y="34"/>
                    <a:pt x="4" y="48"/>
                    <a:pt x="4" y="48"/>
                  </a:cubicBezTo>
                </a:path>
              </a:pathLst>
            </a:custGeom>
            <a:solidFill>
              <a:srgbClr val="F4E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53" name="Freeform 7538"/>
            <p:cNvSpPr>
              <a:spLocks/>
            </p:cNvSpPr>
            <p:nvPr/>
          </p:nvSpPr>
          <p:spPr bwMode="auto">
            <a:xfrm>
              <a:off x="3084" y="4459"/>
              <a:ext cx="41" cy="32"/>
            </a:xfrm>
            <a:custGeom>
              <a:avLst/>
              <a:gdLst>
                <a:gd name="T0" fmla="*/ 0 w 44"/>
                <a:gd name="T1" fmla="*/ 29 h 35"/>
                <a:gd name="T2" fmla="*/ 38 w 44"/>
                <a:gd name="T3" fmla="*/ 0 h 35"/>
                <a:gd name="T4" fmla="*/ 0 w 44"/>
                <a:gd name="T5" fmla="*/ 29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" h="35">
                  <a:moveTo>
                    <a:pt x="0" y="35"/>
                  </a:moveTo>
                  <a:cubicBezTo>
                    <a:pt x="0" y="35"/>
                    <a:pt x="6" y="16"/>
                    <a:pt x="44" y="0"/>
                  </a:cubicBezTo>
                  <a:cubicBezTo>
                    <a:pt x="44" y="0"/>
                    <a:pt x="2" y="15"/>
                    <a:pt x="0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54" name="Freeform 7539"/>
            <p:cNvSpPr>
              <a:spLocks/>
            </p:cNvSpPr>
            <p:nvPr/>
          </p:nvSpPr>
          <p:spPr bwMode="auto">
            <a:xfrm>
              <a:off x="3079" y="4391"/>
              <a:ext cx="28" cy="90"/>
            </a:xfrm>
            <a:custGeom>
              <a:avLst/>
              <a:gdLst>
                <a:gd name="T0" fmla="*/ 2 w 30"/>
                <a:gd name="T1" fmla="*/ 6 h 97"/>
                <a:gd name="T2" fmla="*/ 5 w 30"/>
                <a:gd name="T3" fmla="*/ 31 h 97"/>
                <a:gd name="T4" fmla="*/ 4 w 30"/>
                <a:gd name="T5" fmla="*/ 59 h 97"/>
                <a:gd name="T6" fmla="*/ 4 w 30"/>
                <a:gd name="T7" fmla="*/ 73 h 97"/>
                <a:gd name="T8" fmla="*/ 5 w 30"/>
                <a:gd name="T9" fmla="*/ 83 h 97"/>
                <a:gd name="T10" fmla="*/ 9 w 30"/>
                <a:gd name="T11" fmla="*/ 78 h 97"/>
                <a:gd name="T12" fmla="*/ 17 w 30"/>
                <a:gd name="T13" fmla="*/ 71 h 97"/>
                <a:gd name="T14" fmla="*/ 24 w 30"/>
                <a:gd name="T15" fmla="*/ 56 h 97"/>
                <a:gd name="T16" fmla="*/ 21 w 30"/>
                <a:gd name="T17" fmla="*/ 49 h 97"/>
                <a:gd name="T18" fmla="*/ 20 w 30"/>
                <a:gd name="T19" fmla="*/ 42 h 97"/>
                <a:gd name="T20" fmla="*/ 16 w 30"/>
                <a:gd name="T21" fmla="*/ 28 h 97"/>
                <a:gd name="T22" fmla="*/ 9 w 30"/>
                <a:gd name="T23" fmla="*/ 9 h 97"/>
                <a:gd name="T24" fmla="*/ 5 w 30"/>
                <a:gd name="T25" fmla="*/ 1 h 97"/>
                <a:gd name="T26" fmla="*/ 2 w 30"/>
                <a:gd name="T27" fmla="*/ 6 h 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0" h="97">
                  <a:moveTo>
                    <a:pt x="2" y="6"/>
                  </a:moveTo>
                  <a:cubicBezTo>
                    <a:pt x="7" y="16"/>
                    <a:pt x="7" y="25"/>
                    <a:pt x="5" y="36"/>
                  </a:cubicBezTo>
                  <a:cubicBezTo>
                    <a:pt x="4" y="47"/>
                    <a:pt x="4" y="58"/>
                    <a:pt x="4" y="69"/>
                  </a:cubicBezTo>
                  <a:cubicBezTo>
                    <a:pt x="4" y="74"/>
                    <a:pt x="4" y="80"/>
                    <a:pt x="4" y="85"/>
                  </a:cubicBezTo>
                  <a:cubicBezTo>
                    <a:pt x="4" y="87"/>
                    <a:pt x="3" y="95"/>
                    <a:pt x="5" y="96"/>
                  </a:cubicBezTo>
                  <a:cubicBezTo>
                    <a:pt x="7" y="97"/>
                    <a:pt x="10" y="92"/>
                    <a:pt x="11" y="90"/>
                  </a:cubicBezTo>
                  <a:cubicBezTo>
                    <a:pt x="13" y="87"/>
                    <a:pt x="15" y="84"/>
                    <a:pt x="19" y="82"/>
                  </a:cubicBezTo>
                  <a:cubicBezTo>
                    <a:pt x="25" y="78"/>
                    <a:pt x="30" y="74"/>
                    <a:pt x="28" y="65"/>
                  </a:cubicBezTo>
                  <a:cubicBezTo>
                    <a:pt x="27" y="62"/>
                    <a:pt x="26" y="60"/>
                    <a:pt x="25" y="57"/>
                  </a:cubicBezTo>
                  <a:cubicBezTo>
                    <a:pt x="24" y="54"/>
                    <a:pt x="23" y="51"/>
                    <a:pt x="22" y="48"/>
                  </a:cubicBezTo>
                  <a:cubicBezTo>
                    <a:pt x="20" y="43"/>
                    <a:pt x="19" y="37"/>
                    <a:pt x="18" y="32"/>
                  </a:cubicBezTo>
                  <a:cubicBezTo>
                    <a:pt x="17" y="25"/>
                    <a:pt x="14" y="18"/>
                    <a:pt x="11" y="11"/>
                  </a:cubicBezTo>
                  <a:cubicBezTo>
                    <a:pt x="10" y="9"/>
                    <a:pt x="8" y="2"/>
                    <a:pt x="5" y="1"/>
                  </a:cubicBezTo>
                  <a:cubicBezTo>
                    <a:pt x="3" y="0"/>
                    <a:pt x="0" y="4"/>
                    <a:pt x="2" y="6"/>
                  </a:cubicBezTo>
                </a:path>
              </a:pathLst>
            </a:custGeom>
            <a:solidFill>
              <a:srgbClr val="F1D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55" name="Freeform 7540"/>
            <p:cNvSpPr>
              <a:spLocks/>
            </p:cNvSpPr>
            <p:nvPr/>
          </p:nvSpPr>
          <p:spPr bwMode="auto">
            <a:xfrm>
              <a:off x="3094" y="4483"/>
              <a:ext cx="11" cy="8"/>
            </a:xfrm>
            <a:custGeom>
              <a:avLst/>
              <a:gdLst>
                <a:gd name="T0" fmla="*/ 9 w 12"/>
                <a:gd name="T1" fmla="*/ 2 h 9"/>
                <a:gd name="T2" fmla="*/ 6 w 12"/>
                <a:gd name="T3" fmla="*/ 5 h 9"/>
                <a:gd name="T4" fmla="*/ 1 w 12"/>
                <a:gd name="T5" fmla="*/ 6 h 9"/>
                <a:gd name="T6" fmla="*/ 5 w 12"/>
                <a:gd name="T7" fmla="*/ 2 h 9"/>
                <a:gd name="T8" fmla="*/ 9 w 12"/>
                <a:gd name="T9" fmla="*/ 2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9">
                  <a:moveTo>
                    <a:pt x="11" y="2"/>
                  </a:moveTo>
                  <a:cubicBezTo>
                    <a:pt x="12" y="3"/>
                    <a:pt x="10" y="6"/>
                    <a:pt x="8" y="7"/>
                  </a:cubicBezTo>
                  <a:cubicBezTo>
                    <a:pt x="5" y="9"/>
                    <a:pt x="2" y="9"/>
                    <a:pt x="1" y="8"/>
                  </a:cubicBezTo>
                  <a:cubicBezTo>
                    <a:pt x="0" y="6"/>
                    <a:pt x="2" y="4"/>
                    <a:pt x="5" y="2"/>
                  </a:cubicBezTo>
                  <a:cubicBezTo>
                    <a:pt x="8" y="1"/>
                    <a:pt x="11" y="0"/>
                    <a:pt x="11" y="2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56" name="Freeform 7541"/>
            <p:cNvSpPr>
              <a:spLocks/>
            </p:cNvSpPr>
            <p:nvPr/>
          </p:nvSpPr>
          <p:spPr bwMode="auto">
            <a:xfrm>
              <a:off x="3109" y="4482"/>
              <a:ext cx="11" cy="7"/>
            </a:xfrm>
            <a:custGeom>
              <a:avLst/>
              <a:gdLst>
                <a:gd name="T0" fmla="*/ 10 w 11"/>
                <a:gd name="T1" fmla="*/ 1 h 7"/>
                <a:gd name="T2" fmla="*/ 6 w 11"/>
                <a:gd name="T3" fmla="*/ 6 h 7"/>
                <a:gd name="T4" fmla="*/ 1 w 11"/>
                <a:gd name="T5" fmla="*/ 6 h 7"/>
                <a:gd name="T6" fmla="*/ 4 w 11"/>
                <a:gd name="T7" fmla="*/ 2 h 7"/>
                <a:gd name="T8" fmla="*/ 10 w 11"/>
                <a:gd name="T9" fmla="*/ 1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10" y="1"/>
                  </a:moveTo>
                  <a:cubicBezTo>
                    <a:pt x="11" y="2"/>
                    <a:pt x="9" y="4"/>
                    <a:pt x="6" y="6"/>
                  </a:cubicBezTo>
                  <a:cubicBezTo>
                    <a:pt x="4" y="7"/>
                    <a:pt x="1" y="7"/>
                    <a:pt x="1" y="6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7" y="0"/>
                    <a:pt x="9" y="0"/>
                    <a:pt x="10" y="1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57" name="Freeform 7542"/>
            <p:cNvSpPr>
              <a:spLocks/>
            </p:cNvSpPr>
            <p:nvPr/>
          </p:nvSpPr>
          <p:spPr bwMode="auto">
            <a:xfrm>
              <a:off x="3159" y="4455"/>
              <a:ext cx="10" cy="7"/>
            </a:xfrm>
            <a:custGeom>
              <a:avLst/>
              <a:gdLst>
                <a:gd name="T0" fmla="*/ 10 w 10"/>
                <a:gd name="T1" fmla="*/ 1 h 7"/>
                <a:gd name="T2" fmla="*/ 6 w 10"/>
                <a:gd name="T3" fmla="*/ 5 h 7"/>
                <a:gd name="T4" fmla="*/ 0 w 10"/>
                <a:gd name="T5" fmla="*/ 6 h 7"/>
                <a:gd name="T6" fmla="*/ 4 w 10"/>
                <a:gd name="T7" fmla="*/ 1 h 7"/>
                <a:gd name="T8" fmla="*/ 10 w 10"/>
                <a:gd name="T9" fmla="*/ 1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7">
                  <a:moveTo>
                    <a:pt x="10" y="1"/>
                  </a:moveTo>
                  <a:cubicBezTo>
                    <a:pt x="10" y="2"/>
                    <a:pt x="9" y="4"/>
                    <a:pt x="6" y="5"/>
                  </a:cubicBezTo>
                  <a:cubicBezTo>
                    <a:pt x="3" y="7"/>
                    <a:pt x="1" y="7"/>
                    <a:pt x="0" y="6"/>
                  </a:cubicBezTo>
                  <a:cubicBezTo>
                    <a:pt x="0" y="5"/>
                    <a:pt x="1" y="3"/>
                    <a:pt x="4" y="1"/>
                  </a:cubicBezTo>
                  <a:cubicBezTo>
                    <a:pt x="6" y="0"/>
                    <a:pt x="9" y="0"/>
                    <a:pt x="10" y="1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58" name="Freeform 7543"/>
            <p:cNvSpPr>
              <a:spLocks/>
            </p:cNvSpPr>
            <p:nvPr/>
          </p:nvSpPr>
          <p:spPr bwMode="auto">
            <a:xfrm>
              <a:off x="3148" y="4462"/>
              <a:ext cx="9" cy="6"/>
            </a:xfrm>
            <a:custGeom>
              <a:avLst/>
              <a:gdLst>
                <a:gd name="T0" fmla="*/ 9 w 9"/>
                <a:gd name="T1" fmla="*/ 1 h 7"/>
                <a:gd name="T2" fmla="*/ 6 w 9"/>
                <a:gd name="T3" fmla="*/ 3 h 7"/>
                <a:gd name="T4" fmla="*/ 0 w 9"/>
                <a:gd name="T5" fmla="*/ 4 h 7"/>
                <a:gd name="T6" fmla="*/ 4 w 9"/>
                <a:gd name="T7" fmla="*/ 2 h 7"/>
                <a:gd name="T8" fmla="*/ 9 w 9"/>
                <a:gd name="T9" fmla="*/ 1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7">
                  <a:moveTo>
                    <a:pt x="9" y="1"/>
                  </a:moveTo>
                  <a:cubicBezTo>
                    <a:pt x="9" y="2"/>
                    <a:pt x="8" y="4"/>
                    <a:pt x="6" y="5"/>
                  </a:cubicBezTo>
                  <a:cubicBezTo>
                    <a:pt x="3" y="6"/>
                    <a:pt x="1" y="7"/>
                    <a:pt x="0" y="6"/>
                  </a:cubicBezTo>
                  <a:cubicBezTo>
                    <a:pt x="0" y="5"/>
                    <a:pt x="1" y="3"/>
                    <a:pt x="4" y="2"/>
                  </a:cubicBezTo>
                  <a:cubicBezTo>
                    <a:pt x="6" y="0"/>
                    <a:pt x="8" y="0"/>
                    <a:pt x="9" y="1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59" name="Freeform 7544"/>
            <p:cNvSpPr>
              <a:spLocks/>
            </p:cNvSpPr>
            <p:nvPr/>
          </p:nvSpPr>
          <p:spPr bwMode="auto">
            <a:xfrm>
              <a:off x="3108" y="4471"/>
              <a:ext cx="14" cy="10"/>
            </a:xfrm>
            <a:custGeom>
              <a:avLst/>
              <a:gdLst>
                <a:gd name="T0" fmla="*/ 12 w 15"/>
                <a:gd name="T1" fmla="*/ 2 h 11"/>
                <a:gd name="T2" fmla="*/ 8 w 15"/>
                <a:gd name="T3" fmla="*/ 7 h 11"/>
                <a:gd name="T4" fmla="*/ 1 w 15"/>
                <a:gd name="T5" fmla="*/ 7 h 11"/>
                <a:gd name="T6" fmla="*/ 6 w 15"/>
                <a:gd name="T7" fmla="*/ 2 h 11"/>
                <a:gd name="T8" fmla="*/ 12 w 15"/>
                <a:gd name="T9" fmla="*/ 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1">
                  <a:moveTo>
                    <a:pt x="14" y="2"/>
                  </a:moveTo>
                  <a:cubicBezTo>
                    <a:pt x="15" y="4"/>
                    <a:pt x="13" y="7"/>
                    <a:pt x="10" y="9"/>
                  </a:cubicBezTo>
                  <a:cubicBezTo>
                    <a:pt x="6" y="11"/>
                    <a:pt x="2" y="11"/>
                    <a:pt x="1" y="9"/>
                  </a:cubicBezTo>
                  <a:cubicBezTo>
                    <a:pt x="0" y="7"/>
                    <a:pt x="3" y="4"/>
                    <a:pt x="6" y="2"/>
                  </a:cubicBezTo>
                  <a:cubicBezTo>
                    <a:pt x="10" y="0"/>
                    <a:pt x="13" y="0"/>
                    <a:pt x="14" y="2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60" name="Freeform 7545"/>
            <p:cNvSpPr>
              <a:spLocks/>
            </p:cNvSpPr>
            <p:nvPr/>
          </p:nvSpPr>
          <p:spPr bwMode="auto">
            <a:xfrm>
              <a:off x="3128" y="4469"/>
              <a:ext cx="14" cy="9"/>
            </a:xfrm>
            <a:custGeom>
              <a:avLst/>
              <a:gdLst>
                <a:gd name="T0" fmla="*/ 12 w 15"/>
                <a:gd name="T1" fmla="*/ 1 h 10"/>
                <a:gd name="T2" fmla="*/ 7 w 15"/>
                <a:gd name="T3" fmla="*/ 5 h 10"/>
                <a:gd name="T4" fmla="*/ 1 w 15"/>
                <a:gd name="T5" fmla="*/ 6 h 10"/>
                <a:gd name="T6" fmla="*/ 6 w 15"/>
                <a:gd name="T7" fmla="*/ 2 h 10"/>
                <a:gd name="T8" fmla="*/ 12 w 15"/>
                <a:gd name="T9" fmla="*/ 1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14" y="1"/>
                  </a:moveTo>
                  <a:cubicBezTo>
                    <a:pt x="15" y="3"/>
                    <a:pt x="12" y="5"/>
                    <a:pt x="9" y="7"/>
                  </a:cubicBezTo>
                  <a:cubicBezTo>
                    <a:pt x="5" y="9"/>
                    <a:pt x="2" y="10"/>
                    <a:pt x="1" y="8"/>
                  </a:cubicBezTo>
                  <a:cubicBezTo>
                    <a:pt x="0" y="7"/>
                    <a:pt x="2" y="4"/>
                    <a:pt x="6" y="2"/>
                  </a:cubicBezTo>
                  <a:cubicBezTo>
                    <a:pt x="9" y="0"/>
                    <a:pt x="13" y="0"/>
                    <a:pt x="14" y="1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61" name="Freeform 7546"/>
            <p:cNvSpPr>
              <a:spLocks/>
            </p:cNvSpPr>
            <p:nvPr/>
          </p:nvSpPr>
          <p:spPr bwMode="auto">
            <a:xfrm>
              <a:off x="3125" y="4460"/>
              <a:ext cx="15" cy="10"/>
            </a:xfrm>
            <a:custGeom>
              <a:avLst/>
              <a:gdLst>
                <a:gd name="T0" fmla="*/ 13 w 16"/>
                <a:gd name="T1" fmla="*/ 1 h 11"/>
                <a:gd name="T2" fmla="*/ 8 w 16"/>
                <a:gd name="T3" fmla="*/ 6 h 11"/>
                <a:gd name="T4" fmla="*/ 1 w 16"/>
                <a:gd name="T5" fmla="*/ 7 h 11"/>
                <a:gd name="T6" fmla="*/ 6 w 16"/>
                <a:gd name="T7" fmla="*/ 2 h 11"/>
                <a:gd name="T8" fmla="*/ 13 w 16"/>
                <a:gd name="T9" fmla="*/ 1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1">
                  <a:moveTo>
                    <a:pt x="15" y="1"/>
                  </a:moveTo>
                  <a:cubicBezTo>
                    <a:pt x="16" y="3"/>
                    <a:pt x="13" y="6"/>
                    <a:pt x="10" y="8"/>
                  </a:cubicBezTo>
                  <a:cubicBezTo>
                    <a:pt x="6" y="11"/>
                    <a:pt x="2" y="11"/>
                    <a:pt x="1" y="9"/>
                  </a:cubicBezTo>
                  <a:cubicBezTo>
                    <a:pt x="0" y="8"/>
                    <a:pt x="2" y="4"/>
                    <a:pt x="6" y="2"/>
                  </a:cubicBezTo>
                  <a:cubicBezTo>
                    <a:pt x="10" y="0"/>
                    <a:pt x="14" y="0"/>
                    <a:pt x="15" y="1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62" name="Freeform 7547"/>
            <p:cNvSpPr>
              <a:spLocks/>
            </p:cNvSpPr>
            <p:nvPr/>
          </p:nvSpPr>
          <p:spPr bwMode="auto">
            <a:xfrm>
              <a:off x="3142" y="4454"/>
              <a:ext cx="14" cy="10"/>
            </a:xfrm>
            <a:custGeom>
              <a:avLst/>
              <a:gdLst>
                <a:gd name="T0" fmla="*/ 12 w 15"/>
                <a:gd name="T1" fmla="*/ 1 h 10"/>
                <a:gd name="T2" fmla="*/ 7 w 15"/>
                <a:gd name="T3" fmla="*/ 7 h 10"/>
                <a:gd name="T4" fmla="*/ 1 w 15"/>
                <a:gd name="T5" fmla="*/ 8 h 10"/>
                <a:gd name="T6" fmla="*/ 6 w 15"/>
                <a:gd name="T7" fmla="*/ 2 h 10"/>
                <a:gd name="T8" fmla="*/ 12 w 15"/>
                <a:gd name="T9" fmla="*/ 1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14" y="1"/>
                  </a:moveTo>
                  <a:cubicBezTo>
                    <a:pt x="15" y="3"/>
                    <a:pt x="12" y="5"/>
                    <a:pt x="9" y="7"/>
                  </a:cubicBezTo>
                  <a:cubicBezTo>
                    <a:pt x="5" y="9"/>
                    <a:pt x="2" y="10"/>
                    <a:pt x="1" y="8"/>
                  </a:cubicBezTo>
                  <a:cubicBezTo>
                    <a:pt x="0" y="7"/>
                    <a:pt x="2" y="4"/>
                    <a:pt x="6" y="2"/>
                  </a:cubicBezTo>
                  <a:cubicBezTo>
                    <a:pt x="9" y="0"/>
                    <a:pt x="13" y="0"/>
                    <a:pt x="14" y="1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63" name="Freeform 7548"/>
            <p:cNvSpPr>
              <a:spLocks/>
            </p:cNvSpPr>
            <p:nvPr/>
          </p:nvSpPr>
          <p:spPr bwMode="auto">
            <a:xfrm>
              <a:off x="3079" y="4407"/>
              <a:ext cx="7" cy="66"/>
            </a:xfrm>
            <a:custGeom>
              <a:avLst/>
              <a:gdLst>
                <a:gd name="T0" fmla="*/ 6 w 8"/>
                <a:gd name="T1" fmla="*/ 0 h 71"/>
                <a:gd name="T2" fmla="*/ 4 w 8"/>
                <a:gd name="T3" fmla="*/ 61 h 71"/>
                <a:gd name="T4" fmla="*/ 6 w 8"/>
                <a:gd name="T5" fmla="*/ 0 h 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1">
                  <a:moveTo>
                    <a:pt x="8" y="0"/>
                  </a:moveTo>
                  <a:cubicBezTo>
                    <a:pt x="8" y="0"/>
                    <a:pt x="0" y="46"/>
                    <a:pt x="6" y="71"/>
                  </a:cubicBezTo>
                  <a:cubicBezTo>
                    <a:pt x="6" y="71"/>
                    <a:pt x="6" y="35"/>
                    <a:pt x="8" y="0"/>
                  </a:cubicBezTo>
                  <a:close/>
                </a:path>
              </a:pathLst>
            </a:custGeom>
            <a:solidFill>
              <a:srgbClr val="EEC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64" name="Freeform 7549"/>
            <p:cNvSpPr>
              <a:spLocks/>
            </p:cNvSpPr>
            <p:nvPr/>
          </p:nvSpPr>
          <p:spPr bwMode="auto">
            <a:xfrm>
              <a:off x="3394" y="4324"/>
              <a:ext cx="105" cy="136"/>
            </a:xfrm>
            <a:custGeom>
              <a:avLst/>
              <a:gdLst>
                <a:gd name="T0" fmla="*/ 26 w 113"/>
                <a:gd name="T1" fmla="*/ 5 h 147"/>
                <a:gd name="T2" fmla="*/ 28 w 113"/>
                <a:gd name="T3" fmla="*/ 38 h 147"/>
                <a:gd name="T4" fmla="*/ 0 w 113"/>
                <a:gd name="T5" fmla="*/ 111 h 147"/>
                <a:gd name="T6" fmla="*/ 19 w 113"/>
                <a:gd name="T7" fmla="*/ 124 h 147"/>
                <a:gd name="T8" fmla="*/ 84 w 113"/>
                <a:gd name="T9" fmla="*/ 113 h 147"/>
                <a:gd name="T10" fmla="*/ 97 w 113"/>
                <a:gd name="T11" fmla="*/ 96 h 147"/>
                <a:gd name="T12" fmla="*/ 43 w 113"/>
                <a:gd name="T13" fmla="*/ 35 h 147"/>
                <a:gd name="T14" fmla="*/ 31 w 113"/>
                <a:gd name="T15" fmla="*/ 0 h 1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3" h="147">
                  <a:moveTo>
                    <a:pt x="30" y="5"/>
                  </a:moveTo>
                  <a:cubicBezTo>
                    <a:pt x="35" y="26"/>
                    <a:pt x="32" y="37"/>
                    <a:pt x="32" y="44"/>
                  </a:cubicBezTo>
                  <a:cubicBezTo>
                    <a:pt x="21" y="61"/>
                    <a:pt x="0" y="130"/>
                    <a:pt x="0" y="130"/>
                  </a:cubicBezTo>
                  <a:cubicBezTo>
                    <a:pt x="2" y="140"/>
                    <a:pt x="11" y="147"/>
                    <a:pt x="21" y="145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107" y="131"/>
                    <a:pt x="113" y="121"/>
                    <a:pt x="112" y="112"/>
                  </a:cubicBezTo>
                  <a:cubicBezTo>
                    <a:pt x="112" y="112"/>
                    <a:pt x="65" y="52"/>
                    <a:pt x="49" y="41"/>
                  </a:cubicBezTo>
                  <a:cubicBezTo>
                    <a:pt x="42" y="29"/>
                    <a:pt x="40" y="21"/>
                    <a:pt x="35" y="0"/>
                  </a:cubicBezTo>
                </a:path>
              </a:pathLst>
            </a:custGeom>
            <a:solidFill>
              <a:srgbClr val="F2E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65" name="Freeform 7550"/>
            <p:cNvSpPr>
              <a:spLocks/>
            </p:cNvSpPr>
            <p:nvPr/>
          </p:nvSpPr>
          <p:spPr bwMode="auto">
            <a:xfrm>
              <a:off x="3437" y="4366"/>
              <a:ext cx="2" cy="3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1 w 3"/>
                <a:gd name="T9" fmla="*/ 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66" name="Freeform 7551"/>
            <p:cNvSpPr>
              <a:spLocks/>
            </p:cNvSpPr>
            <p:nvPr/>
          </p:nvSpPr>
          <p:spPr bwMode="auto">
            <a:xfrm>
              <a:off x="3439" y="4369"/>
              <a:ext cx="3" cy="3"/>
            </a:xfrm>
            <a:custGeom>
              <a:avLst/>
              <a:gdLst>
                <a:gd name="T0" fmla="*/ 3 w 3"/>
                <a:gd name="T1" fmla="*/ 1 h 3"/>
                <a:gd name="T2" fmla="*/ 2 w 3"/>
                <a:gd name="T3" fmla="*/ 3 h 3"/>
                <a:gd name="T4" fmla="*/ 1 w 3"/>
                <a:gd name="T5" fmla="*/ 2 h 3"/>
                <a:gd name="T6" fmla="*/ 1 w 3"/>
                <a:gd name="T7" fmla="*/ 0 h 3"/>
                <a:gd name="T8" fmla="*/ 3 w 3"/>
                <a:gd name="T9" fmla="*/ 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3" y="3"/>
                    <a:pt x="2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67" name="Freeform 7552"/>
            <p:cNvSpPr>
              <a:spLocks/>
            </p:cNvSpPr>
            <p:nvPr/>
          </p:nvSpPr>
          <p:spPr bwMode="auto">
            <a:xfrm>
              <a:off x="3437" y="4366"/>
              <a:ext cx="10" cy="28"/>
            </a:xfrm>
            <a:custGeom>
              <a:avLst/>
              <a:gdLst>
                <a:gd name="T0" fmla="*/ 0 w 10"/>
                <a:gd name="T1" fmla="*/ 1 h 30"/>
                <a:gd name="T2" fmla="*/ 10 w 10"/>
                <a:gd name="T3" fmla="*/ 26 h 30"/>
                <a:gd name="T4" fmla="*/ 0 w 10"/>
                <a:gd name="T5" fmla="*/ 1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30">
                  <a:moveTo>
                    <a:pt x="0" y="1"/>
                  </a:moveTo>
                  <a:cubicBezTo>
                    <a:pt x="0" y="1"/>
                    <a:pt x="7" y="2"/>
                    <a:pt x="10" y="30"/>
                  </a:cubicBezTo>
                  <a:cubicBezTo>
                    <a:pt x="10" y="30"/>
                    <a:pt x="1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68" name="Freeform 7553"/>
            <p:cNvSpPr>
              <a:spLocks/>
            </p:cNvSpPr>
            <p:nvPr/>
          </p:nvSpPr>
          <p:spPr bwMode="auto">
            <a:xfrm>
              <a:off x="3398" y="4428"/>
              <a:ext cx="98" cy="31"/>
            </a:xfrm>
            <a:custGeom>
              <a:avLst/>
              <a:gdLst>
                <a:gd name="T0" fmla="*/ 90 w 106"/>
                <a:gd name="T1" fmla="*/ 5 h 34"/>
                <a:gd name="T2" fmla="*/ 47 w 106"/>
                <a:gd name="T3" fmla="*/ 20 h 34"/>
                <a:gd name="T4" fmla="*/ 1 w 106"/>
                <a:gd name="T5" fmla="*/ 19 h 34"/>
                <a:gd name="T6" fmla="*/ 43 w 106"/>
                <a:gd name="T7" fmla="*/ 5 h 34"/>
                <a:gd name="T8" fmla="*/ 90 w 106"/>
                <a:gd name="T9" fmla="*/ 5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" h="34">
                  <a:moveTo>
                    <a:pt x="105" y="6"/>
                  </a:moveTo>
                  <a:cubicBezTo>
                    <a:pt x="106" y="19"/>
                    <a:pt x="83" y="19"/>
                    <a:pt x="55" y="24"/>
                  </a:cubicBezTo>
                  <a:cubicBezTo>
                    <a:pt x="26" y="29"/>
                    <a:pt x="4" y="34"/>
                    <a:pt x="1" y="23"/>
                  </a:cubicBezTo>
                  <a:cubicBezTo>
                    <a:pt x="0" y="18"/>
                    <a:pt x="23" y="10"/>
                    <a:pt x="51" y="5"/>
                  </a:cubicBezTo>
                  <a:cubicBezTo>
                    <a:pt x="80" y="0"/>
                    <a:pt x="104" y="0"/>
                    <a:pt x="105" y="6"/>
                  </a:cubicBezTo>
                  <a:close/>
                </a:path>
              </a:pathLst>
            </a:custGeom>
            <a:solidFill>
              <a:srgbClr val="F6CB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69" name="Freeform 7554"/>
            <p:cNvSpPr>
              <a:spLocks/>
            </p:cNvSpPr>
            <p:nvPr/>
          </p:nvSpPr>
          <p:spPr bwMode="auto">
            <a:xfrm>
              <a:off x="3396" y="4423"/>
              <a:ext cx="72" cy="26"/>
            </a:xfrm>
            <a:custGeom>
              <a:avLst/>
              <a:gdLst>
                <a:gd name="T0" fmla="*/ 0 w 78"/>
                <a:gd name="T1" fmla="*/ 20 h 28"/>
                <a:gd name="T2" fmla="*/ 66 w 78"/>
                <a:gd name="T3" fmla="*/ 4 h 28"/>
                <a:gd name="T4" fmla="*/ 1 w 78"/>
                <a:gd name="T5" fmla="*/ 24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8" h="28">
                  <a:moveTo>
                    <a:pt x="0" y="24"/>
                  </a:moveTo>
                  <a:cubicBezTo>
                    <a:pt x="10" y="0"/>
                    <a:pt x="78" y="4"/>
                    <a:pt x="78" y="4"/>
                  </a:cubicBezTo>
                  <a:cubicBezTo>
                    <a:pt x="2" y="14"/>
                    <a:pt x="1" y="28"/>
                    <a:pt x="1" y="28"/>
                  </a:cubicBezTo>
                </a:path>
              </a:pathLst>
            </a:custGeom>
            <a:solidFill>
              <a:srgbClr val="F4E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70" name="Freeform 7555"/>
            <p:cNvSpPr>
              <a:spLocks/>
            </p:cNvSpPr>
            <p:nvPr/>
          </p:nvSpPr>
          <p:spPr bwMode="auto">
            <a:xfrm>
              <a:off x="3397" y="4428"/>
              <a:ext cx="49" cy="17"/>
            </a:xfrm>
            <a:custGeom>
              <a:avLst/>
              <a:gdLst>
                <a:gd name="T0" fmla="*/ 0 w 53"/>
                <a:gd name="T1" fmla="*/ 15 h 19"/>
                <a:gd name="T2" fmla="*/ 45 w 53"/>
                <a:gd name="T3" fmla="*/ 0 h 19"/>
                <a:gd name="T4" fmla="*/ 0 w 53"/>
                <a:gd name="T5" fmla="*/ 15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9">
                  <a:moveTo>
                    <a:pt x="0" y="19"/>
                  </a:moveTo>
                  <a:cubicBezTo>
                    <a:pt x="0" y="19"/>
                    <a:pt x="12" y="3"/>
                    <a:pt x="53" y="0"/>
                  </a:cubicBezTo>
                  <a:cubicBezTo>
                    <a:pt x="53" y="0"/>
                    <a:pt x="9" y="1"/>
                    <a:pt x="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71" name="Freeform 7556"/>
            <p:cNvSpPr>
              <a:spLocks/>
            </p:cNvSpPr>
            <p:nvPr/>
          </p:nvSpPr>
          <p:spPr bwMode="auto">
            <a:xfrm>
              <a:off x="3399" y="4350"/>
              <a:ext cx="33" cy="86"/>
            </a:xfrm>
            <a:custGeom>
              <a:avLst/>
              <a:gdLst>
                <a:gd name="T0" fmla="*/ 24 w 36"/>
                <a:gd name="T1" fmla="*/ 5 h 93"/>
                <a:gd name="T2" fmla="*/ 18 w 36"/>
                <a:gd name="T3" fmla="*/ 30 h 93"/>
                <a:gd name="T4" fmla="*/ 7 w 36"/>
                <a:gd name="T5" fmla="*/ 55 h 93"/>
                <a:gd name="T6" fmla="*/ 4 w 36"/>
                <a:gd name="T7" fmla="*/ 69 h 93"/>
                <a:gd name="T8" fmla="*/ 1 w 36"/>
                <a:gd name="T9" fmla="*/ 78 h 93"/>
                <a:gd name="T10" fmla="*/ 7 w 36"/>
                <a:gd name="T11" fmla="*/ 75 h 93"/>
                <a:gd name="T12" fmla="*/ 16 w 36"/>
                <a:gd name="T13" fmla="*/ 70 h 93"/>
                <a:gd name="T14" fmla="*/ 28 w 36"/>
                <a:gd name="T15" fmla="*/ 60 h 93"/>
                <a:gd name="T16" fmla="*/ 28 w 36"/>
                <a:gd name="T17" fmla="*/ 52 h 93"/>
                <a:gd name="T18" fmla="*/ 28 w 36"/>
                <a:gd name="T19" fmla="*/ 43 h 93"/>
                <a:gd name="T20" fmla="*/ 29 w 36"/>
                <a:gd name="T21" fmla="*/ 30 h 93"/>
                <a:gd name="T22" fmla="*/ 29 w 36"/>
                <a:gd name="T23" fmla="*/ 11 h 93"/>
                <a:gd name="T24" fmla="*/ 28 w 36"/>
                <a:gd name="T25" fmla="*/ 2 h 93"/>
                <a:gd name="T26" fmla="*/ 24 w 36"/>
                <a:gd name="T27" fmla="*/ 5 h 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6" h="93">
                  <a:moveTo>
                    <a:pt x="28" y="5"/>
                  </a:moveTo>
                  <a:cubicBezTo>
                    <a:pt x="30" y="16"/>
                    <a:pt x="27" y="25"/>
                    <a:pt x="22" y="35"/>
                  </a:cubicBezTo>
                  <a:cubicBezTo>
                    <a:pt x="16" y="45"/>
                    <a:pt x="13" y="55"/>
                    <a:pt x="9" y="65"/>
                  </a:cubicBezTo>
                  <a:cubicBezTo>
                    <a:pt x="7" y="70"/>
                    <a:pt x="6" y="76"/>
                    <a:pt x="4" y="81"/>
                  </a:cubicBezTo>
                  <a:cubicBezTo>
                    <a:pt x="4" y="83"/>
                    <a:pt x="0" y="90"/>
                    <a:pt x="1" y="91"/>
                  </a:cubicBezTo>
                  <a:cubicBezTo>
                    <a:pt x="3" y="93"/>
                    <a:pt x="8" y="89"/>
                    <a:pt x="9" y="88"/>
                  </a:cubicBezTo>
                  <a:cubicBezTo>
                    <a:pt x="12" y="85"/>
                    <a:pt x="15" y="83"/>
                    <a:pt x="19" y="82"/>
                  </a:cubicBezTo>
                  <a:cubicBezTo>
                    <a:pt x="26" y="81"/>
                    <a:pt x="32" y="78"/>
                    <a:pt x="33" y="70"/>
                  </a:cubicBezTo>
                  <a:cubicBezTo>
                    <a:pt x="34" y="67"/>
                    <a:pt x="33" y="64"/>
                    <a:pt x="33" y="61"/>
                  </a:cubicBezTo>
                  <a:cubicBezTo>
                    <a:pt x="33" y="58"/>
                    <a:pt x="33" y="55"/>
                    <a:pt x="33" y="51"/>
                  </a:cubicBezTo>
                  <a:cubicBezTo>
                    <a:pt x="33" y="46"/>
                    <a:pt x="34" y="41"/>
                    <a:pt x="35" y="35"/>
                  </a:cubicBezTo>
                  <a:cubicBezTo>
                    <a:pt x="36" y="28"/>
                    <a:pt x="36" y="21"/>
                    <a:pt x="35" y="13"/>
                  </a:cubicBezTo>
                  <a:cubicBezTo>
                    <a:pt x="35" y="11"/>
                    <a:pt x="35" y="4"/>
                    <a:pt x="33" y="2"/>
                  </a:cubicBezTo>
                  <a:cubicBezTo>
                    <a:pt x="32" y="0"/>
                    <a:pt x="27" y="3"/>
                    <a:pt x="28" y="5"/>
                  </a:cubicBezTo>
                </a:path>
              </a:pathLst>
            </a:custGeom>
            <a:solidFill>
              <a:srgbClr val="F1D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72" name="Freeform 7557"/>
            <p:cNvSpPr>
              <a:spLocks/>
            </p:cNvSpPr>
            <p:nvPr/>
          </p:nvSpPr>
          <p:spPr bwMode="auto">
            <a:xfrm>
              <a:off x="3407" y="4443"/>
              <a:ext cx="11" cy="7"/>
            </a:xfrm>
            <a:custGeom>
              <a:avLst/>
              <a:gdLst>
                <a:gd name="T0" fmla="*/ 10 w 12"/>
                <a:gd name="T1" fmla="*/ 2 h 7"/>
                <a:gd name="T2" fmla="*/ 6 w 12"/>
                <a:gd name="T3" fmla="*/ 6 h 7"/>
                <a:gd name="T4" fmla="*/ 0 w 12"/>
                <a:gd name="T5" fmla="*/ 4 h 7"/>
                <a:gd name="T6" fmla="*/ 6 w 12"/>
                <a:gd name="T7" fmla="*/ 0 h 7"/>
                <a:gd name="T8" fmla="*/ 10 w 12"/>
                <a:gd name="T9" fmla="*/ 2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7">
                  <a:moveTo>
                    <a:pt x="12" y="2"/>
                  </a:moveTo>
                  <a:cubicBezTo>
                    <a:pt x="12" y="4"/>
                    <a:pt x="10" y="6"/>
                    <a:pt x="7" y="6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9" y="0"/>
                    <a:pt x="12" y="1"/>
                    <a:pt x="12" y="2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73" name="Freeform 7558"/>
            <p:cNvSpPr>
              <a:spLocks/>
            </p:cNvSpPr>
            <p:nvPr/>
          </p:nvSpPr>
          <p:spPr bwMode="auto">
            <a:xfrm>
              <a:off x="3423" y="4447"/>
              <a:ext cx="9" cy="5"/>
            </a:xfrm>
            <a:custGeom>
              <a:avLst/>
              <a:gdLst>
                <a:gd name="T0" fmla="*/ 8 w 10"/>
                <a:gd name="T1" fmla="*/ 2 h 5"/>
                <a:gd name="T2" fmla="*/ 5 w 10"/>
                <a:gd name="T3" fmla="*/ 5 h 5"/>
                <a:gd name="T4" fmla="*/ 0 w 10"/>
                <a:gd name="T5" fmla="*/ 4 h 5"/>
                <a:gd name="T6" fmla="*/ 5 w 10"/>
                <a:gd name="T7" fmla="*/ 0 h 5"/>
                <a:gd name="T8" fmla="*/ 8 w 10"/>
                <a:gd name="T9" fmla="*/ 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cubicBezTo>
                    <a:pt x="10" y="3"/>
                    <a:pt x="8" y="4"/>
                    <a:pt x="5" y="5"/>
                  </a:cubicBezTo>
                  <a:cubicBezTo>
                    <a:pt x="3" y="5"/>
                    <a:pt x="0" y="5"/>
                    <a:pt x="0" y="4"/>
                  </a:cubicBezTo>
                  <a:cubicBezTo>
                    <a:pt x="0" y="2"/>
                    <a:pt x="2" y="1"/>
                    <a:pt x="5" y="0"/>
                  </a:cubicBezTo>
                  <a:cubicBezTo>
                    <a:pt x="8" y="0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74" name="Freeform 7559"/>
            <p:cNvSpPr>
              <a:spLocks/>
            </p:cNvSpPr>
            <p:nvPr/>
          </p:nvSpPr>
          <p:spPr bwMode="auto">
            <a:xfrm>
              <a:off x="3478" y="4438"/>
              <a:ext cx="10" cy="4"/>
            </a:xfrm>
            <a:custGeom>
              <a:avLst/>
              <a:gdLst>
                <a:gd name="T0" fmla="*/ 9 w 11"/>
                <a:gd name="T1" fmla="*/ 2 h 5"/>
                <a:gd name="T2" fmla="*/ 5 w 11"/>
                <a:gd name="T3" fmla="*/ 3 h 5"/>
                <a:gd name="T4" fmla="*/ 0 w 11"/>
                <a:gd name="T5" fmla="*/ 2 h 5"/>
                <a:gd name="T6" fmla="*/ 5 w 11"/>
                <a:gd name="T7" fmla="*/ 0 h 5"/>
                <a:gd name="T8" fmla="*/ 9 w 11"/>
                <a:gd name="T9" fmla="*/ 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11" y="3"/>
                    <a:pt x="9" y="4"/>
                    <a:pt x="6" y="5"/>
                  </a:cubicBezTo>
                  <a:cubicBezTo>
                    <a:pt x="3" y="5"/>
                    <a:pt x="0" y="5"/>
                    <a:pt x="0" y="3"/>
                  </a:cubicBezTo>
                  <a:cubicBezTo>
                    <a:pt x="0" y="2"/>
                    <a:pt x="2" y="1"/>
                    <a:pt x="5" y="0"/>
                  </a:cubicBezTo>
                  <a:cubicBezTo>
                    <a:pt x="8" y="0"/>
                    <a:pt x="10" y="0"/>
                    <a:pt x="11" y="2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75" name="Freeform 7560"/>
            <p:cNvSpPr>
              <a:spLocks/>
            </p:cNvSpPr>
            <p:nvPr/>
          </p:nvSpPr>
          <p:spPr bwMode="auto">
            <a:xfrm>
              <a:off x="3465" y="4441"/>
              <a:ext cx="9" cy="4"/>
            </a:xfrm>
            <a:custGeom>
              <a:avLst/>
              <a:gdLst>
                <a:gd name="T0" fmla="*/ 8 w 10"/>
                <a:gd name="T1" fmla="*/ 2 h 5"/>
                <a:gd name="T2" fmla="*/ 5 w 10"/>
                <a:gd name="T3" fmla="*/ 2 h 5"/>
                <a:gd name="T4" fmla="*/ 1 w 10"/>
                <a:gd name="T5" fmla="*/ 2 h 5"/>
                <a:gd name="T6" fmla="*/ 5 w 10"/>
                <a:gd name="T7" fmla="*/ 0 h 5"/>
                <a:gd name="T8" fmla="*/ 8 w 10"/>
                <a:gd name="T9" fmla="*/ 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cubicBezTo>
                    <a:pt x="10" y="3"/>
                    <a:pt x="8" y="4"/>
                    <a:pt x="6" y="4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0" y="2"/>
                    <a:pt x="2" y="1"/>
                    <a:pt x="5" y="0"/>
                  </a:cubicBezTo>
                  <a:cubicBezTo>
                    <a:pt x="8" y="0"/>
                    <a:pt x="10" y="0"/>
                    <a:pt x="10" y="2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76" name="Freeform 7561"/>
            <p:cNvSpPr>
              <a:spLocks/>
            </p:cNvSpPr>
            <p:nvPr/>
          </p:nvSpPr>
          <p:spPr bwMode="auto">
            <a:xfrm>
              <a:off x="3424" y="4437"/>
              <a:ext cx="14" cy="8"/>
            </a:xfrm>
            <a:custGeom>
              <a:avLst/>
              <a:gdLst>
                <a:gd name="T0" fmla="*/ 13 w 15"/>
                <a:gd name="T1" fmla="*/ 3 h 9"/>
                <a:gd name="T2" fmla="*/ 7 w 15"/>
                <a:gd name="T3" fmla="*/ 6 h 9"/>
                <a:gd name="T4" fmla="*/ 1 w 15"/>
                <a:gd name="T5" fmla="*/ 4 h 9"/>
                <a:gd name="T6" fmla="*/ 7 w 15"/>
                <a:gd name="T7" fmla="*/ 1 h 9"/>
                <a:gd name="T8" fmla="*/ 13 w 15"/>
                <a:gd name="T9" fmla="*/ 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9">
                  <a:moveTo>
                    <a:pt x="15" y="3"/>
                  </a:moveTo>
                  <a:cubicBezTo>
                    <a:pt x="15" y="5"/>
                    <a:pt x="12" y="8"/>
                    <a:pt x="8" y="8"/>
                  </a:cubicBezTo>
                  <a:cubicBezTo>
                    <a:pt x="4" y="9"/>
                    <a:pt x="1" y="8"/>
                    <a:pt x="1" y="6"/>
                  </a:cubicBezTo>
                  <a:cubicBezTo>
                    <a:pt x="0" y="4"/>
                    <a:pt x="3" y="2"/>
                    <a:pt x="7" y="1"/>
                  </a:cubicBezTo>
                  <a:cubicBezTo>
                    <a:pt x="11" y="0"/>
                    <a:pt x="15" y="1"/>
                    <a:pt x="15" y="3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77" name="Freeform 7562"/>
            <p:cNvSpPr>
              <a:spLocks/>
            </p:cNvSpPr>
            <p:nvPr/>
          </p:nvSpPr>
          <p:spPr bwMode="auto">
            <a:xfrm>
              <a:off x="3444" y="4441"/>
              <a:ext cx="14" cy="7"/>
            </a:xfrm>
            <a:custGeom>
              <a:avLst/>
              <a:gdLst>
                <a:gd name="T0" fmla="*/ 12 w 15"/>
                <a:gd name="T1" fmla="*/ 2 h 7"/>
                <a:gd name="T2" fmla="*/ 7 w 15"/>
                <a:gd name="T3" fmla="*/ 7 h 7"/>
                <a:gd name="T4" fmla="*/ 0 w 15"/>
                <a:gd name="T5" fmla="*/ 5 h 7"/>
                <a:gd name="T6" fmla="*/ 7 w 15"/>
                <a:gd name="T7" fmla="*/ 1 h 7"/>
                <a:gd name="T8" fmla="*/ 12 w 15"/>
                <a:gd name="T9" fmla="*/ 2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7">
                  <a:moveTo>
                    <a:pt x="14" y="2"/>
                  </a:moveTo>
                  <a:cubicBezTo>
                    <a:pt x="15" y="4"/>
                    <a:pt x="12" y="6"/>
                    <a:pt x="8" y="7"/>
                  </a:cubicBezTo>
                  <a:cubicBezTo>
                    <a:pt x="4" y="7"/>
                    <a:pt x="0" y="7"/>
                    <a:pt x="0" y="5"/>
                  </a:cubicBezTo>
                  <a:cubicBezTo>
                    <a:pt x="0" y="3"/>
                    <a:pt x="3" y="1"/>
                    <a:pt x="7" y="1"/>
                  </a:cubicBezTo>
                  <a:cubicBezTo>
                    <a:pt x="11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78" name="Freeform 7563"/>
            <p:cNvSpPr>
              <a:spLocks/>
            </p:cNvSpPr>
            <p:nvPr/>
          </p:nvSpPr>
          <p:spPr bwMode="auto">
            <a:xfrm>
              <a:off x="3443" y="4432"/>
              <a:ext cx="16" cy="8"/>
            </a:xfrm>
            <a:custGeom>
              <a:avLst/>
              <a:gdLst>
                <a:gd name="T0" fmla="*/ 15 w 17"/>
                <a:gd name="T1" fmla="*/ 3 h 8"/>
                <a:gd name="T2" fmla="*/ 8 w 17"/>
                <a:gd name="T3" fmla="*/ 8 h 8"/>
                <a:gd name="T4" fmla="*/ 1 w 17"/>
                <a:gd name="T5" fmla="*/ 5 h 8"/>
                <a:gd name="T6" fmla="*/ 8 w 17"/>
                <a:gd name="T7" fmla="*/ 1 h 8"/>
                <a:gd name="T8" fmla="*/ 15 w 17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8">
                  <a:moveTo>
                    <a:pt x="17" y="3"/>
                  </a:moveTo>
                  <a:cubicBezTo>
                    <a:pt x="17" y="5"/>
                    <a:pt x="14" y="7"/>
                    <a:pt x="9" y="8"/>
                  </a:cubicBezTo>
                  <a:cubicBezTo>
                    <a:pt x="5" y="8"/>
                    <a:pt x="1" y="7"/>
                    <a:pt x="1" y="5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13" y="0"/>
                    <a:pt x="17" y="1"/>
                    <a:pt x="17" y="3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79" name="Freeform 7564"/>
            <p:cNvSpPr>
              <a:spLocks/>
            </p:cNvSpPr>
            <p:nvPr/>
          </p:nvSpPr>
          <p:spPr bwMode="auto">
            <a:xfrm>
              <a:off x="3462" y="4432"/>
              <a:ext cx="13" cy="7"/>
            </a:xfrm>
            <a:custGeom>
              <a:avLst/>
              <a:gdLst>
                <a:gd name="T0" fmla="*/ 11 w 15"/>
                <a:gd name="T1" fmla="*/ 2 h 7"/>
                <a:gd name="T2" fmla="*/ 6 w 15"/>
                <a:gd name="T3" fmla="*/ 7 h 7"/>
                <a:gd name="T4" fmla="*/ 0 w 15"/>
                <a:gd name="T5" fmla="*/ 5 h 7"/>
                <a:gd name="T6" fmla="*/ 5 w 15"/>
                <a:gd name="T7" fmla="*/ 0 h 7"/>
                <a:gd name="T8" fmla="*/ 11 w 15"/>
                <a:gd name="T9" fmla="*/ 2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7">
                  <a:moveTo>
                    <a:pt x="15" y="2"/>
                  </a:moveTo>
                  <a:cubicBezTo>
                    <a:pt x="15" y="4"/>
                    <a:pt x="12" y="6"/>
                    <a:pt x="8" y="7"/>
                  </a:cubicBezTo>
                  <a:cubicBezTo>
                    <a:pt x="4" y="7"/>
                    <a:pt x="1" y="6"/>
                    <a:pt x="0" y="5"/>
                  </a:cubicBezTo>
                  <a:cubicBezTo>
                    <a:pt x="0" y="3"/>
                    <a:pt x="3" y="1"/>
                    <a:pt x="7" y="0"/>
                  </a:cubicBezTo>
                  <a:cubicBezTo>
                    <a:pt x="11" y="0"/>
                    <a:pt x="14" y="1"/>
                    <a:pt x="15" y="2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0" name="Freeform 7565"/>
            <p:cNvSpPr>
              <a:spLocks/>
            </p:cNvSpPr>
            <p:nvPr/>
          </p:nvSpPr>
          <p:spPr bwMode="auto">
            <a:xfrm>
              <a:off x="3403" y="4366"/>
              <a:ext cx="23" cy="62"/>
            </a:xfrm>
            <a:custGeom>
              <a:avLst/>
              <a:gdLst>
                <a:gd name="T0" fmla="*/ 21 w 25"/>
                <a:gd name="T1" fmla="*/ 0 h 66"/>
                <a:gd name="T2" fmla="*/ 0 w 25"/>
                <a:gd name="T3" fmla="*/ 58 h 66"/>
                <a:gd name="T4" fmla="*/ 21 w 25"/>
                <a:gd name="T5" fmla="*/ 0 h 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66">
                  <a:moveTo>
                    <a:pt x="25" y="0"/>
                  </a:moveTo>
                  <a:cubicBezTo>
                    <a:pt x="25" y="0"/>
                    <a:pt x="3" y="41"/>
                    <a:pt x="0" y="66"/>
                  </a:cubicBezTo>
                  <a:cubicBezTo>
                    <a:pt x="0" y="66"/>
                    <a:pt x="12" y="32"/>
                    <a:pt x="25" y="0"/>
                  </a:cubicBezTo>
                  <a:close/>
                </a:path>
              </a:pathLst>
            </a:custGeom>
            <a:solidFill>
              <a:srgbClr val="EEC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1" name="Freeform 7566"/>
            <p:cNvSpPr>
              <a:spLocks/>
            </p:cNvSpPr>
            <p:nvPr/>
          </p:nvSpPr>
          <p:spPr bwMode="auto">
            <a:xfrm>
              <a:off x="3454" y="3929"/>
              <a:ext cx="134" cy="105"/>
            </a:xfrm>
            <a:custGeom>
              <a:avLst/>
              <a:gdLst>
                <a:gd name="T0" fmla="*/ 3 w 144"/>
                <a:gd name="T1" fmla="*/ 67 h 113"/>
                <a:gd name="T2" fmla="*/ 37 w 144"/>
                <a:gd name="T3" fmla="*/ 67 h 113"/>
                <a:gd name="T4" fmla="*/ 110 w 144"/>
                <a:gd name="T5" fmla="*/ 98 h 113"/>
                <a:gd name="T6" fmla="*/ 124 w 144"/>
                <a:gd name="T7" fmla="*/ 80 h 113"/>
                <a:gd name="T8" fmla="*/ 115 w 144"/>
                <a:gd name="T9" fmla="*/ 15 h 113"/>
                <a:gd name="T10" fmla="*/ 98 w 144"/>
                <a:gd name="T11" fmla="*/ 1 h 113"/>
                <a:gd name="T12" fmla="*/ 34 w 144"/>
                <a:gd name="T13" fmla="*/ 54 h 113"/>
                <a:gd name="T14" fmla="*/ 0 w 144"/>
                <a:gd name="T15" fmla="*/ 63 h 1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113">
                  <a:moveTo>
                    <a:pt x="3" y="78"/>
                  </a:moveTo>
                  <a:cubicBezTo>
                    <a:pt x="24" y="75"/>
                    <a:pt x="35" y="78"/>
                    <a:pt x="43" y="78"/>
                  </a:cubicBezTo>
                  <a:cubicBezTo>
                    <a:pt x="59" y="90"/>
                    <a:pt x="127" y="113"/>
                    <a:pt x="127" y="113"/>
                  </a:cubicBezTo>
                  <a:cubicBezTo>
                    <a:pt x="137" y="112"/>
                    <a:pt x="144" y="103"/>
                    <a:pt x="143" y="93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32" y="7"/>
                    <a:pt x="123" y="0"/>
                    <a:pt x="113" y="1"/>
                  </a:cubicBezTo>
                  <a:cubicBezTo>
                    <a:pt x="113" y="1"/>
                    <a:pt x="52" y="45"/>
                    <a:pt x="40" y="62"/>
                  </a:cubicBezTo>
                  <a:cubicBezTo>
                    <a:pt x="28" y="68"/>
                    <a:pt x="12" y="69"/>
                    <a:pt x="0" y="73"/>
                  </a:cubicBezTo>
                </a:path>
              </a:pathLst>
            </a:custGeom>
            <a:solidFill>
              <a:srgbClr val="F2E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2" name="Freeform 7567"/>
            <p:cNvSpPr>
              <a:spLocks/>
            </p:cNvSpPr>
            <p:nvPr/>
          </p:nvSpPr>
          <p:spPr bwMode="auto">
            <a:xfrm>
              <a:off x="3558" y="3933"/>
              <a:ext cx="30" cy="98"/>
            </a:xfrm>
            <a:custGeom>
              <a:avLst/>
              <a:gdLst>
                <a:gd name="T0" fmla="*/ 7 w 32"/>
                <a:gd name="T1" fmla="*/ 1 h 106"/>
                <a:gd name="T2" fmla="*/ 22 w 32"/>
                <a:gd name="T3" fmla="*/ 43 h 106"/>
                <a:gd name="T4" fmla="*/ 19 w 32"/>
                <a:gd name="T5" fmla="*/ 90 h 106"/>
                <a:gd name="T6" fmla="*/ 4 w 32"/>
                <a:gd name="T7" fmla="*/ 46 h 106"/>
                <a:gd name="T8" fmla="*/ 7 w 32"/>
                <a:gd name="T9" fmla="*/ 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106">
                  <a:moveTo>
                    <a:pt x="7" y="1"/>
                  </a:moveTo>
                  <a:cubicBezTo>
                    <a:pt x="21" y="0"/>
                    <a:pt x="20" y="23"/>
                    <a:pt x="24" y="51"/>
                  </a:cubicBezTo>
                  <a:cubicBezTo>
                    <a:pt x="27" y="80"/>
                    <a:pt x="32" y="103"/>
                    <a:pt x="21" y="105"/>
                  </a:cubicBezTo>
                  <a:cubicBezTo>
                    <a:pt x="15" y="106"/>
                    <a:pt x="8" y="83"/>
                    <a:pt x="4" y="54"/>
                  </a:cubicBezTo>
                  <a:cubicBezTo>
                    <a:pt x="0" y="25"/>
                    <a:pt x="2" y="1"/>
                    <a:pt x="7" y="1"/>
                  </a:cubicBezTo>
                  <a:close/>
                </a:path>
              </a:pathLst>
            </a:custGeom>
            <a:solidFill>
              <a:srgbClr val="F6CB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3" name="Freeform 7568"/>
            <p:cNvSpPr>
              <a:spLocks/>
            </p:cNvSpPr>
            <p:nvPr/>
          </p:nvSpPr>
          <p:spPr bwMode="auto">
            <a:xfrm>
              <a:off x="3550" y="3960"/>
              <a:ext cx="26" cy="73"/>
            </a:xfrm>
            <a:custGeom>
              <a:avLst/>
              <a:gdLst>
                <a:gd name="T0" fmla="*/ 20 w 28"/>
                <a:gd name="T1" fmla="*/ 67 h 79"/>
                <a:gd name="T2" fmla="*/ 7 w 28"/>
                <a:gd name="T3" fmla="*/ 0 h 79"/>
                <a:gd name="T4" fmla="*/ 24 w 28"/>
                <a:gd name="T5" fmla="*/ 66 h 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79">
                  <a:moveTo>
                    <a:pt x="24" y="79"/>
                  </a:moveTo>
                  <a:cubicBezTo>
                    <a:pt x="0" y="67"/>
                    <a:pt x="7" y="0"/>
                    <a:pt x="7" y="0"/>
                  </a:cubicBezTo>
                  <a:cubicBezTo>
                    <a:pt x="14" y="77"/>
                    <a:pt x="28" y="77"/>
                    <a:pt x="28" y="77"/>
                  </a:cubicBezTo>
                </a:path>
              </a:pathLst>
            </a:custGeom>
            <a:solidFill>
              <a:srgbClr val="F4E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4" name="Freeform 7569"/>
            <p:cNvSpPr>
              <a:spLocks/>
            </p:cNvSpPr>
            <p:nvPr/>
          </p:nvSpPr>
          <p:spPr bwMode="auto">
            <a:xfrm>
              <a:off x="3557" y="3982"/>
              <a:ext cx="16" cy="49"/>
            </a:xfrm>
            <a:custGeom>
              <a:avLst/>
              <a:gdLst>
                <a:gd name="T0" fmla="*/ 15 w 17"/>
                <a:gd name="T1" fmla="*/ 45 h 53"/>
                <a:gd name="T2" fmla="*/ 1 w 17"/>
                <a:gd name="T3" fmla="*/ 0 h 53"/>
                <a:gd name="T4" fmla="*/ 15 w 17"/>
                <a:gd name="T5" fmla="*/ 45 h 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53">
                  <a:moveTo>
                    <a:pt x="17" y="53"/>
                  </a:moveTo>
                  <a:cubicBezTo>
                    <a:pt x="17" y="53"/>
                    <a:pt x="2" y="41"/>
                    <a:pt x="1" y="0"/>
                  </a:cubicBezTo>
                  <a:cubicBezTo>
                    <a:pt x="1" y="0"/>
                    <a:pt x="0" y="44"/>
                    <a:pt x="17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5" name="Freeform 7570"/>
            <p:cNvSpPr>
              <a:spLocks/>
            </p:cNvSpPr>
            <p:nvPr/>
          </p:nvSpPr>
          <p:spPr bwMode="auto">
            <a:xfrm>
              <a:off x="3572" y="4011"/>
              <a:ext cx="6" cy="11"/>
            </a:xfrm>
            <a:custGeom>
              <a:avLst/>
              <a:gdLst>
                <a:gd name="T0" fmla="*/ 3 w 7"/>
                <a:gd name="T1" fmla="*/ 0 h 12"/>
                <a:gd name="T2" fmla="*/ 4 w 7"/>
                <a:gd name="T3" fmla="*/ 5 h 12"/>
                <a:gd name="T4" fmla="*/ 3 w 7"/>
                <a:gd name="T5" fmla="*/ 10 h 12"/>
                <a:gd name="T6" fmla="*/ 0 w 7"/>
                <a:gd name="T7" fmla="*/ 6 h 12"/>
                <a:gd name="T8" fmla="*/ 3 w 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2">
                  <a:moveTo>
                    <a:pt x="3" y="0"/>
                  </a:moveTo>
                  <a:cubicBezTo>
                    <a:pt x="4" y="0"/>
                    <a:pt x="6" y="2"/>
                    <a:pt x="6" y="5"/>
                  </a:cubicBezTo>
                  <a:cubicBezTo>
                    <a:pt x="7" y="9"/>
                    <a:pt x="6" y="11"/>
                    <a:pt x="4" y="12"/>
                  </a:cubicBezTo>
                  <a:cubicBezTo>
                    <a:pt x="2" y="12"/>
                    <a:pt x="1" y="9"/>
                    <a:pt x="0" y="6"/>
                  </a:cubicBezTo>
                  <a:cubicBezTo>
                    <a:pt x="0" y="3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" name="Freeform 7571"/>
            <p:cNvSpPr>
              <a:spLocks/>
            </p:cNvSpPr>
            <p:nvPr/>
          </p:nvSpPr>
          <p:spPr bwMode="auto">
            <a:xfrm>
              <a:off x="3576" y="3997"/>
              <a:ext cx="5" cy="9"/>
            </a:xfrm>
            <a:custGeom>
              <a:avLst/>
              <a:gdLst>
                <a:gd name="T0" fmla="*/ 2 w 5"/>
                <a:gd name="T1" fmla="*/ 0 h 10"/>
                <a:gd name="T2" fmla="*/ 4 w 5"/>
                <a:gd name="T3" fmla="*/ 5 h 10"/>
                <a:gd name="T4" fmla="*/ 3 w 5"/>
                <a:gd name="T5" fmla="*/ 8 h 10"/>
                <a:gd name="T6" fmla="*/ 0 w 5"/>
                <a:gd name="T7" fmla="*/ 5 h 10"/>
                <a:gd name="T8" fmla="*/ 2 w 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0">
                  <a:moveTo>
                    <a:pt x="2" y="0"/>
                  </a:moveTo>
                  <a:cubicBezTo>
                    <a:pt x="3" y="0"/>
                    <a:pt x="4" y="2"/>
                    <a:pt x="4" y="5"/>
                  </a:cubicBezTo>
                  <a:cubicBezTo>
                    <a:pt x="5" y="8"/>
                    <a:pt x="4" y="10"/>
                    <a:pt x="3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7" name="Freeform 7572"/>
            <p:cNvSpPr>
              <a:spLocks/>
            </p:cNvSpPr>
            <p:nvPr/>
          </p:nvSpPr>
          <p:spPr bwMode="auto">
            <a:xfrm>
              <a:off x="3569" y="3941"/>
              <a:ext cx="5" cy="10"/>
            </a:xfrm>
            <a:custGeom>
              <a:avLst/>
              <a:gdLst>
                <a:gd name="T0" fmla="*/ 2 w 5"/>
                <a:gd name="T1" fmla="*/ 0 h 11"/>
                <a:gd name="T2" fmla="*/ 5 w 5"/>
                <a:gd name="T3" fmla="*/ 5 h 11"/>
                <a:gd name="T4" fmla="*/ 3 w 5"/>
                <a:gd name="T5" fmla="*/ 9 h 11"/>
                <a:gd name="T6" fmla="*/ 0 w 5"/>
                <a:gd name="T7" fmla="*/ 5 h 11"/>
                <a:gd name="T8" fmla="*/ 2 w 5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1">
                  <a:moveTo>
                    <a:pt x="2" y="0"/>
                  </a:moveTo>
                  <a:cubicBezTo>
                    <a:pt x="3" y="0"/>
                    <a:pt x="4" y="2"/>
                    <a:pt x="5" y="5"/>
                  </a:cubicBezTo>
                  <a:cubicBezTo>
                    <a:pt x="5" y="8"/>
                    <a:pt x="4" y="10"/>
                    <a:pt x="3" y="11"/>
                  </a:cubicBezTo>
                  <a:cubicBezTo>
                    <a:pt x="2" y="11"/>
                    <a:pt x="1" y="9"/>
                    <a:pt x="0" y="6"/>
                  </a:cubicBezTo>
                  <a:cubicBezTo>
                    <a:pt x="0" y="3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8" name="Freeform 7573"/>
            <p:cNvSpPr>
              <a:spLocks/>
            </p:cNvSpPr>
            <p:nvPr/>
          </p:nvSpPr>
          <p:spPr bwMode="auto">
            <a:xfrm>
              <a:off x="3571" y="3953"/>
              <a:ext cx="4" cy="10"/>
            </a:xfrm>
            <a:custGeom>
              <a:avLst/>
              <a:gdLst>
                <a:gd name="T0" fmla="*/ 2 w 5"/>
                <a:gd name="T1" fmla="*/ 1 h 10"/>
                <a:gd name="T2" fmla="*/ 3 w 5"/>
                <a:gd name="T3" fmla="*/ 5 h 10"/>
                <a:gd name="T4" fmla="*/ 2 w 5"/>
                <a:gd name="T5" fmla="*/ 10 h 10"/>
                <a:gd name="T6" fmla="*/ 1 w 5"/>
                <a:gd name="T7" fmla="*/ 6 h 10"/>
                <a:gd name="T8" fmla="*/ 2 w 5"/>
                <a:gd name="T9" fmla="*/ 1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0">
                  <a:moveTo>
                    <a:pt x="2" y="1"/>
                  </a:moveTo>
                  <a:cubicBezTo>
                    <a:pt x="3" y="0"/>
                    <a:pt x="4" y="2"/>
                    <a:pt x="5" y="5"/>
                  </a:cubicBezTo>
                  <a:cubicBezTo>
                    <a:pt x="5" y="8"/>
                    <a:pt x="4" y="10"/>
                    <a:pt x="3" y="10"/>
                  </a:cubicBezTo>
                  <a:cubicBezTo>
                    <a:pt x="2" y="10"/>
                    <a:pt x="1" y="8"/>
                    <a:pt x="1" y="6"/>
                  </a:cubicBezTo>
                  <a:cubicBezTo>
                    <a:pt x="0" y="3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9" name="Freeform 7574"/>
            <p:cNvSpPr>
              <a:spLocks/>
            </p:cNvSpPr>
            <p:nvPr/>
          </p:nvSpPr>
          <p:spPr bwMode="auto">
            <a:xfrm>
              <a:off x="3566" y="3990"/>
              <a:ext cx="9" cy="13"/>
            </a:xfrm>
            <a:custGeom>
              <a:avLst/>
              <a:gdLst>
                <a:gd name="T0" fmla="*/ 3 w 9"/>
                <a:gd name="T1" fmla="*/ 1 h 15"/>
                <a:gd name="T2" fmla="*/ 8 w 9"/>
                <a:gd name="T3" fmla="*/ 5 h 15"/>
                <a:gd name="T4" fmla="*/ 5 w 9"/>
                <a:gd name="T5" fmla="*/ 11 h 15"/>
                <a:gd name="T6" fmla="*/ 1 w 9"/>
                <a:gd name="T7" fmla="*/ 6 h 15"/>
                <a:gd name="T8" fmla="*/ 3 w 9"/>
                <a:gd name="T9" fmla="*/ 1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5">
                  <a:moveTo>
                    <a:pt x="3" y="1"/>
                  </a:moveTo>
                  <a:cubicBezTo>
                    <a:pt x="6" y="0"/>
                    <a:pt x="8" y="3"/>
                    <a:pt x="8" y="7"/>
                  </a:cubicBezTo>
                  <a:cubicBezTo>
                    <a:pt x="9" y="11"/>
                    <a:pt x="7" y="15"/>
                    <a:pt x="5" y="15"/>
                  </a:cubicBezTo>
                  <a:cubicBezTo>
                    <a:pt x="3" y="15"/>
                    <a:pt x="1" y="12"/>
                    <a:pt x="1" y="8"/>
                  </a:cubicBezTo>
                  <a:cubicBezTo>
                    <a:pt x="0" y="4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90" name="Freeform 7575"/>
            <p:cNvSpPr>
              <a:spLocks/>
            </p:cNvSpPr>
            <p:nvPr/>
          </p:nvSpPr>
          <p:spPr bwMode="auto">
            <a:xfrm>
              <a:off x="3572" y="3971"/>
              <a:ext cx="6" cy="14"/>
            </a:xfrm>
            <a:custGeom>
              <a:avLst/>
              <a:gdLst>
                <a:gd name="T0" fmla="*/ 2 w 7"/>
                <a:gd name="T1" fmla="*/ 0 h 15"/>
                <a:gd name="T2" fmla="*/ 4 w 7"/>
                <a:gd name="T3" fmla="*/ 7 h 15"/>
                <a:gd name="T4" fmla="*/ 3 w 7"/>
                <a:gd name="T5" fmla="*/ 13 h 15"/>
                <a:gd name="T6" fmla="*/ 0 w 7"/>
                <a:gd name="T7" fmla="*/ 7 h 15"/>
                <a:gd name="T8" fmla="*/ 2 w 7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5">
                  <a:moveTo>
                    <a:pt x="2" y="0"/>
                  </a:moveTo>
                  <a:cubicBezTo>
                    <a:pt x="4" y="0"/>
                    <a:pt x="6" y="3"/>
                    <a:pt x="6" y="7"/>
                  </a:cubicBezTo>
                  <a:cubicBezTo>
                    <a:pt x="7" y="11"/>
                    <a:pt x="6" y="15"/>
                    <a:pt x="4" y="15"/>
                  </a:cubicBezTo>
                  <a:cubicBezTo>
                    <a:pt x="2" y="15"/>
                    <a:pt x="1" y="12"/>
                    <a:pt x="0" y="8"/>
                  </a:cubicBezTo>
                  <a:cubicBezTo>
                    <a:pt x="0" y="4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91" name="Freeform 7576"/>
            <p:cNvSpPr>
              <a:spLocks/>
            </p:cNvSpPr>
            <p:nvPr/>
          </p:nvSpPr>
          <p:spPr bwMode="auto">
            <a:xfrm>
              <a:off x="3563" y="3969"/>
              <a:ext cx="7" cy="16"/>
            </a:xfrm>
            <a:custGeom>
              <a:avLst/>
              <a:gdLst>
                <a:gd name="T0" fmla="*/ 3 w 8"/>
                <a:gd name="T1" fmla="*/ 0 h 17"/>
                <a:gd name="T2" fmla="*/ 5 w 8"/>
                <a:gd name="T3" fmla="*/ 8 h 17"/>
                <a:gd name="T4" fmla="*/ 4 w 8"/>
                <a:gd name="T5" fmla="*/ 15 h 17"/>
                <a:gd name="T6" fmla="*/ 0 w 8"/>
                <a:gd name="T7" fmla="*/ 8 h 17"/>
                <a:gd name="T8" fmla="*/ 3 w 8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7">
                  <a:moveTo>
                    <a:pt x="3" y="0"/>
                  </a:moveTo>
                  <a:cubicBezTo>
                    <a:pt x="5" y="0"/>
                    <a:pt x="7" y="4"/>
                    <a:pt x="7" y="8"/>
                  </a:cubicBezTo>
                  <a:cubicBezTo>
                    <a:pt x="8" y="13"/>
                    <a:pt x="7" y="16"/>
                    <a:pt x="5" y="17"/>
                  </a:cubicBezTo>
                  <a:cubicBezTo>
                    <a:pt x="3" y="17"/>
                    <a:pt x="1" y="14"/>
                    <a:pt x="0" y="9"/>
                  </a:cubicBezTo>
                  <a:cubicBezTo>
                    <a:pt x="0" y="5"/>
                    <a:pt x="1" y="1"/>
                    <a:pt x="3" y="0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92" name="Freeform 7577"/>
            <p:cNvSpPr>
              <a:spLocks/>
            </p:cNvSpPr>
            <p:nvPr/>
          </p:nvSpPr>
          <p:spPr bwMode="auto">
            <a:xfrm>
              <a:off x="3563" y="3953"/>
              <a:ext cx="6" cy="13"/>
            </a:xfrm>
            <a:custGeom>
              <a:avLst/>
              <a:gdLst>
                <a:gd name="T0" fmla="*/ 3 w 7"/>
                <a:gd name="T1" fmla="*/ 1 h 15"/>
                <a:gd name="T2" fmla="*/ 5 w 7"/>
                <a:gd name="T3" fmla="*/ 6 h 15"/>
                <a:gd name="T4" fmla="*/ 3 w 7"/>
                <a:gd name="T5" fmla="*/ 11 h 15"/>
                <a:gd name="T6" fmla="*/ 1 w 7"/>
                <a:gd name="T7" fmla="*/ 6 h 15"/>
                <a:gd name="T8" fmla="*/ 3 w 7"/>
                <a:gd name="T9" fmla="*/ 1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5">
                  <a:moveTo>
                    <a:pt x="3" y="1"/>
                  </a:moveTo>
                  <a:cubicBezTo>
                    <a:pt x="5" y="0"/>
                    <a:pt x="6" y="4"/>
                    <a:pt x="7" y="8"/>
                  </a:cubicBezTo>
                  <a:cubicBezTo>
                    <a:pt x="7" y="12"/>
                    <a:pt x="6" y="15"/>
                    <a:pt x="5" y="15"/>
                  </a:cubicBezTo>
                  <a:cubicBezTo>
                    <a:pt x="3" y="15"/>
                    <a:pt x="1" y="12"/>
                    <a:pt x="1" y="8"/>
                  </a:cubicBezTo>
                  <a:cubicBezTo>
                    <a:pt x="0" y="4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F4B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93" name="Freeform 7578"/>
            <p:cNvSpPr>
              <a:spLocks/>
            </p:cNvSpPr>
            <p:nvPr/>
          </p:nvSpPr>
          <p:spPr bwMode="auto">
            <a:xfrm>
              <a:off x="2144" y="4262"/>
              <a:ext cx="44" cy="51"/>
            </a:xfrm>
            <a:custGeom>
              <a:avLst/>
              <a:gdLst>
                <a:gd name="T0" fmla="*/ 0 w 48"/>
                <a:gd name="T1" fmla="*/ 0 h 55"/>
                <a:gd name="T2" fmla="*/ 10 w 48"/>
                <a:gd name="T3" fmla="*/ 25 h 55"/>
                <a:gd name="T4" fmla="*/ 13 w 48"/>
                <a:gd name="T5" fmla="*/ 47 h 55"/>
                <a:gd name="T6" fmla="*/ 26 w 48"/>
                <a:gd name="T7" fmla="*/ 24 h 55"/>
                <a:gd name="T8" fmla="*/ 35 w 48"/>
                <a:gd name="T9" fmla="*/ 18 h 55"/>
                <a:gd name="T10" fmla="*/ 40 w 48"/>
                <a:gd name="T11" fmla="*/ 15 h 55"/>
                <a:gd name="T12" fmla="*/ 29 w 48"/>
                <a:gd name="T13" fmla="*/ 10 h 55"/>
                <a:gd name="T14" fmla="*/ 17 w 48"/>
                <a:gd name="T15" fmla="*/ 6 h 55"/>
                <a:gd name="T16" fmla="*/ 1 w 48"/>
                <a:gd name="T17" fmla="*/ 0 h 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55">
                  <a:moveTo>
                    <a:pt x="0" y="0"/>
                  </a:moveTo>
                  <a:cubicBezTo>
                    <a:pt x="8" y="9"/>
                    <a:pt x="11" y="18"/>
                    <a:pt x="12" y="29"/>
                  </a:cubicBezTo>
                  <a:cubicBezTo>
                    <a:pt x="13" y="38"/>
                    <a:pt x="14" y="46"/>
                    <a:pt x="15" y="55"/>
                  </a:cubicBezTo>
                  <a:cubicBezTo>
                    <a:pt x="16" y="44"/>
                    <a:pt x="24" y="36"/>
                    <a:pt x="31" y="28"/>
                  </a:cubicBezTo>
                  <a:cubicBezTo>
                    <a:pt x="34" y="25"/>
                    <a:pt x="37" y="23"/>
                    <a:pt x="41" y="21"/>
                  </a:cubicBezTo>
                  <a:cubicBezTo>
                    <a:pt x="43" y="20"/>
                    <a:pt x="47" y="19"/>
                    <a:pt x="48" y="17"/>
                  </a:cubicBezTo>
                  <a:cubicBezTo>
                    <a:pt x="44" y="15"/>
                    <a:pt x="39" y="13"/>
                    <a:pt x="35" y="12"/>
                  </a:cubicBezTo>
                  <a:cubicBezTo>
                    <a:pt x="30" y="10"/>
                    <a:pt x="25" y="9"/>
                    <a:pt x="20" y="7"/>
                  </a:cubicBezTo>
                  <a:cubicBezTo>
                    <a:pt x="13" y="6"/>
                    <a:pt x="6" y="3"/>
                    <a:pt x="1" y="0"/>
                  </a:cubicBezTo>
                </a:path>
              </a:pathLst>
            </a:custGeom>
            <a:solidFill>
              <a:srgbClr val="F1D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94" name="Freeform 7579"/>
            <p:cNvSpPr>
              <a:spLocks/>
            </p:cNvSpPr>
            <p:nvPr/>
          </p:nvSpPr>
          <p:spPr bwMode="auto">
            <a:xfrm>
              <a:off x="2149" y="4266"/>
              <a:ext cx="27" cy="37"/>
            </a:xfrm>
            <a:custGeom>
              <a:avLst/>
              <a:gdLst>
                <a:gd name="T0" fmla="*/ 7 w 29"/>
                <a:gd name="T1" fmla="*/ 35 h 39"/>
                <a:gd name="T2" fmla="*/ 6 w 29"/>
                <a:gd name="T3" fmla="*/ 17 h 39"/>
                <a:gd name="T4" fmla="*/ 0 w 29"/>
                <a:gd name="T5" fmla="*/ 0 h 39"/>
                <a:gd name="T6" fmla="*/ 7 w 29"/>
                <a:gd name="T7" fmla="*/ 3 h 39"/>
                <a:gd name="T8" fmla="*/ 15 w 29"/>
                <a:gd name="T9" fmla="*/ 4 h 39"/>
                <a:gd name="T10" fmla="*/ 25 w 29"/>
                <a:gd name="T11" fmla="*/ 8 h 39"/>
                <a:gd name="T12" fmla="*/ 20 w 29"/>
                <a:gd name="T13" fmla="*/ 6 h 39"/>
                <a:gd name="T14" fmla="*/ 14 w 29"/>
                <a:gd name="T15" fmla="*/ 5 h 39"/>
                <a:gd name="T16" fmla="*/ 5 w 29"/>
                <a:gd name="T17" fmla="*/ 4 h 39"/>
                <a:gd name="T18" fmla="*/ 7 w 29"/>
                <a:gd name="T19" fmla="*/ 20 h 39"/>
                <a:gd name="T20" fmla="*/ 7 w 29"/>
                <a:gd name="T21" fmla="*/ 27 h 39"/>
                <a:gd name="T22" fmla="*/ 8 w 29"/>
                <a:gd name="T23" fmla="*/ 33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9" h="39">
                  <a:moveTo>
                    <a:pt x="9" y="39"/>
                  </a:moveTo>
                  <a:cubicBezTo>
                    <a:pt x="9" y="33"/>
                    <a:pt x="7" y="25"/>
                    <a:pt x="6" y="19"/>
                  </a:cubicBezTo>
                  <a:cubicBezTo>
                    <a:pt x="5" y="12"/>
                    <a:pt x="4" y="6"/>
                    <a:pt x="0" y="0"/>
                  </a:cubicBezTo>
                  <a:cubicBezTo>
                    <a:pt x="3" y="0"/>
                    <a:pt x="5" y="2"/>
                    <a:pt x="7" y="3"/>
                  </a:cubicBezTo>
                  <a:cubicBezTo>
                    <a:pt x="10" y="3"/>
                    <a:pt x="13" y="4"/>
                    <a:pt x="17" y="4"/>
                  </a:cubicBezTo>
                  <a:cubicBezTo>
                    <a:pt x="21" y="5"/>
                    <a:pt x="25" y="6"/>
                    <a:pt x="29" y="8"/>
                  </a:cubicBezTo>
                  <a:cubicBezTo>
                    <a:pt x="27" y="7"/>
                    <a:pt x="25" y="7"/>
                    <a:pt x="23" y="6"/>
                  </a:cubicBezTo>
                  <a:cubicBezTo>
                    <a:pt x="20" y="6"/>
                    <a:pt x="18" y="5"/>
                    <a:pt x="16" y="5"/>
                  </a:cubicBezTo>
                  <a:cubicBezTo>
                    <a:pt x="12" y="5"/>
                    <a:pt x="8" y="4"/>
                    <a:pt x="5" y="4"/>
                  </a:cubicBezTo>
                  <a:cubicBezTo>
                    <a:pt x="4" y="9"/>
                    <a:pt x="6" y="17"/>
                    <a:pt x="7" y="22"/>
                  </a:cubicBezTo>
                  <a:cubicBezTo>
                    <a:pt x="7" y="25"/>
                    <a:pt x="8" y="28"/>
                    <a:pt x="8" y="30"/>
                  </a:cubicBezTo>
                  <a:cubicBezTo>
                    <a:pt x="9" y="33"/>
                    <a:pt x="10" y="35"/>
                    <a:pt x="10" y="37"/>
                  </a:cubicBezTo>
                </a:path>
              </a:pathLst>
            </a:custGeom>
            <a:solidFill>
              <a:srgbClr val="EEC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95" name="Freeform 7580"/>
            <p:cNvSpPr>
              <a:spLocks/>
            </p:cNvSpPr>
            <p:nvPr/>
          </p:nvSpPr>
          <p:spPr bwMode="auto">
            <a:xfrm>
              <a:off x="2156" y="4325"/>
              <a:ext cx="19" cy="30"/>
            </a:xfrm>
            <a:custGeom>
              <a:avLst/>
              <a:gdLst>
                <a:gd name="T0" fmla="*/ 1 w 21"/>
                <a:gd name="T1" fmla="*/ 0 h 33"/>
                <a:gd name="T2" fmla="*/ 1 w 21"/>
                <a:gd name="T3" fmla="*/ 15 h 33"/>
                <a:gd name="T4" fmla="*/ 0 w 21"/>
                <a:gd name="T5" fmla="*/ 27 h 33"/>
                <a:gd name="T6" fmla="*/ 9 w 21"/>
                <a:gd name="T7" fmla="*/ 19 h 33"/>
                <a:gd name="T8" fmla="*/ 17 w 21"/>
                <a:gd name="T9" fmla="*/ 13 h 33"/>
                <a:gd name="T10" fmla="*/ 11 w 21"/>
                <a:gd name="T11" fmla="*/ 15 h 33"/>
                <a:gd name="T12" fmla="*/ 5 w 21"/>
                <a:gd name="T13" fmla="*/ 11 h 33"/>
                <a:gd name="T14" fmla="*/ 4 w 21"/>
                <a:gd name="T15" fmla="*/ 5 h 33"/>
                <a:gd name="T16" fmla="*/ 2 w 21"/>
                <a:gd name="T17" fmla="*/ 1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" h="33">
                  <a:moveTo>
                    <a:pt x="1" y="0"/>
                  </a:moveTo>
                  <a:cubicBezTo>
                    <a:pt x="1" y="7"/>
                    <a:pt x="2" y="13"/>
                    <a:pt x="1" y="19"/>
                  </a:cubicBezTo>
                  <a:cubicBezTo>
                    <a:pt x="1" y="24"/>
                    <a:pt x="0" y="28"/>
                    <a:pt x="0" y="33"/>
                  </a:cubicBezTo>
                  <a:cubicBezTo>
                    <a:pt x="4" y="29"/>
                    <a:pt x="7" y="25"/>
                    <a:pt x="11" y="23"/>
                  </a:cubicBezTo>
                  <a:cubicBezTo>
                    <a:pt x="14" y="21"/>
                    <a:pt x="19" y="19"/>
                    <a:pt x="21" y="15"/>
                  </a:cubicBezTo>
                  <a:cubicBezTo>
                    <a:pt x="19" y="16"/>
                    <a:pt x="15" y="18"/>
                    <a:pt x="13" y="18"/>
                  </a:cubicBezTo>
                  <a:cubicBezTo>
                    <a:pt x="10" y="18"/>
                    <a:pt x="7" y="16"/>
                    <a:pt x="5" y="13"/>
                  </a:cubicBezTo>
                  <a:cubicBezTo>
                    <a:pt x="4" y="11"/>
                    <a:pt x="4" y="8"/>
                    <a:pt x="4" y="6"/>
                  </a:cubicBezTo>
                  <a:cubicBezTo>
                    <a:pt x="3" y="4"/>
                    <a:pt x="2" y="3"/>
                    <a:pt x="2" y="1"/>
                  </a:cubicBezTo>
                </a:path>
              </a:pathLst>
            </a:custGeom>
            <a:solidFill>
              <a:srgbClr val="F1D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96" name="Freeform 7581"/>
            <p:cNvSpPr>
              <a:spLocks/>
            </p:cNvSpPr>
            <p:nvPr/>
          </p:nvSpPr>
          <p:spPr bwMode="auto">
            <a:xfrm>
              <a:off x="3495" y="3971"/>
              <a:ext cx="44" cy="49"/>
            </a:xfrm>
            <a:custGeom>
              <a:avLst/>
              <a:gdLst>
                <a:gd name="T0" fmla="*/ 16 w 48"/>
                <a:gd name="T1" fmla="*/ 0 h 53"/>
                <a:gd name="T2" fmla="*/ 3 w 48"/>
                <a:gd name="T3" fmla="*/ 11 h 53"/>
                <a:gd name="T4" fmla="*/ 6 w 48"/>
                <a:gd name="T5" fmla="*/ 25 h 53"/>
                <a:gd name="T6" fmla="*/ 19 w 48"/>
                <a:gd name="T7" fmla="*/ 37 h 53"/>
                <a:gd name="T8" fmla="*/ 30 w 48"/>
                <a:gd name="T9" fmla="*/ 43 h 53"/>
                <a:gd name="T10" fmla="*/ 40 w 48"/>
                <a:gd name="T11" fmla="*/ 45 h 53"/>
                <a:gd name="T12" fmla="*/ 28 w 48"/>
                <a:gd name="T13" fmla="*/ 36 h 53"/>
                <a:gd name="T14" fmla="*/ 17 w 48"/>
                <a:gd name="T15" fmla="*/ 24 h 53"/>
                <a:gd name="T16" fmla="*/ 16 w 48"/>
                <a:gd name="T17" fmla="*/ 0 h 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53">
                  <a:moveTo>
                    <a:pt x="18" y="0"/>
                  </a:moveTo>
                  <a:cubicBezTo>
                    <a:pt x="13" y="2"/>
                    <a:pt x="6" y="8"/>
                    <a:pt x="3" y="13"/>
                  </a:cubicBezTo>
                  <a:cubicBezTo>
                    <a:pt x="0" y="19"/>
                    <a:pt x="3" y="24"/>
                    <a:pt x="6" y="29"/>
                  </a:cubicBezTo>
                  <a:cubicBezTo>
                    <a:pt x="10" y="36"/>
                    <a:pt x="17" y="39"/>
                    <a:pt x="23" y="43"/>
                  </a:cubicBezTo>
                  <a:cubicBezTo>
                    <a:pt x="27" y="45"/>
                    <a:pt x="32" y="48"/>
                    <a:pt x="36" y="50"/>
                  </a:cubicBezTo>
                  <a:cubicBezTo>
                    <a:pt x="40" y="52"/>
                    <a:pt x="45" y="52"/>
                    <a:pt x="48" y="53"/>
                  </a:cubicBezTo>
                  <a:cubicBezTo>
                    <a:pt x="43" y="51"/>
                    <a:pt x="38" y="47"/>
                    <a:pt x="34" y="42"/>
                  </a:cubicBezTo>
                  <a:cubicBezTo>
                    <a:pt x="29" y="38"/>
                    <a:pt x="22" y="34"/>
                    <a:pt x="20" y="28"/>
                  </a:cubicBezTo>
                  <a:cubicBezTo>
                    <a:pt x="16" y="21"/>
                    <a:pt x="16" y="8"/>
                    <a:pt x="19" y="0"/>
                  </a:cubicBezTo>
                </a:path>
              </a:pathLst>
            </a:custGeom>
            <a:solidFill>
              <a:srgbClr val="F1D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97" name="Freeform 7582"/>
            <p:cNvSpPr>
              <a:spLocks/>
            </p:cNvSpPr>
            <p:nvPr/>
          </p:nvSpPr>
          <p:spPr bwMode="auto">
            <a:xfrm>
              <a:off x="3500" y="3978"/>
              <a:ext cx="11" cy="27"/>
            </a:xfrm>
            <a:custGeom>
              <a:avLst/>
              <a:gdLst>
                <a:gd name="T0" fmla="*/ 6 w 12"/>
                <a:gd name="T1" fmla="*/ 0 h 30"/>
                <a:gd name="T2" fmla="*/ 1 w 12"/>
                <a:gd name="T3" fmla="*/ 14 h 30"/>
                <a:gd name="T4" fmla="*/ 10 w 12"/>
                <a:gd name="T5" fmla="*/ 24 h 30"/>
                <a:gd name="T6" fmla="*/ 5 w 12"/>
                <a:gd name="T7" fmla="*/ 2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30">
                  <a:moveTo>
                    <a:pt x="6" y="0"/>
                  </a:moveTo>
                  <a:cubicBezTo>
                    <a:pt x="1" y="3"/>
                    <a:pt x="0" y="12"/>
                    <a:pt x="1" y="17"/>
                  </a:cubicBezTo>
                  <a:cubicBezTo>
                    <a:pt x="2" y="23"/>
                    <a:pt x="7" y="27"/>
                    <a:pt x="12" y="30"/>
                  </a:cubicBezTo>
                  <a:cubicBezTo>
                    <a:pt x="5" y="24"/>
                    <a:pt x="0" y="10"/>
                    <a:pt x="5" y="2"/>
                  </a:cubicBezTo>
                </a:path>
              </a:pathLst>
            </a:custGeom>
            <a:solidFill>
              <a:srgbClr val="EEC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98" name="Freeform 7583"/>
            <p:cNvSpPr>
              <a:spLocks/>
            </p:cNvSpPr>
            <p:nvPr/>
          </p:nvSpPr>
          <p:spPr bwMode="auto">
            <a:xfrm>
              <a:off x="2122" y="3919"/>
              <a:ext cx="1466" cy="675"/>
            </a:xfrm>
            <a:custGeom>
              <a:avLst/>
              <a:gdLst>
                <a:gd name="T0" fmla="*/ 613 w 1582"/>
                <a:gd name="T1" fmla="*/ 124 h 729"/>
                <a:gd name="T2" fmla="*/ 303 w 1582"/>
                <a:gd name="T3" fmla="*/ 231 h 729"/>
                <a:gd name="T4" fmla="*/ 120 w 1582"/>
                <a:gd name="T5" fmla="*/ 341 h 729"/>
                <a:gd name="T6" fmla="*/ 15 w 1582"/>
                <a:gd name="T7" fmla="*/ 314 h 729"/>
                <a:gd name="T8" fmla="*/ 11 w 1582"/>
                <a:gd name="T9" fmla="*/ 397 h 729"/>
                <a:gd name="T10" fmla="*/ 90 w 1582"/>
                <a:gd name="T11" fmla="*/ 356 h 729"/>
                <a:gd name="T12" fmla="*/ 120 w 1582"/>
                <a:gd name="T13" fmla="*/ 348 h 729"/>
                <a:gd name="T14" fmla="*/ 402 w 1582"/>
                <a:gd name="T15" fmla="*/ 221 h 729"/>
                <a:gd name="T16" fmla="*/ 316 w 1582"/>
                <a:gd name="T17" fmla="*/ 506 h 729"/>
                <a:gd name="T18" fmla="*/ 310 w 1582"/>
                <a:gd name="T19" fmla="*/ 538 h 729"/>
                <a:gd name="T20" fmla="*/ 281 w 1582"/>
                <a:gd name="T21" fmla="*/ 619 h 729"/>
                <a:gd name="T22" fmla="*/ 363 w 1582"/>
                <a:gd name="T23" fmla="*/ 610 h 729"/>
                <a:gd name="T24" fmla="*/ 323 w 1582"/>
                <a:gd name="T25" fmla="*/ 516 h 729"/>
                <a:gd name="T26" fmla="*/ 457 w 1582"/>
                <a:gd name="T27" fmla="*/ 226 h 729"/>
                <a:gd name="T28" fmla="*/ 594 w 1582"/>
                <a:gd name="T29" fmla="*/ 256 h 729"/>
                <a:gd name="T30" fmla="*/ 686 w 1582"/>
                <a:gd name="T31" fmla="*/ 469 h 729"/>
                <a:gd name="T32" fmla="*/ 662 w 1582"/>
                <a:gd name="T33" fmla="*/ 551 h 729"/>
                <a:gd name="T34" fmla="*/ 743 w 1582"/>
                <a:gd name="T35" fmla="*/ 538 h 729"/>
                <a:gd name="T36" fmla="*/ 697 w 1582"/>
                <a:gd name="T37" fmla="*/ 435 h 729"/>
                <a:gd name="T38" fmla="*/ 640 w 1582"/>
                <a:gd name="T39" fmla="*/ 287 h 729"/>
                <a:gd name="T40" fmla="*/ 787 w 1582"/>
                <a:gd name="T41" fmla="*/ 19 h 729"/>
                <a:gd name="T42" fmla="*/ 863 w 1582"/>
                <a:gd name="T43" fmla="*/ 214 h 729"/>
                <a:gd name="T44" fmla="*/ 878 w 1582"/>
                <a:gd name="T45" fmla="*/ 421 h 729"/>
                <a:gd name="T46" fmla="*/ 890 w 1582"/>
                <a:gd name="T47" fmla="*/ 531 h 729"/>
                <a:gd name="T48" fmla="*/ 967 w 1582"/>
                <a:gd name="T49" fmla="*/ 505 h 729"/>
                <a:gd name="T50" fmla="*/ 904 w 1582"/>
                <a:gd name="T51" fmla="*/ 445 h 729"/>
                <a:gd name="T52" fmla="*/ 884 w 1582"/>
                <a:gd name="T53" fmla="*/ 419 h 729"/>
                <a:gd name="T54" fmla="*/ 854 w 1582"/>
                <a:gd name="T55" fmla="*/ 165 h 729"/>
                <a:gd name="T56" fmla="*/ 1206 w 1582"/>
                <a:gd name="T57" fmla="*/ 385 h 729"/>
                <a:gd name="T58" fmla="*/ 1207 w 1582"/>
                <a:gd name="T59" fmla="*/ 413 h 729"/>
                <a:gd name="T60" fmla="*/ 1197 w 1582"/>
                <a:gd name="T61" fmla="*/ 500 h 729"/>
                <a:gd name="T62" fmla="*/ 1274 w 1582"/>
                <a:gd name="T63" fmla="*/ 470 h 729"/>
                <a:gd name="T64" fmla="*/ 1209 w 1582"/>
                <a:gd name="T65" fmla="*/ 376 h 729"/>
                <a:gd name="T66" fmla="*/ 1002 w 1582"/>
                <a:gd name="T67" fmla="*/ 183 h 729"/>
                <a:gd name="T68" fmla="*/ 1244 w 1582"/>
                <a:gd name="T69" fmla="*/ 76 h 729"/>
                <a:gd name="T70" fmla="*/ 1270 w 1582"/>
                <a:gd name="T71" fmla="*/ 77 h 729"/>
                <a:gd name="T72" fmla="*/ 1358 w 1582"/>
                <a:gd name="T73" fmla="*/ 90 h 729"/>
                <a:gd name="T74" fmla="*/ 1332 w 1582"/>
                <a:gd name="T75" fmla="*/ 11 h 729"/>
                <a:gd name="T76" fmla="*/ 1237 w 1582"/>
                <a:gd name="T77" fmla="*/ 72 h 729"/>
                <a:gd name="T78" fmla="*/ 988 w 1582"/>
                <a:gd name="T79" fmla="*/ 171 h 729"/>
                <a:gd name="T80" fmla="*/ 825 w 1582"/>
                <a:gd name="T81" fmla="*/ 0 h 7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2" h="729">
                  <a:moveTo>
                    <a:pt x="880" y="2"/>
                  </a:moveTo>
                  <a:cubicBezTo>
                    <a:pt x="877" y="12"/>
                    <a:pt x="857" y="114"/>
                    <a:pt x="713" y="145"/>
                  </a:cubicBezTo>
                  <a:cubicBezTo>
                    <a:pt x="607" y="168"/>
                    <a:pt x="555" y="224"/>
                    <a:pt x="536" y="235"/>
                  </a:cubicBezTo>
                  <a:cubicBezTo>
                    <a:pt x="499" y="256"/>
                    <a:pt x="433" y="224"/>
                    <a:pt x="353" y="269"/>
                  </a:cubicBezTo>
                  <a:cubicBezTo>
                    <a:pt x="275" y="312"/>
                    <a:pt x="232" y="372"/>
                    <a:pt x="139" y="397"/>
                  </a:cubicBezTo>
                  <a:cubicBezTo>
                    <a:pt x="139" y="397"/>
                    <a:pt x="139" y="397"/>
                    <a:pt x="139" y="397"/>
                  </a:cubicBezTo>
                  <a:cubicBezTo>
                    <a:pt x="122" y="400"/>
                    <a:pt x="110" y="400"/>
                    <a:pt x="102" y="399"/>
                  </a:cubicBezTo>
                  <a:cubicBezTo>
                    <a:pt x="86" y="388"/>
                    <a:pt x="17" y="366"/>
                    <a:pt x="17" y="366"/>
                  </a:cubicBezTo>
                  <a:cubicBezTo>
                    <a:pt x="7" y="368"/>
                    <a:pt x="0" y="377"/>
                    <a:pt x="2" y="387"/>
                  </a:cubicBezTo>
                  <a:cubicBezTo>
                    <a:pt x="13" y="463"/>
                    <a:pt x="13" y="463"/>
                    <a:pt x="13" y="463"/>
                  </a:cubicBezTo>
                  <a:cubicBezTo>
                    <a:pt x="15" y="473"/>
                    <a:pt x="24" y="479"/>
                    <a:pt x="34" y="478"/>
                  </a:cubicBezTo>
                  <a:cubicBezTo>
                    <a:pt x="34" y="478"/>
                    <a:pt x="93" y="433"/>
                    <a:pt x="105" y="416"/>
                  </a:cubicBezTo>
                  <a:cubicBezTo>
                    <a:pt x="112" y="413"/>
                    <a:pt x="133" y="408"/>
                    <a:pt x="140" y="40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62" y="400"/>
                    <a:pt x="227" y="378"/>
                    <a:pt x="298" y="317"/>
                  </a:cubicBezTo>
                  <a:cubicBezTo>
                    <a:pt x="341" y="281"/>
                    <a:pt x="387" y="254"/>
                    <a:pt x="468" y="258"/>
                  </a:cubicBezTo>
                  <a:cubicBezTo>
                    <a:pt x="493" y="259"/>
                    <a:pt x="522" y="255"/>
                    <a:pt x="522" y="255"/>
                  </a:cubicBezTo>
                  <a:cubicBezTo>
                    <a:pt x="522" y="255"/>
                    <a:pt x="392" y="332"/>
                    <a:pt x="368" y="591"/>
                  </a:cubicBezTo>
                  <a:cubicBezTo>
                    <a:pt x="368" y="591"/>
                    <a:pt x="368" y="591"/>
                    <a:pt x="368" y="591"/>
                  </a:cubicBezTo>
                  <a:cubicBezTo>
                    <a:pt x="366" y="608"/>
                    <a:pt x="364" y="620"/>
                    <a:pt x="362" y="627"/>
                  </a:cubicBezTo>
                  <a:cubicBezTo>
                    <a:pt x="347" y="641"/>
                    <a:pt x="310" y="703"/>
                    <a:pt x="310" y="703"/>
                  </a:cubicBezTo>
                  <a:cubicBezTo>
                    <a:pt x="309" y="713"/>
                    <a:pt x="317" y="722"/>
                    <a:pt x="327" y="723"/>
                  </a:cubicBezTo>
                  <a:cubicBezTo>
                    <a:pt x="404" y="729"/>
                    <a:pt x="404" y="729"/>
                    <a:pt x="404" y="729"/>
                  </a:cubicBezTo>
                  <a:cubicBezTo>
                    <a:pt x="413" y="729"/>
                    <a:pt x="422" y="722"/>
                    <a:pt x="423" y="712"/>
                  </a:cubicBezTo>
                  <a:cubicBezTo>
                    <a:pt x="423" y="712"/>
                    <a:pt x="392" y="644"/>
                    <a:pt x="378" y="629"/>
                  </a:cubicBezTo>
                  <a:cubicBezTo>
                    <a:pt x="378" y="623"/>
                    <a:pt x="377" y="611"/>
                    <a:pt x="377" y="602"/>
                  </a:cubicBezTo>
                  <a:cubicBezTo>
                    <a:pt x="377" y="602"/>
                    <a:pt x="377" y="602"/>
                    <a:pt x="377" y="602"/>
                  </a:cubicBezTo>
                  <a:cubicBezTo>
                    <a:pt x="377" y="602"/>
                    <a:pt x="368" y="396"/>
                    <a:pt x="532" y="264"/>
                  </a:cubicBezTo>
                  <a:cubicBezTo>
                    <a:pt x="572" y="231"/>
                    <a:pt x="598" y="203"/>
                    <a:pt x="665" y="183"/>
                  </a:cubicBezTo>
                  <a:cubicBezTo>
                    <a:pt x="665" y="183"/>
                    <a:pt x="613" y="222"/>
                    <a:pt x="692" y="299"/>
                  </a:cubicBezTo>
                  <a:cubicBezTo>
                    <a:pt x="767" y="373"/>
                    <a:pt x="803" y="426"/>
                    <a:pt x="804" y="510"/>
                  </a:cubicBezTo>
                  <a:cubicBezTo>
                    <a:pt x="804" y="526"/>
                    <a:pt x="801" y="539"/>
                    <a:pt x="799" y="546"/>
                  </a:cubicBezTo>
                  <a:cubicBezTo>
                    <a:pt x="785" y="560"/>
                    <a:pt x="752" y="624"/>
                    <a:pt x="752" y="624"/>
                  </a:cubicBezTo>
                  <a:cubicBezTo>
                    <a:pt x="752" y="634"/>
                    <a:pt x="760" y="642"/>
                    <a:pt x="770" y="643"/>
                  </a:cubicBezTo>
                  <a:cubicBezTo>
                    <a:pt x="847" y="644"/>
                    <a:pt x="847" y="644"/>
                    <a:pt x="847" y="644"/>
                  </a:cubicBezTo>
                  <a:cubicBezTo>
                    <a:pt x="857" y="645"/>
                    <a:pt x="865" y="637"/>
                    <a:pt x="865" y="627"/>
                  </a:cubicBezTo>
                  <a:cubicBezTo>
                    <a:pt x="865" y="627"/>
                    <a:pt x="831" y="560"/>
                    <a:pt x="816" y="546"/>
                  </a:cubicBezTo>
                  <a:cubicBezTo>
                    <a:pt x="815" y="539"/>
                    <a:pt x="812" y="530"/>
                    <a:pt x="811" y="508"/>
                  </a:cubicBezTo>
                  <a:cubicBezTo>
                    <a:pt x="811" y="508"/>
                    <a:pt x="811" y="508"/>
                    <a:pt x="811" y="508"/>
                  </a:cubicBezTo>
                  <a:cubicBezTo>
                    <a:pt x="812" y="479"/>
                    <a:pt x="810" y="401"/>
                    <a:pt x="746" y="335"/>
                  </a:cubicBezTo>
                  <a:cubicBezTo>
                    <a:pt x="674" y="261"/>
                    <a:pt x="631" y="216"/>
                    <a:pt x="691" y="175"/>
                  </a:cubicBezTo>
                  <a:cubicBezTo>
                    <a:pt x="691" y="175"/>
                    <a:pt x="870" y="152"/>
                    <a:pt x="916" y="23"/>
                  </a:cubicBezTo>
                  <a:cubicBezTo>
                    <a:pt x="916" y="23"/>
                    <a:pt x="929" y="135"/>
                    <a:pt x="983" y="183"/>
                  </a:cubicBezTo>
                  <a:cubicBezTo>
                    <a:pt x="983" y="183"/>
                    <a:pt x="1000" y="223"/>
                    <a:pt x="1005" y="250"/>
                  </a:cubicBezTo>
                  <a:cubicBezTo>
                    <a:pt x="1014" y="295"/>
                    <a:pt x="982" y="383"/>
                    <a:pt x="1023" y="491"/>
                  </a:cubicBezTo>
                  <a:cubicBezTo>
                    <a:pt x="1023" y="491"/>
                    <a:pt x="1023" y="491"/>
                    <a:pt x="1023" y="491"/>
                  </a:cubicBezTo>
                  <a:cubicBezTo>
                    <a:pt x="1029" y="509"/>
                    <a:pt x="1035" y="520"/>
                    <a:pt x="1037" y="527"/>
                  </a:cubicBezTo>
                  <a:cubicBezTo>
                    <a:pt x="1032" y="547"/>
                    <a:pt x="1036" y="619"/>
                    <a:pt x="1036" y="619"/>
                  </a:cubicBezTo>
                  <a:cubicBezTo>
                    <a:pt x="1040" y="628"/>
                    <a:pt x="1051" y="631"/>
                    <a:pt x="1060" y="626"/>
                  </a:cubicBezTo>
                  <a:cubicBezTo>
                    <a:pt x="1127" y="589"/>
                    <a:pt x="1127" y="589"/>
                    <a:pt x="1127" y="589"/>
                  </a:cubicBezTo>
                  <a:cubicBezTo>
                    <a:pt x="1136" y="584"/>
                    <a:pt x="1139" y="573"/>
                    <a:pt x="1134" y="565"/>
                  </a:cubicBezTo>
                  <a:cubicBezTo>
                    <a:pt x="1134" y="565"/>
                    <a:pt x="1071" y="524"/>
                    <a:pt x="1052" y="519"/>
                  </a:cubicBezTo>
                  <a:cubicBezTo>
                    <a:pt x="1050" y="517"/>
                    <a:pt x="1045" y="518"/>
                    <a:pt x="1029" y="489"/>
                  </a:cubicBezTo>
                  <a:cubicBezTo>
                    <a:pt x="1029" y="489"/>
                    <a:pt x="1029" y="489"/>
                    <a:pt x="1029" y="489"/>
                  </a:cubicBezTo>
                  <a:cubicBezTo>
                    <a:pt x="1021" y="468"/>
                    <a:pt x="999" y="395"/>
                    <a:pt x="1014" y="291"/>
                  </a:cubicBezTo>
                  <a:cubicBezTo>
                    <a:pt x="1020" y="252"/>
                    <a:pt x="1000" y="201"/>
                    <a:pt x="995" y="192"/>
                  </a:cubicBezTo>
                  <a:cubicBezTo>
                    <a:pt x="995" y="192"/>
                    <a:pt x="1026" y="227"/>
                    <a:pt x="1154" y="224"/>
                  </a:cubicBezTo>
                  <a:cubicBezTo>
                    <a:pt x="1294" y="221"/>
                    <a:pt x="1382" y="322"/>
                    <a:pt x="1404" y="449"/>
                  </a:cubicBezTo>
                  <a:cubicBezTo>
                    <a:pt x="1404" y="449"/>
                    <a:pt x="1404" y="449"/>
                    <a:pt x="1404" y="449"/>
                  </a:cubicBezTo>
                  <a:cubicBezTo>
                    <a:pt x="1407" y="466"/>
                    <a:pt x="1405" y="475"/>
                    <a:pt x="1405" y="482"/>
                  </a:cubicBezTo>
                  <a:cubicBezTo>
                    <a:pt x="1393" y="498"/>
                    <a:pt x="1373" y="568"/>
                    <a:pt x="1373" y="568"/>
                  </a:cubicBezTo>
                  <a:cubicBezTo>
                    <a:pt x="1375" y="578"/>
                    <a:pt x="1384" y="584"/>
                    <a:pt x="1394" y="583"/>
                  </a:cubicBezTo>
                  <a:cubicBezTo>
                    <a:pt x="1470" y="570"/>
                    <a:pt x="1470" y="570"/>
                    <a:pt x="1470" y="570"/>
                  </a:cubicBezTo>
                  <a:cubicBezTo>
                    <a:pt x="1479" y="568"/>
                    <a:pt x="1486" y="559"/>
                    <a:pt x="1484" y="549"/>
                  </a:cubicBezTo>
                  <a:cubicBezTo>
                    <a:pt x="1484" y="549"/>
                    <a:pt x="1438" y="490"/>
                    <a:pt x="1421" y="479"/>
                  </a:cubicBezTo>
                  <a:cubicBezTo>
                    <a:pt x="1415" y="467"/>
                    <a:pt x="1412" y="459"/>
                    <a:pt x="1408" y="438"/>
                  </a:cubicBezTo>
                  <a:cubicBezTo>
                    <a:pt x="1408" y="438"/>
                    <a:pt x="1408" y="438"/>
                    <a:pt x="1408" y="438"/>
                  </a:cubicBezTo>
                  <a:cubicBezTo>
                    <a:pt x="1398" y="393"/>
                    <a:pt x="1346" y="210"/>
                    <a:pt x="1167" y="214"/>
                  </a:cubicBezTo>
                  <a:cubicBezTo>
                    <a:pt x="1167" y="214"/>
                    <a:pt x="1246" y="205"/>
                    <a:pt x="1284" y="176"/>
                  </a:cubicBezTo>
                  <a:cubicBezTo>
                    <a:pt x="1333" y="139"/>
                    <a:pt x="1400" y="94"/>
                    <a:pt x="1448" y="89"/>
                  </a:cubicBezTo>
                  <a:cubicBezTo>
                    <a:pt x="1448" y="89"/>
                    <a:pt x="1448" y="89"/>
                    <a:pt x="1448" y="89"/>
                  </a:cubicBezTo>
                  <a:cubicBezTo>
                    <a:pt x="1464" y="87"/>
                    <a:pt x="1474" y="90"/>
                    <a:pt x="1480" y="90"/>
                  </a:cubicBezTo>
                  <a:cubicBezTo>
                    <a:pt x="1496" y="102"/>
                    <a:pt x="1565" y="125"/>
                    <a:pt x="1565" y="125"/>
                  </a:cubicBezTo>
                  <a:cubicBezTo>
                    <a:pt x="1575" y="124"/>
                    <a:pt x="1582" y="115"/>
                    <a:pt x="1581" y="105"/>
                  </a:cubicBezTo>
                  <a:cubicBezTo>
                    <a:pt x="1571" y="29"/>
                    <a:pt x="1571" y="29"/>
                    <a:pt x="1571" y="29"/>
                  </a:cubicBezTo>
                  <a:cubicBezTo>
                    <a:pt x="1570" y="19"/>
                    <a:pt x="1561" y="12"/>
                    <a:pt x="1551" y="13"/>
                  </a:cubicBezTo>
                  <a:cubicBezTo>
                    <a:pt x="1551" y="13"/>
                    <a:pt x="1490" y="57"/>
                    <a:pt x="1478" y="73"/>
                  </a:cubicBezTo>
                  <a:cubicBezTo>
                    <a:pt x="1467" y="79"/>
                    <a:pt x="1453" y="81"/>
                    <a:pt x="1441" y="84"/>
                  </a:cubicBezTo>
                  <a:cubicBezTo>
                    <a:pt x="1424" y="87"/>
                    <a:pt x="1362" y="96"/>
                    <a:pt x="1298" y="147"/>
                  </a:cubicBezTo>
                  <a:cubicBezTo>
                    <a:pt x="1241" y="193"/>
                    <a:pt x="1196" y="184"/>
                    <a:pt x="1150" y="200"/>
                  </a:cubicBezTo>
                  <a:cubicBezTo>
                    <a:pt x="1116" y="211"/>
                    <a:pt x="985" y="211"/>
                    <a:pt x="966" y="87"/>
                  </a:cubicBezTo>
                  <a:cubicBezTo>
                    <a:pt x="956" y="21"/>
                    <a:pt x="960" y="0"/>
                    <a:pt x="960" y="0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99" name="Text Box 6374"/>
          <p:cNvSpPr txBox="1">
            <a:spLocks noChangeArrowheads="1"/>
          </p:cNvSpPr>
          <p:nvPr/>
        </p:nvSpPr>
        <p:spPr bwMode="auto">
          <a:xfrm>
            <a:off x="1855242" y="5184195"/>
            <a:ext cx="9589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600" dirty="0">
                <a:solidFill>
                  <a:srgbClr val="0070C0"/>
                </a:solidFill>
              </a:rPr>
              <a:t>Dendrito</a:t>
            </a:r>
          </a:p>
        </p:txBody>
      </p:sp>
      <p:sp>
        <p:nvSpPr>
          <p:cNvPr id="2400" name="Line 6375"/>
          <p:cNvSpPr>
            <a:spLocks noChangeShapeType="1"/>
          </p:cNvSpPr>
          <p:nvPr/>
        </p:nvSpPr>
        <p:spPr bwMode="auto">
          <a:xfrm flipV="1">
            <a:off x="2501573" y="4643828"/>
            <a:ext cx="152400" cy="533400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01" name="Text Box 6376"/>
          <p:cNvSpPr txBox="1">
            <a:spLocks noChangeArrowheads="1"/>
          </p:cNvSpPr>
          <p:nvPr/>
        </p:nvSpPr>
        <p:spPr bwMode="auto">
          <a:xfrm>
            <a:off x="5431412" y="3631537"/>
            <a:ext cx="236154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600" dirty="0">
                <a:solidFill>
                  <a:srgbClr val="0070C0"/>
                </a:solidFill>
              </a:rPr>
              <a:t>Corpo da Célula (soma)</a:t>
            </a:r>
          </a:p>
        </p:txBody>
      </p:sp>
      <p:sp>
        <p:nvSpPr>
          <p:cNvPr id="2402" name="Line 6377"/>
          <p:cNvSpPr>
            <a:spLocks noChangeShapeType="1"/>
          </p:cNvSpPr>
          <p:nvPr/>
        </p:nvSpPr>
        <p:spPr bwMode="auto">
          <a:xfrm flipH="1">
            <a:off x="4067944" y="3828387"/>
            <a:ext cx="1363468" cy="11512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03" name="Text Box 6378"/>
          <p:cNvSpPr txBox="1">
            <a:spLocks noChangeArrowheads="1"/>
          </p:cNvSpPr>
          <p:nvPr/>
        </p:nvSpPr>
        <p:spPr bwMode="auto">
          <a:xfrm>
            <a:off x="5342058" y="4160693"/>
            <a:ext cx="8210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600" dirty="0">
                <a:solidFill>
                  <a:srgbClr val="0070C0"/>
                </a:solidFill>
              </a:rPr>
              <a:t>Núcleo</a:t>
            </a:r>
          </a:p>
        </p:txBody>
      </p:sp>
      <p:sp>
        <p:nvSpPr>
          <p:cNvPr id="2404" name="Line 6379"/>
          <p:cNvSpPr>
            <a:spLocks noChangeShapeType="1"/>
          </p:cNvSpPr>
          <p:nvPr/>
        </p:nvSpPr>
        <p:spPr bwMode="auto">
          <a:xfrm flipH="1" flipV="1">
            <a:off x="3730034" y="3972460"/>
            <a:ext cx="1600200" cy="304800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05" name="Text Box 6382"/>
          <p:cNvSpPr txBox="1">
            <a:spLocks noChangeArrowheads="1"/>
          </p:cNvSpPr>
          <p:nvPr/>
        </p:nvSpPr>
        <p:spPr bwMode="auto">
          <a:xfrm>
            <a:off x="4236134" y="5550309"/>
            <a:ext cx="8098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600" dirty="0">
                <a:solidFill>
                  <a:srgbClr val="0070C0"/>
                </a:solidFill>
              </a:rPr>
              <a:t>Axônio</a:t>
            </a:r>
          </a:p>
        </p:txBody>
      </p:sp>
      <p:sp>
        <p:nvSpPr>
          <p:cNvPr id="2406" name="Line 6383"/>
          <p:cNvSpPr>
            <a:spLocks noChangeShapeType="1"/>
          </p:cNvSpPr>
          <p:nvPr/>
        </p:nvSpPr>
        <p:spPr bwMode="auto">
          <a:xfrm flipV="1">
            <a:off x="4559191" y="4964421"/>
            <a:ext cx="457200" cy="609600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07" name="Text Box 6386"/>
          <p:cNvSpPr txBox="1">
            <a:spLocks noChangeArrowheads="1"/>
          </p:cNvSpPr>
          <p:nvPr/>
        </p:nvSpPr>
        <p:spPr bwMode="auto">
          <a:xfrm>
            <a:off x="7092280" y="4497243"/>
            <a:ext cx="10262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600" dirty="0">
                <a:solidFill>
                  <a:srgbClr val="0070C0"/>
                </a:solidFill>
              </a:rPr>
              <a:t>Sinapses</a:t>
            </a:r>
          </a:p>
        </p:txBody>
      </p:sp>
      <p:sp>
        <p:nvSpPr>
          <p:cNvPr id="2408" name="Line 6387"/>
          <p:cNvSpPr>
            <a:spLocks noChangeShapeType="1"/>
          </p:cNvSpPr>
          <p:nvPr/>
        </p:nvSpPr>
        <p:spPr bwMode="auto">
          <a:xfrm flipH="1">
            <a:off x="6258046" y="4833257"/>
            <a:ext cx="1057153" cy="161390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09" name="Line 7584"/>
          <p:cNvSpPr>
            <a:spLocks noChangeShapeType="1"/>
          </p:cNvSpPr>
          <p:nvPr/>
        </p:nvSpPr>
        <p:spPr bwMode="auto">
          <a:xfrm flipH="1">
            <a:off x="6588224" y="4833793"/>
            <a:ext cx="720080" cy="435427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79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Neurônios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r="1874"/>
          <a:stretch/>
        </p:blipFill>
        <p:spPr>
          <a:xfrm>
            <a:off x="5054011" y="1295030"/>
            <a:ext cx="3838469" cy="4870274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251520" y="1340768"/>
            <a:ext cx="4752528" cy="4909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1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1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1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Os neurônios recebem sinais de outros neurônios por meio dos </a:t>
            </a:r>
            <a:r>
              <a:rPr lang="pt-BR" sz="2000" b="1" dirty="0">
                <a:solidFill>
                  <a:srgbClr val="FF0000"/>
                </a:solidFill>
              </a:rPr>
              <a:t>dendritos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  <a:r>
              <a:rPr lang="pt-BR" sz="2000" dirty="0"/>
              <a:t>(receptores) e transmitem o sinal gerado pelo </a:t>
            </a:r>
            <a:r>
              <a:rPr lang="pt-BR" sz="2000" b="1" dirty="0">
                <a:solidFill>
                  <a:srgbClr val="FF0000"/>
                </a:solidFill>
              </a:rPr>
              <a:t>corpo celular </a:t>
            </a:r>
            <a:r>
              <a:rPr lang="pt-BR" sz="2000" dirty="0"/>
              <a:t>ao longo do </a:t>
            </a:r>
            <a:r>
              <a:rPr lang="pt-BR" sz="2000" b="1" dirty="0">
                <a:solidFill>
                  <a:srgbClr val="FF0000"/>
                </a:solidFill>
              </a:rPr>
              <a:t>axônio </a:t>
            </a:r>
            <a:r>
              <a:rPr lang="pt-BR" sz="2000" dirty="0"/>
              <a:t>(potenciais elétricos  ou potenciais de ação).</a:t>
            </a:r>
          </a:p>
          <a:p>
            <a:r>
              <a:rPr lang="pt-BR" sz="2000" dirty="0"/>
              <a:t>Os neurônios são </a:t>
            </a:r>
            <a:r>
              <a:rPr lang="pt-BR" sz="2000" b="1" dirty="0">
                <a:solidFill>
                  <a:srgbClr val="FF0000"/>
                </a:solidFill>
              </a:rPr>
              <a:t>conectados</a:t>
            </a:r>
            <a:r>
              <a:rPr lang="pt-BR" sz="2000" b="1" dirty="0"/>
              <a:t> </a:t>
            </a:r>
            <a:r>
              <a:rPr lang="pt-BR" sz="2000" dirty="0"/>
              <a:t>por meio de </a:t>
            </a:r>
            <a:r>
              <a:rPr lang="pt-BR" sz="2000" b="1" dirty="0">
                <a:solidFill>
                  <a:srgbClr val="FF0000"/>
                </a:solidFill>
              </a:rPr>
              <a:t>conexões sinápticas </a:t>
            </a:r>
            <a:r>
              <a:rPr lang="pt-BR" sz="2000" dirty="0"/>
              <a:t>(sinapses).</a:t>
            </a:r>
          </a:p>
          <a:p>
            <a:r>
              <a:rPr lang="pt-BR" sz="2000" dirty="0"/>
              <a:t>Quando um impulso chega à </a:t>
            </a:r>
            <a:r>
              <a:rPr lang="pt-BR" sz="2000" b="1" dirty="0">
                <a:solidFill>
                  <a:srgbClr val="FF0000"/>
                </a:solidFill>
              </a:rPr>
              <a:t>sinapse</a:t>
            </a:r>
            <a:r>
              <a:rPr lang="pt-BR" sz="2000" dirty="0"/>
              <a:t>, estimula a liberação de substâncias químicas (</a:t>
            </a:r>
            <a:r>
              <a:rPr lang="pt-BR" sz="2000" b="1" dirty="0">
                <a:solidFill>
                  <a:srgbClr val="FF0000"/>
                </a:solidFill>
              </a:rPr>
              <a:t>neurotransmissores</a:t>
            </a:r>
            <a:r>
              <a:rPr lang="pt-BR" sz="2000" dirty="0"/>
              <a:t>) que se espalham pela fenda sináptica para </a:t>
            </a:r>
            <a:r>
              <a:rPr lang="pt-BR" sz="2000" b="1" dirty="0">
                <a:solidFill>
                  <a:srgbClr val="FF0000"/>
                </a:solidFill>
              </a:rPr>
              <a:t>estimular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  <a:r>
              <a:rPr lang="pt-BR" sz="2000" dirty="0"/>
              <a:t>ou </a:t>
            </a:r>
            <a:r>
              <a:rPr lang="pt-BR" sz="2000" b="1" dirty="0">
                <a:solidFill>
                  <a:srgbClr val="FF0000"/>
                </a:solidFill>
              </a:rPr>
              <a:t>inibir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  <a:r>
              <a:rPr lang="pt-BR" sz="2000" dirty="0"/>
              <a:t>a emissão de impulsos elétricos pelo neurônio receptor.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4950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Neurônios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A natureza do </a:t>
            </a:r>
            <a:r>
              <a:rPr lang="pt-BR" b="1" dirty="0">
                <a:solidFill>
                  <a:srgbClr val="FF0000"/>
                </a:solidFill>
              </a:rPr>
              <a:t>processamento de informações </a:t>
            </a:r>
            <a:r>
              <a:rPr lang="pt-BR" dirty="0"/>
              <a:t>nos neurônios é </a:t>
            </a:r>
            <a:r>
              <a:rPr lang="pt-BR" b="1" dirty="0">
                <a:solidFill>
                  <a:srgbClr val="FF0000"/>
                </a:solidFill>
              </a:rPr>
              <a:t>eletroquímica</a:t>
            </a:r>
            <a:r>
              <a:rPr lang="pt-BR" dirty="0"/>
              <a:t>:</a:t>
            </a:r>
          </a:p>
          <a:p>
            <a:r>
              <a:rPr lang="pt-BR" dirty="0"/>
              <a:t>A transmissão de impulsos nervosos </a:t>
            </a:r>
            <a:r>
              <a:rPr lang="pt-BR" b="1" dirty="0"/>
              <a:t>dentro do neurônio </a:t>
            </a:r>
            <a:r>
              <a:rPr lang="pt-BR" dirty="0"/>
              <a:t>é um processo de </a:t>
            </a:r>
            <a:r>
              <a:rPr lang="pt-BR" b="1" dirty="0"/>
              <a:t>natureza elétrica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Os sinais viajam através dos axônios em forma de </a:t>
            </a:r>
            <a:r>
              <a:rPr lang="pt-BR" b="1" dirty="0"/>
              <a:t>potenciais de ação </a:t>
            </a:r>
            <a:r>
              <a:rPr lang="pt-BR" dirty="0"/>
              <a:t>– potenciais elétricos breves.</a:t>
            </a:r>
          </a:p>
          <a:p>
            <a:r>
              <a:rPr lang="pt-BR" dirty="0"/>
              <a:t>A transmissão </a:t>
            </a:r>
            <a:r>
              <a:rPr lang="pt-BR" b="1" dirty="0"/>
              <a:t>sináptica </a:t>
            </a:r>
            <a:r>
              <a:rPr lang="pt-BR" dirty="0"/>
              <a:t>é efetivada por meio de um processo de natureza </a:t>
            </a:r>
            <a:r>
              <a:rPr lang="pt-BR" b="1" dirty="0"/>
              <a:t>química</a:t>
            </a:r>
            <a:r>
              <a:rPr lang="pt-BR" dirty="0"/>
              <a:t>, realizado pela ação de </a:t>
            </a:r>
            <a:r>
              <a:rPr lang="pt-BR" b="1" dirty="0"/>
              <a:t>neurotransmissores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663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Artificiais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t-BR" dirty="0"/>
              <a:t>Redes neurais artificiais podem ser entendidas como </a:t>
            </a:r>
            <a:r>
              <a:rPr lang="pt-BR" b="1" dirty="0"/>
              <a:t>estruturas de processamento matemático</a:t>
            </a:r>
            <a:r>
              <a:rPr lang="pt-BR" dirty="0"/>
              <a:t> desenvolvidas com inspiração no </a:t>
            </a:r>
            <a:r>
              <a:rPr lang="pt-BR" b="1" dirty="0">
                <a:solidFill>
                  <a:srgbClr val="FF0000"/>
                </a:solidFill>
              </a:rPr>
              <a:t>sistema nervoso humano </a:t>
            </a:r>
            <a:r>
              <a:rPr lang="pt-BR" dirty="0"/>
              <a:t>e que têm como objetivo principal solucionar </a:t>
            </a:r>
            <a:r>
              <a:rPr lang="pt-BR" b="1" dirty="0"/>
              <a:t>problemas complexos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53088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Rede Neural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 maneira geral, é uma máquina projetada para </a:t>
            </a:r>
            <a:r>
              <a:rPr lang="pt-BR" b="1" dirty="0"/>
              <a:t>modelar</a:t>
            </a:r>
            <a:r>
              <a:rPr lang="pt-BR" dirty="0"/>
              <a:t> a maneira como o </a:t>
            </a:r>
            <a:r>
              <a:rPr lang="pt-BR" b="1" dirty="0"/>
              <a:t>cérebro </a:t>
            </a:r>
            <a:r>
              <a:rPr lang="pt-BR" dirty="0"/>
              <a:t>realiza uma tarefa particular.</a:t>
            </a:r>
          </a:p>
          <a:p>
            <a:r>
              <a:rPr lang="pt-BR" dirty="0"/>
              <a:t>É composta por unidades de </a:t>
            </a:r>
            <a:r>
              <a:rPr lang="pt-BR" b="1" dirty="0"/>
              <a:t>processamento</a:t>
            </a:r>
            <a:r>
              <a:rPr lang="pt-BR" dirty="0"/>
              <a:t> simples capazes de </a:t>
            </a:r>
            <a:r>
              <a:rPr lang="pt-BR" b="1" dirty="0"/>
              <a:t>processar informação </a:t>
            </a:r>
            <a:r>
              <a:rPr lang="pt-BR" dirty="0"/>
              <a:t>e </a:t>
            </a:r>
            <a:r>
              <a:rPr lang="pt-BR" b="1" dirty="0"/>
              <a:t>armazenar o conhecimento </a:t>
            </a:r>
            <a:r>
              <a:rPr lang="pt-BR" dirty="0"/>
              <a:t>adquirido com as experiências passadas.</a:t>
            </a:r>
          </a:p>
          <a:p>
            <a:r>
              <a:rPr lang="pt-BR" dirty="0"/>
              <a:t>Possui dois princípios básicos:</a:t>
            </a:r>
          </a:p>
          <a:p>
            <a:pPr lvl="1"/>
            <a:r>
              <a:rPr lang="pt-BR" dirty="0"/>
              <a:t>O </a:t>
            </a:r>
            <a:r>
              <a:rPr lang="pt-BR" b="1" dirty="0">
                <a:solidFill>
                  <a:srgbClr val="FF0000"/>
                </a:solidFill>
              </a:rPr>
              <a:t>conhecimento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é adquirido (do ambiente) pela rede por meio de um </a:t>
            </a:r>
            <a:r>
              <a:rPr lang="pt-BR" b="1" dirty="0">
                <a:solidFill>
                  <a:srgbClr val="FF0000"/>
                </a:solidFill>
              </a:rPr>
              <a:t>processo de aprendizado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Os </a:t>
            </a:r>
            <a:r>
              <a:rPr lang="pt-BR" b="1" dirty="0"/>
              <a:t>pesos das conexões </a:t>
            </a:r>
            <a:r>
              <a:rPr lang="pt-BR" dirty="0"/>
              <a:t>entre neurônios, conhecidos como </a:t>
            </a:r>
            <a:r>
              <a:rPr lang="pt-BR" b="1" dirty="0">
                <a:solidFill>
                  <a:srgbClr val="FF0000"/>
                </a:solidFill>
              </a:rPr>
              <a:t>pesos sinápticos</a:t>
            </a:r>
            <a:r>
              <a:rPr lang="pt-BR" dirty="0"/>
              <a:t>, são utilizados para </a:t>
            </a:r>
            <a:r>
              <a:rPr lang="pt-BR" b="1" dirty="0">
                <a:solidFill>
                  <a:srgbClr val="FF0000"/>
                </a:solidFill>
              </a:rPr>
              <a:t>armazenar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o conhecimento adquirido.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5298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r="35273"/>
          <a:stretch/>
        </p:blipFill>
        <p:spPr bwMode="auto">
          <a:xfrm>
            <a:off x="585690" y="1660905"/>
            <a:ext cx="4982802" cy="316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0" t="8137" r="-262" b="505"/>
          <a:stretch/>
        </p:blipFill>
        <p:spPr bwMode="auto">
          <a:xfrm>
            <a:off x="6024126" y="1660904"/>
            <a:ext cx="2601782" cy="313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82" y="4888122"/>
            <a:ext cx="8239125" cy="127635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1414680" y="1274276"/>
            <a:ext cx="6545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/>
              <a:t>McCulloch</a:t>
            </a:r>
            <a:r>
              <a:rPr lang="pt-BR" dirty="0"/>
              <a:t> and Pitts (1943)</a:t>
            </a:r>
          </a:p>
        </p:txBody>
      </p:sp>
    </p:spTree>
    <p:extLst>
      <p:ext uri="{BB962C8B-B14F-4D97-AF65-F5344CB8AC3E}">
        <p14:creationId xmlns:p14="http://schemas.microsoft.com/office/powerpoint/2010/main" val="14296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Arial" pitchFamily="34" charset="0"/>
                <a:cs typeface="Arial" pitchFamily="34" charset="0"/>
              </a:rPr>
              <a:t>O aprendizado ocorre por sucessivas modificações nas sinapses que interconectam os neurônios, em função da maior ou menor liberação de neurotransmissores;</a:t>
            </a:r>
          </a:p>
          <a:p>
            <a:endParaRPr lang="pt-BR" dirty="0">
              <a:latin typeface="Arial" pitchFamily="34" charset="0"/>
              <a:cs typeface="Arial" pitchFamily="34" charset="0"/>
            </a:endParaRP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À medida que novos eventos ocorrem, determinadas ligações entre neurônios são reforçadas, enquanto outras enfraquecidas;</a:t>
            </a:r>
          </a:p>
          <a:p>
            <a:endParaRPr lang="pt-BR" dirty="0">
              <a:latin typeface="Arial" pitchFamily="34" charset="0"/>
              <a:cs typeface="Arial" pitchFamily="34" charset="0"/>
            </a:endParaRP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Este ajuste nas ligações entre os neurônios é uma das características das redes neurais artificiais.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b="1" dirty="0">
                <a:latin typeface="+mj-lt"/>
              </a:rPr>
              <a:t>Neurônio biológico - Aprendizado</a:t>
            </a:r>
          </a:p>
        </p:txBody>
      </p:sp>
    </p:spTree>
    <p:extLst>
      <p:ext uri="{BB962C8B-B14F-4D97-AF65-F5344CB8AC3E}">
        <p14:creationId xmlns:p14="http://schemas.microsoft.com/office/powerpoint/2010/main" val="714189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2400" dirty="0">
              <a:latin typeface="Arial" pitchFamily="34" charset="0"/>
              <a:cs typeface="Arial" pitchFamily="34" charset="0"/>
            </a:endParaRPr>
          </a:p>
          <a:p>
            <a:endParaRPr lang="pt-BR" sz="2400" dirty="0">
              <a:latin typeface="Arial" pitchFamily="34" charset="0"/>
              <a:cs typeface="Arial" pitchFamily="34" charset="0"/>
            </a:endParaRPr>
          </a:p>
          <a:p>
            <a:r>
              <a:rPr lang="pt-BR" sz="2400" dirty="0" err="1">
                <a:latin typeface="Arial" pitchFamily="34" charset="0"/>
                <a:cs typeface="Arial" pitchFamily="34" charset="0"/>
              </a:rPr>
              <a:t>RNAs</a:t>
            </a:r>
            <a:endParaRPr lang="pt-BR" sz="2400" dirty="0">
              <a:latin typeface="Arial" pitchFamily="34" charset="0"/>
              <a:cs typeface="Arial" pitchFamily="34" charset="0"/>
            </a:endParaRPr>
          </a:p>
          <a:p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pt-BR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Hierarquia similar ao funcionamento do sistema biológico;</a:t>
            </a:r>
          </a:p>
          <a:p>
            <a:pPr lvl="1"/>
            <a:r>
              <a:rPr lang="pt-BR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Neurônios são ativados por estímulos de entrada (função de ativação)</a:t>
            </a:r>
          </a:p>
          <a:p>
            <a:endParaRPr lang="pt-BR" sz="2400" dirty="0">
              <a:latin typeface="Arial" pitchFamily="34" charset="0"/>
              <a:cs typeface="Arial" pitchFamily="34" charset="0"/>
            </a:endParaRPr>
          </a:p>
          <a:p>
            <a:r>
              <a:rPr lang="pt-BR" sz="2400" dirty="0">
                <a:latin typeface="Arial" pitchFamily="34" charset="0"/>
                <a:cs typeface="Arial" pitchFamily="34" charset="0"/>
              </a:rPr>
              <a:t>RNA x Cérebro humano</a:t>
            </a:r>
          </a:p>
          <a:p>
            <a:pPr lvl="1"/>
            <a:endParaRPr lang="pt-BR" sz="18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pt-BR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Cérebro humano: ≈100.000.000.000 de neurônios;</a:t>
            </a:r>
          </a:p>
          <a:p>
            <a:pPr lvl="1"/>
            <a:r>
              <a:rPr lang="pt-BR" sz="180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RNAs</a:t>
            </a:r>
            <a:r>
              <a:rPr lang="pt-BR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: &lt;1000 geralmente.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b="1" dirty="0">
                <a:latin typeface="+mj-lt"/>
              </a:rPr>
              <a:t>Redes Neurais Artificiais (</a:t>
            </a:r>
            <a:r>
              <a:rPr lang="pt-BR" sz="3600" b="1" dirty="0" err="1">
                <a:latin typeface="+mj-lt"/>
              </a:rPr>
              <a:t>RNAs</a:t>
            </a:r>
            <a:r>
              <a:rPr lang="pt-BR" sz="3600" b="1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045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Natural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A premissa fundamental da Computação Natural é que a </a:t>
            </a:r>
            <a:r>
              <a:rPr lang="pt-BR" b="1" dirty="0">
                <a:solidFill>
                  <a:srgbClr val="FF0000"/>
                </a:solidFill>
              </a:rPr>
              <a:t>natureza realiza computações</a:t>
            </a:r>
          </a:p>
          <a:p>
            <a:r>
              <a:rPr lang="pt-BR" dirty="0"/>
              <a:t>Essa capacidade da natureza precisa ser </a:t>
            </a:r>
            <a:r>
              <a:rPr lang="pt-BR" b="1" dirty="0"/>
              <a:t>entendida</a:t>
            </a:r>
            <a:r>
              <a:rPr lang="pt-BR" dirty="0"/>
              <a:t>, </a:t>
            </a:r>
            <a:r>
              <a:rPr lang="pt-BR" b="1" dirty="0"/>
              <a:t>modelada</a:t>
            </a:r>
            <a:r>
              <a:rPr lang="pt-BR" dirty="0"/>
              <a:t>, </a:t>
            </a:r>
            <a:r>
              <a:rPr lang="pt-BR" b="1" dirty="0"/>
              <a:t>abstraída</a:t>
            </a:r>
            <a:r>
              <a:rPr lang="pt-BR" dirty="0"/>
              <a:t> e </a:t>
            </a:r>
            <a:r>
              <a:rPr lang="pt-BR" b="1" dirty="0"/>
              <a:t>utilizada</a:t>
            </a:r>
            <a:r>
              <a:rPr lang="pt-BR" dirty="0"/>
              <a:t> para diferentes objetivos e em diferentes contextos</a:t>
            </a:r>
          </a:p>
          <a:p>
            <a:r>
              <a:rPr lang="pt-BR" dirty="0"/>
              <a:t>A Computação Natural é uma ciência preocupada com a </a:t>
            </a:r>
            <a:r>
              <a:rPr lang="pt-BR" b="1" dirty="0"/>
              <a:t>investigação</a:t>
            </a:r>
            <a:r>
              <a:rPr lang="pt-BR" dirty="0"/>
              <a:t> e </a:t>
            </a:r>
            <a:r>
              <a:rPr lang="pt-BR" b="1" dirty="0"/>
              <a:t>concepção</a:t>
            </a:r>
            <a:r>
              <a:rPr lang="pt-BR" dirty="0"/>
              <a:t> do </a:t>
            </a:r>
            <a:r>
              <a:rPr lang="pt-BR" b="1" dirty="0">
                <a:solidFill>
                  <a:srgbClr val="FF0000"/>
                </a:solidFill>
              </a:rPr>
              <a:t>processamento de informação </a:t>
            </a:r>
            <a:r>
              <a:rPr lang="pt-BR" dirty="0"/>
              <a:t>em sistemas naturais e artificiais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0640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b="1" dirty="0" err="1">
                <a:latin typeface="+mj-lt"/>
                <a:cs typeface="Arial" pitchFamily="34" charset="0"/>
              </a:rPr>
              <a:t>Ideia</a:t>
            </a:r>
            <a:r>
              <a:rPr lang="pt-BR" sz="3600" b="1" dirty="0">
                <a:latin typeface="+mj-lt"/>
                <a:cs typeface="Arial" pitchFamily="34" charset="0"/>
              </a:rPr>
              <a:t> geral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27584" y="1783779"/>
            <a:ext cx="7938003" cy="5045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8383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Cada unidade (da mesma camada) da rede realiza o mesmo cálculo;</a:t>
            </a:r>
          </a:p>
          <a:p>
            <a:pPr lvl="1">
              <a:spcAft>
                <a:spcPts val="600"/>
              </a:spcAft>
            </a:pPr>
            <a:r>
              <a:rPr lang="pt-BR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Geralmente baseado na soma ponderada das entradas na unidade;</a:t>
            </a:r>
          </a:p>
          <a:p>
            <a:pPr>
              <a:spcAft>
                <a:spcPts val="600"/>
              </a:spcAft>
            </a:pP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O conhecimento obtido pela rede fica armazenado nos pesos correspondentes a cada uma de suas unidades (neurônios);</a:t>
            </a:r>
          </a:p>
          <a:p>
            <a:pPr>
              <a:spcAft>
                <a:spcPts val="600"/>
              </a:spcAft>
            </a:pP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Representação “caixa preta”:</a:t>
            </a:r>
          </a:p>
          <a:p>
            <a:pPr lvl="1">
              <a:spcAft>
                <a:spcPts val="600"/>
              </a:spcAft>
            </a:pPr>
            <a:r>
              <a:rPr lang="pt-BR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Difícil extrair o conhecimento sobre o conceito aprendido.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b="1" dirty="0">
                <a:latin typeface="+mj-lt"/>
              </a:rPr>
              <a:t>Processamento das </a:t>
            </a:r>
            <a:r>
              <a:rPr lang="pt-BR" sz="3600" b="1" dirty="0" err="1">
                <a:latin typeface="+mj-lt"/>
              </a:rPr>
              <a:t>RNAs</a:t>
            </a:r>
            <a:endParaRPr lang="pt-BR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848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2000" dirty="0">
              <a:latin typeface="Arial" pitchFamily="34" charset="0"/>
              <a:cs typeface="Arial" pitchFamily="34" charset="0"/>
            </a:endParaRPr>
          </a:p>
          <a:p>
            <a:endParaRPr lang="pt-BR" sz="2000" dirty="0">
              <a:latin typeface="Arial" pitchFamily="34" charset="0"/>
              <a:cs typeface="Arial" pitchFamily="34" charset="0"/>
            </a:endParaRPr>
          </a:p>
          <a:p>
            <a:endParaRPr lang="pt-BR" sz="2000" dirty="0">
              <a:latin typeface="Arial" pitchFamily="34" charset="0"/>
              <a:cs typeface="Arial" pitchFamily="34" charset="0"/>
            </a:endParaRPr>
          </a:p>
          <a:p>
            <a:r>
              <a:rPr lang="pt-BR" sz="2000" dirty="0">
                <a:latin typeface="Arial" pitchFamily="34" charset="0"/>
                <a:cs typeface="Arial" pitchFamily="34" charset="0"/>
              </a:rPr>
              <a:t>Dados: conjuntos de exemplos rotulados e representados </a:t>
            </a:r>
            <a:r>
              <a:rPr lang="pt-BR" sz="2000" b="1" dirty="0">
                <a:latin typeface="Arial" pitchFamily="34" charset="0"/>
                <a:cs typeface="Arial" pitchFamily="34" charset="0"/>
              </a:rPr>
              <a:t>numericamente;</a:t>
            </a:r>
          </a:p>
          <a:p>
            <a:endParaRPr lang="pt-BR" sz="2000" b="1" dirty="0">
              <a:latin typeface="Arial" pitchFamily="34" charset="0"/>
              <a:cs typeface="Arial" pitchFamily="34" charset="0"/>
            </a:endParaRPr>
          </a:p>
          <a:p>
            <a:r>
              <a:rPr lang="pt-BR" sz="2000" dirty="0">
                <a:latin typeface="Arial" pitchFamily="34" charset="0"/>
                <a:cs typeface="Arial" pitchFamily="34" charset="0"/>
              </a:rPr>
              <a:t>Tarefa: treinar uma rede neural usando esses exemplos</a:t>
            </a:r>
          </a:p>
          <a:p>
            <a:pPr lvl="1"/>
            <a:endParaRPr lang="pt-BR" sz="1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pt-BR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 desempenho deve ser medido pela capacidade da rede em produzir saídas corretas para dados não contidos no conjunto de treinamento.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b="1" dirty="0">
                <a:latin typeface="+mj-lt"/>
              </a:rPr>
              <a:t>Processamento das </a:t>
            </a:r>
            <a:r>
              <a:rPr lang="pt-BR" sz="3600" b="1" dirty="0" err="1">
                <a:latin typeface="+mj-lt"/>
              </a:rPr>
              <a:t>RNAs</a:t>
            </a:r>
            <a:endParaRPr lang="pt-BR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0401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2000" u="sng" dirty="0">
              <a:latin typeface="Arial" pitchFamily="34" charset="0"/>
              <a:cs typeface="Arial" pitchFamily="34" charset="0"/>
            </a:endParaRPr>
          </a:p>
          <a:p>
            <a:endParaRPr lang="pt-BR" sz="2000" u="sng" dirty="0">
              <a:latin typeface="Arial" pitchFamily="34" charset="0"/>
              <a:cs typeface="Arial" pitchFamily="34" charset="0"/>
            </a:endParaRPr>
          </a:p>
          <a:p>
            <a:r>
              <a:rPr lang="pt-BR" sz="2000" u="sng" dirty="0">
                <a:latin typeface="Arial" pitchFamily="34" charset="0"/>
                <a:cs typeface="Arial" pitchFamily="34" charset="0"/>
              </a:rPr>
              <a:t>Etapas preliminares ao treinamento:</a:t>
            </a:r>
          </a:p>
          <a:p>
            <a:pPr lvl="1"/>
            <a:endParaRPr lang="pt-BR" sz="1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pt-BR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Escolha da arquitetura de rede correta</a:t>
            </a:r>
          </a:p>
          <a:p>
            <a:pPr lvl="2"/>
            <a:r>
              <a:rPr lang="pt-BR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Nº de neurônios;</a:t>
            </a:r>
          </a:p>
          <a:p>
            <a:pPr lvl="2"/>
            <a:r>
              <a:rPr lang="pt-BR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Nº de camadas ocultas;</a:t>
            </a:r>
          </a:p>
          <a:p>
            <a:pPr lvl="1"/>
            <a:r>
              <a:rPr lang="pt-BR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Escolha da função de ativação (a mesma para cada neurônio de uma mesma camada).</a:t>
            </a:r>
          </a:p>
          <a:p>
            <a:pPr lvl="1"/>
            <a:endParaRPr lang="pt-BR" sz="1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pt-BR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Brinquem: https://playground.tensorflow.org</a:t>
            </a:r>
          </a:p>
          <a:p>
            <a:endParaRPr lang="pt-BR" sz="2000" dirty="0">
              <a:latin typeface="Arial" pitchFamily="34" charset="0"/>
              <a:cs typeface="Arial" pitchFamily="34" charset="0"/>
            </a:endParaRPr>
          </a:p>
          <a:p>
            <a:r>
              <a:rPr lang="pt-BR" sz="2000" dirty="0">
                <a:latin typeface="Arial" pitchFamily="34" charset="0"/>
                <a:cs typeface="Arial" pitchFamily="34" charset="0"/>
              </a:rPr>
              <a:t>A etapa de treinamento resume-se a:</a:t>
            </a:r>
          </a:p>
          <a:p>
            <a:pPr lvl="1"/>
            <a:endParaRPr lang="pt-BR" sz="1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pt-BR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Ajustar os pesos das conexões entre as unidades para que a rede produza saídas corretas.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b="1" dirty="0">
                <a:latin typeface="+mj-lt"/>
              </a:rPr>
              <a:t>Processamento das </a:t>
            </a:r>
            <a:r>
              <a:rPr lang="pt-BR" sz="3600" b="1" dirty="0" err="1">
                <a:latin typeface="+mj-lt"/>
              </a:rPr>
              <a:t>RNAs</a:t>
            </a:r>
            <a:endParaRPr lang="pt-BR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045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Artificiais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Benefícios das Redes Neurais Artificiais (</a:t>
            </a:r>
            <a:r>
              <a:rPr lang="pt-BR" dirty="0" err="1"/>
              <a:t>Haykin</a:t>
            </a:r>
            <a:r>
              <a:rPr lang="pt-BR" dirty="0"/>
              <a:t>, Simon S., et al., 2009)</a:t>
            </a:r>
          </a:p>
          <a:p>
            <a:pPr lvl="1"/>
            <a:r>
              <a:rPr lang="pt-BR" dirty="0"/>
              <a:t>Mapeamento de entradas e saídas</a:t>
            </a:r>
          </a:p>
          <a:p>
            <a:pPr lvl="1"/>
            <a:r>
              <a:rPr lang="pt-BR" dirty="0"/>
              <a:t>Adaptabilidade</a:t>
            </a:r>
          </a:p>
          <a:p>
            <a:pPr lvl="1"/>
            <a:r>
              <a:rPr lang="pt-BR" dirty="0"/>
              <a:t>Tolerância a falhas</a:t>
            </a:r>
          </a:p>
          <a:p>
            <a:pPr lvl="1"/>
            <a:r>
              <a:rPr lang="pt-BR" dirty="0"/>
              <a:t>Uniformidade de análise e projeto</a:t>
            </a:r>
          </a:p>
          <a:p>
            <a:pPr lvl="1"/>
            <a:r>
              <a:rPr lang="pt-BR" dirty="0"/>
              <a:t>Analogia neurobiológica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315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numCol="2"/>
          <a:lstStyle/>
          <a:p>
            <a:pPr>
              <a:spcBef>
                <a:spcPts val="0"/>
              </a:spcBef>
            </a:pPr>
            <a:endParaRPr lang="pt-BR" sz="2800" dirty="0"/>
          </a:p>
          <a:p>
            <a:pPr>
              <a:spcBef>
                <a:spcPts val="0"/>
              </a:spcBef>
            </a:pPr>
            <a:r>
              <a:rPr lang="pt-BR" sz="2800" dirty="0"/>
              <a:t>Processamento de Imagens</a:t>
            </a:r>
          </a:p>
          <a:p>
            <a:pPr>
              <a:spcBef>
                <a:spcPts val="0"/>
              </a:spcBef>
            </a:pPr>
            <a:r>
              <a:rPr lang="pt-BR" sz="2800" dirty="0"/>
              <a:t>Reconhecimento de Padrões</a:t>
            </a:r>
            <a:endParaRPr lang="pt-BR" sz="2400" dirty="0"/>
          </a:p>
          <a:p>
            <a:pPr>
              <a:spcBef>
                <a:spcPts val="0"/>
              </a:spcBef>
            </a:pPr>
            <a:r>
              <a:rPr lang="pt-BR" sz="2800" dirty="0"/>
              <a:t>Robótica</a:t>
            </a:r>
          </a:p>
          <a:p>
            <a:pPr>
              <a:spcBef>
                <a:spcPts val="0"/>
              </a:spcBef>
            </a:pPr>
            <a:r>
              <a:rPr lang="pt-BR" sz="2800" dirty="0"/>
              <a:t>Games</a:t>
            </a:r>
          </a:p>
          <a:p>
            <a:pPr>
              <a:spcBef>
                <a:spcPts val="0"/>
              </a:spcBef>
            </a:pPr>
            <a:r>
              <a:rPr lang="pt-BR" sz="2800" dirty="0"/>
              <a:t>Arte</a:t>
            </a:r>
          </a:p>
          <a:p>
            <a:pPr>
              <a:spcBef>
                <a:spcPts val="0"/>
              </a:spcBef>
            </a:pPr>
            <a:endParaRPr lang="pt-BR" sz="2800" dirty="0"/>
          </a:p>
          <a:p>
            <a:pPr>
              <a:spcBef>
                <a:spcPts val="0"/>
              </a:spcBef>
            </a:pPr>
            <a:endParaRPr lang="pt-BR" sz="2800" dirty="0"/>
          </a:p>
          <a:p>
            <a:pPr>
              <a:spcBef>
                <a:spcPts val="0"/>
              </a:spcBef>
            </a:pPr>
            <a:r>
              <a:rPr lang="pt-BR" sz="2800" dirty="0"/>
              <a:t>Análise e Mineração de Dados</a:t>
            </a:r>
          </a:p>
          <a:p>
            <a:pPr lvl="1">
              <a:spcBef>
                <a:spcPts val="0"/>
              </a:spcBef>
            </a:pPr>
            <a:r>
              <a:rPr lang="pt-BR" sz="2400" dirty="0"/>
              <a:t>Medicina</a:t>
            </a:r>
          </a:p>
          <a:p>
            <a:pPr lvl="1">
              <a:spcBef>
                <a:spcPts val="0"/>
              </a:spcBef>
            </a:pPr>
            <a:r>
              <a:rPr lang="pt-BR" sz="2400" dirty="0"/>
              <a:t>Segurança</a:t>
            </a:r>
          </a:p>
          <a:p>
            <a:pPr lvl="1">
              <a:spcBef>
                <a:spcPts val="0"/>
              </a:spcBef>
            </a:pPr>
            <a:r>
              <a:rPr lang="pt-BR" sz="2400" dirty="0"/>
              <a:t>Economia e Finanças</a:t>
            </a:r>
          </a:p>
          <a:p>
            <a:pPr lvl="1">
              <a:spcBef>
                <a:spcPts val="0"/>
              </a:spcBef>
            </a:pPr>
            <a:r>
              <a:rPr lang="pt-BR" sz="2400" dirty="0"/>
              <a:t>Meteorologia</a:t>
            </a:r>
          </a:p>
          <a:p>
            <a:pPr lvl="1">
              <a:spcBef>
                <a:spcPts val="0"/>
              </a:spcBef>
            </a:pPr>
            <a:r>
              <a:rPr lang="pt-BR" sz="2400" dirty="0"/>
              <a:t>Aproximação de função e predição de séries temporais</a:t>
            </a:r>
          </a:p>
          <a:p>
            <a:pPr>
              <a:spcBef>
                <a:spcPts val="0"/>
              </a:spcBef>
            </a:pPr>
            <a:r>
              <a:rPr lang="pt-BR" sz="2800" dirty="0"/>
              <a:t>Entre outras</a:t>
            </a:r>
          </a:p>
        </p:txBody>
      </p:sp>
    </p:spTree>
    <p:extLst>
      <p:ext uri="{BB962C8B-B14F-4D97-AF65-F5344CB8AC3E}">
        <p14:creationId xmlns:p14="http://schemas.microsoft.com/office/powerpoint/2010/main" val="3211591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3" y="2564904"/>
            <a:ext cx="5895975" cy="38576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291295" y="1772816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LatoLightRegular"/>
                <a:hlinkClick r:id="rId3"/>
              </a:rPr>
              <a:t>17-year-old builds neural network capable of detecting breast cancer</a:t>
            </a:r>
            <a:endParaRPr lang="en-US" i="0" dirty="0">
              <a:solidFill>
                <a:srgbClr val="333333"/>
              </a:solidFill>
              <a:effectLst/>
              <a:latin typeface="LatoLight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7886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38312" y="2087287"/>
            <a:ext cx="5667375" cy="46958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729841" y="1341514"/>
            <a:ext cx="5675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myriad-pro-condensed"/>
                <a:hlinkClick r:id="rId3"/>
              </a:rPr>
              <a:t>Advanced pedestrian detection is here. It is very useful and makes me nervous</a:t>
            </a:r>
            <a:endParaRPr lang="en-US" b="1" i="0" dirty="0">
              <a:solidFill>
                <a:srgbClr val="000000"/>
              </a:solidFill>
              <a:effectLst/>
              <a:latin typeface="myriad-pro-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29188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9552" y="2276872"/>
            <a:ext cx="8156540" cy="274592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83568" y="1733909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353535"/>
                </a:solidFill>
                <a:latin typeface="Arial" panose="020B0604020202020204" pitchFamily="34" charset="0"/>
                <a:hlinkClick r:id="rId3"/>
              </a:rPr>
              <a:t>Rede simula interação entre neurônios artificiais e biológicos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9717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1404540" y="1412749"/>
            <a:ext cx="63349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Futura Bk BT"/>
                <a:hlinkClick r:id="rId2"/>
              </a:rPr>
              <a:t>Redes neurais artificiais podem sonhar acordadas</a:t>
            </a:r>
            <a:endParaRPr lang="pt-BR" b="1" i="0" dirty="0">
              <a:effectLst/>
              <a:latin typeface="Futura Bk BT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1" y="1993216"/>
            <a:ext cx="61436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1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Natural</a:t>
            </a:r>
          </a:p>
        </p:txBody>
      </p:sp>
      <p:sp>
        <p:nvSpPr>
          <p:cNvPr id="15" name="Elipse 14"/>
          <p:cNvSpPr/>
          <p:nvPr/>
        </p:nvSpPr>
        <p:spPr>
          <a:xfrm>
            <a:off x="1397407" y="2506495"/>
            <a:ext cx="2160240" cy="2160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Futura Bk BT" pitchFamily="34" charset="0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4702235" y="2867243"/>
            <a:ext cx="3528392" cy="864096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Calibri" pitchFamily="34" charset="0"/>
              </a:rPr>
              <a:t>Computação Inspirada na Natureza</a:t>
            </a:r>
          </a:p>
        </p:txBody>
      </p:sp>
      <p:sp>
        <p:nvSpPr>
          <p:cNvPr id="17" name="Seta para a direita 16"/>
          <p:cNvSpPr/>
          <p:nvPr/>
        </p:nvSpPr>
        <p:spPr>
          <a:xfrm rot="19699952">
            <a:off x="3441832" y="2338195"/>
            <a:ext cx="663307" cy="38348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>
              <a:solidFill>
                <a:srgbClr val="252525"/>
              </a:solidFill>
            </a:endParaRP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3701663" y="5301208"/>
            <a:ext cx="3528392" cy="864096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pt-BR" sz="2000" dirty="0">
                <a:solidFill>
                  <a:schemeClr val="tx1"/>
                </a:solidFill>
                <a:latin typeface="Calibri" pitchFamily="34" charset="0"/>
              </a:rPr>
              <a:t>Síntese Computacional da Natureza</a:t>
            </a:r>
          </a:p>
        </p:txBody>
      </p:sp>
      <p:sp>
        <p:nvSpPr>
          <p:cNvPr id="19" name="Seta para a direita 18"/>
          <p:cNvSpPr/>
          <p:nvPr/>
        </p:nvSpPr>
        <p:spPr>
          <a:xfrm>
            <a:off x="3828723" y="3154567"/>
            <a:ext cx="663307" cy="38348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4492030" y="4106322"/>
            <a:ext cx="3528392" cy="864096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Calibri" pitchFamily="34" charset="0"/>
              </a:rPr>
              <a:t>Computação com Novos Materiais</a:t>
            </a:r>
          </a:p>
        </p:txBody>
      </p:sp>
      <p:sp>
        <p:nvSpPr>
          <p:cNvPr id="21" name="Seta para a direita 20"/>
          <p:cNvSpPr/>
          <p:nvPr/>
        </p:nvSpPr>
        <p:spPr>
          <a:xfrm rot="1506324">
            <a:off x="3649469" y="4042946"/>
            <a:ext cx="663307" cy="38348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4355282" y="1760581"/>
            <a:ext cx="3528392" cy="864096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Calibri" pitchFamily="34" charset="0"/>
              </a:rPr>
              <a:t>Modelagem Computacional da Natureza</a:t>
            </a:r>
          </a:p>
        </p:txBody>
      </p:sp>
      <p:sp>
        <p:nvSpPr>
          <p:cNvPr id="23" name="Seta para a direita 22"/>
          <p:cNvSpPr/>
          <p:nvPr/>
        </p:nvSpPr>
        <p:spPr>
          <a:xfrm rot="2989310">
            <a:off x="3009539" y="4732364"/>
            <a:ext cx="663307" cy="38348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1432449" y="3171116"/>
            <a:ext cx="2090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Futura Bk BT" pitchFamily="34" charset="0"/>
              </a:rPr>
              <a:t>Computação</a:t>
            </a:r>
          </a:p>
          <a:p>
            <a:pPr algn="ctr"/>
            <a:r>
              <a:rPr lang="pt-B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Futura Bk BT" pitchFamily="34" charset="0"/>
              </a:rPr>
              <a:t>Natural</a:t>
            </a:r>
          </a:p>
        </p:txBody>
      </p:sp>
    </p:spTree>
    <p:extLst>
      <p:ext uri="{BB962C8B-B14F-4D97-AF65-F5344CB8AC3E}">
        <p14:creationId xmlns:p14="http://schemas.microsoft.com/office/powerpoint/2010/main" val="1382569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66887" y="1556792"/>
            <a:ext cx="56102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65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6" y="2658182"/>
            <a:ext cx="4469514" cy="338655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878" y="2658182"/>
            <a:ext cx="4408070" cy="342252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51520" y="1720840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The algorithm that can learn to copy ANY artist: Neural network can recreate your snaps in the style of Van Gogh or Picasso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0228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26368" y="2204864"/>
            <a:ext cx="8291264" cy="340905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pt-BR" sz="4000" dirty="0"/>
              <a:t>Ciência da computação não é a ciência dos computadores, assim como a astronomia não é a ciência dos telescópios.</a:t>
            </a:r>
          </a:p>
          <a:p>
            <a:pPr marL="0" indent="0" algn="r" eaLnBrk="1" hangingPunct="1">
              <a:buNone/>
            </a:pPr>
            <a:r>
              <a:rPr lang="pt-BR" sz="11500" b="1" dirty="0">
                <a:solidFill>
                  <a:schemeClr val="accent5">
                    <a:lumMod val="75000"/>
                  </a:schemeClr>
                </a:solidFill>
                <a:latin typeface="Vrinda" pitchFamily="34" charset="0"/>
                <a:cs typeface="Vrinda" pitchFamily="34" charset="0"/>
              </a:rPr>
              <a:t>”</a:t>
            </a:r>
            <a:endParaRPr lang="pt-BR" sz="11500" dirty="0">
              <a:solidFill>
                <a:schemeClr val="accent5">
                  <a:lumMod val="75000"/>
                </a:schemeClr>
              </a:solidFill>
              <a:latin typeface="Vrinda" pitchFamily="34" charset="0"/>
              <a:cs typeface="Vrinda" pitchFamily="34" charset="0"/>
            </a:endParaRPr>
          </a:p>
          <a:p>
            <a:pPr eaLnBrk="1" hangingPunct="1"/>
            <a:endParaRPr lang="pt-BR" sz="2400" dirty="0"/>
          </a:p>
          <a:p>
            <a:pPr eaLnBrk="1" hangingPunct="1"/>
            <a:endParaRPr lang="pt-BR" sz="4000" dirty="0"/>
          </a:p>
          <a:p>
            <a:pPr eaLnBrk="1" hangingPunct="1"/>
            <a:endParaRPr lang="pt-BR" sz="2200" dirty="0"/>
          </a:p>
          <a:p>
            <a:pPr eaLnBrk="1" hangingPunct="1"/>
            <a:endParaRPr lang="pt-BR" sz="2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7544" y="4941168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solidFill>
                  <a:schemeClr val="accent5">
                    <a:lumMod val="75000"/>
                  </a:schemeClr>
                </a:solidFill>
                <a:latin typeface="Futura Bk BT" pitchFamily="34" charset="0"/>
              </a:rPr>
              <a:t>Edsger</a:t>
            </a:r>
            <a:r>
              <a:rPr lang="pt-BR" sz="3600" b="1" dirty="0">
                <a:solidFill>
                  <a:schemeClr val="accent5">
                    <a:lumMod val="75000"/>
                  </a:schemeClr>
                </a:solidFill>
                <a:latin typeface="Futura Bk BT" pitchFamily="34" charset="0"/>
              </a:rPr>
              <a:t> </a:t>
            </a:r>
            <a:r>
              <a:rPr lang="pt-BR" sz="3600" b="1" dirty="0" err="1">
                <a:solidFill>
                  <a:schemeClr val="accent5">
                    <a:lumMod val="75000"/>
                  </a:schemeClr>
                </a:solidFill>
                <a:latin typeface="Futura Bk BT" pitchFamily="34" charset="0"/>
              </a:rPr>
              <a:t>Dijkstra</a:t>
            </a:r>
            <a:endParaRPr lang="pt-BR" sz="3600" b="1" dirty="0">
              <a:solidFill>
                <a:schemeClr val="accent5">
                  <a:lumMod val="75000"/>
                </a:schemeClr>
              </a:solidFill>
              <a:latin typeface="Futura Bk BT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17081" y="1268760"/>
            <a:ext cx="84029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buNone/>
            </a:pPr>
            <a:r>
              <a:rPr lang="pt-BR" sz="11500" b="1" dirty="0">
                <a:solidFill>
                  <a:schemeClr val="accent5">
                    <a:lumMod val="75000"/>
                  </a:schemeClr>
                </a:solidFill>
                <a:latin typeface="Vrinda" pitchFamily="34" charset="0"/>
                <a:cs typeface="Vrinda" pitchFamily="34" charset="0"/>
              </a:rPr>
              <a:t>“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sz="2800" dirty="0"/>
          </a:p>
          <a:p>
            <a:r>
              <a:rPr lang="pt-BR" sz="2800" dirty="0"/>
              <a:t>Essa apresentação é baseada:</a:t>
            </a:r>
          </a:p>
          <a:p>
            <a:pPr lvl="1"/>
            <a:r>
              <a:rPr lang="pt-BR" sz="2400" dirty="0"/>
              <a:t>Livros </a:t>
            </a:r>
            <a:r>
              <a:rPr lang="pt-BR" sz="2400" i="1" dirty="0"/>
              <a:t>Fundamentals </a:t>
            </a:r>
            <a:r>
              <a:rPr lang="pt-BR" sz="2400" i="1" dirty="0" err="1"/>
              <a:t>of</a:t>
            </a:r>
            <a:r>
              <a:rPr lang="pt-BR" sz="2400" i="1" dirty="0"/>
              <a:t> </a:t>
            </a:r>
            <a:r>
              <a:rPr lang="pt-BR" sz="2400" i="1" dirty="0" err="1"/>
              <a:t>Nature</a:t>
            </a:r>
            <a:r>
              <a:rPr lang="pt-BR" sz="2400" i="1" dirty="0"/>
              <a:t> </a:t>
            </a:r>
            <a:r>
              <a:rPr lang="pt-BR" sz="2400" i="1" dirty="0" err="1"/>
              <a:t>Computing</a:t>
            </a:r>
            <a:r>
              <a:rPr lang="pt-BR" sz="2400" i="1" dirty="0"/>
              <a:t> </a:t>
            </a:r>
            <a:r>
              <a:rPr lang="pt-BR" sz="2400" dirty="0"/>
              <a:t>e  </a:t>
            </a:r>
            <a:r>
              <a:rPr lang="pt-BR" sz="2400" i="1" dirty="0"/>
              <a:t>Computação Natural: Uma jornada ilustrada</a:t>
            </a:r>
            <a:r>
              <a:rPr lang="pt-BR" sz="2400" dirty="0"/>
              <a:t> do prof. Leandro Nunes de Castro.</a:t>
            </a:r>
          </a:p>
          <a:p>
            <a:pPr lvl="1"/>
            <a:r>
              <a:rPr lang="pt-BR" sz="2400" dirty="0"/>
              <a:t>Materiais desenvolvidos pelo professor Renato Dourado Maia: </a:t>
            </a:r>
            <a:r>
              <a:rPr lang="pt-BR" sz="2400" dirty="0">
                <a:hlinkClick r:id="rId2"/>
              </a:rPr>
              <a:t>http://renatomaia.net/</a:t>
            </a:r>
            <a:endParaRPr lang="pt-BR" sz="24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31208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342" t="5680" r="42692" b="49032"/>
          <a:stretch/>
        </p:blipFill>
        <p:spPr>
          <a:xfrm>
            <a:off x="251520" y="4149080"/>
            <a:ext cx="2952328" cy="17836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9855" b="14235"/>
          <a:stretch/>
        </p:blipFill>
        <p:spPr>
          <a:xfrm>
            <a:off x="5893627" y="4149081"/>
            <a:ext cx="2664296" cy="178360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b="9386"/>
          <a:stretch/>
        </p:blipFill>
        <p:spPr>
          <a:xfrm>
            <a:off x="3203848" y="4149080"/>
            <a:ext cx="2689779" cy="1806757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07504" y="4005064"/>
            <a:ext cx="8784976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sz="2000" dirty="0"/>
          </a:p>
          <a:p>
            <a:pPr marL="0" indent="0" algn="ctr">
              <a:buNone/>
            </a:pPr>
            <a:r>
              <a:rPr lang="pt-BR" sz="2000" dirty="0"/>
              <a:t>Interpretar os </a:t>
            </a:r>
            <a:r>
              <a:rPr lang="pt-BR" sz="2000" b="1" dirty="0">
                <a:solidFill>
                  <a:srgbClr val="FF0000"/>
                </a:solidFill>
              </a:rPr>
              <a:t>fenômenos naturais  </a:t>
            </a:r>
            <a:r>
              <a:rPr lang="pt-BR" sz="2000" dirty="0"/>
              <a:t>por meio de </a:t>
            </a:r>
            <a:r>
              <a:rPr lang="pt-BR" sz="2000" b="1" dirty="0">
                <a:solidFill>
                  <a:srgbClr val="FF0000"/>
                </a:solidFill>
              </a:rPr>
              <a:t>abstrações computacionais</a:t>
            </a:r>
            <a:r>
              <a:rPr lang="pt-BR" sz="2000" b="1" dirty="0"/>
              <a:t>. </a:t>
            </a:r>
            <a:r>
              <a:rPr lang="pt-BR" sz="2000" dirty="0"/>
              <a:t>Áreas associadas: </a:t>
            </a:r>
            <a:r>
              <a:rPr lang="pt-BR" sz="2000" b="1" dirty="0"/>
              <a:t>Biologia Sistêmica</a:t>
            </a:r>
            <a:r>
              <a:rPr lang="pt-BR" sz="2000" dirty="0"/>
              <a:t>, </a:t>
            </a:r>
            <a:r>
              <a:rPr lang="pt-BR" sz="2000" b="1" dirty="0"/>
              <a:t>Biologia sintética </a:t>
            </a:r>
            <a:r>
              <a:rPr lang="pt-BR" sz="2000" dirty="0"/>
              <a:t>e </a:t>
            </a:r>
            <a:r>
              <a:rPr lang="pt-BR" sz="2000" b="1" dirty="0"/>
              <a:t>Computação celular </a:t>
            </a:r>
            <a:r>
              <a:rPr lang="pt-BR" sz="2000" dirty="0"/>
              <a:t>(Biologia Sintética e Computacional)</a:t>
            </a:r>
          </a:p>
          <a:p>
            <a:pPr marL="0" indent="0" algn="ctr">
              <a:buNone/>
            </a:pPr>
            <a:r>
              <a:rPr lang="pt-BR" sz="2000" dirty="0"/>
              <a:t>As etapas para o estudo do </a:t>
            </a:r>
            <a:r>
              <a:rPr lang="pt-BR" sz="2000" b="1" dirty="0">
                <a:solidFill>
                  <a:srgbClr val="FF0000"/>
                </a:solidFill>
              </a:rPr>
              <a:t>processamento de informação </a:t>
            </a:r>
            <a:r>
              <a:rPr lang="pt-BR" sz="2000" dirty="0"/>
              <a:t>em sistemas naturais são:</a:t>
            </a:r>
          </a:p>
          <a:p>
            <a:pPr marL="0" indent="0" algn="ctr">
              <a:buNone/>
            </a:pPr>
            <a:endParaRPr lang="pt-BR" sz="2000" b="1" dirty="0"/>
          </a:p>
          <a:p>
            <a:pPr marL="0" indent="0" algn="ctr">
              <a:buNone/>
            </a:pPr>
            <a:endParaRPr lang="pt-BR" sz="2000" b="1" dirty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Computacional da Natureza</a:t>
            </a:r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812060252"/>
              </p:ext>
            </p:extLst>
          </p:nvPr>
        </p:nvGraphicFramePr>
        <p:xfrm>
          <a:off x="516289" y="4149080"/>
          <a:ext cx="806489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308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340768"/>
            <a:ext cx="8640960" cy="4909646"/>
          </a:xfrm>
        </p:spPr>
        <p:txBody>
          <a:bodyPr/>
          <a:lstStyle/>
          <a:p>
            <a:pPr marL="0" indent="0" algn="ctr">
              <a:buNone/>
            </a:pPr>
            <a:r>
              <a:rPr lang="pt-BR" sz="2000" dirty="0">
                <a:latin typeface="Calibri Light" panose="020F0302020204030204" pitchFamily="34" charset="0"/>
              </a:rPr>
              <a:t>Usa a natureza como </a:t>
            </a:r>
            <a:r>
              <a:rPr lang="pt-BR" sz="2000" b="1" dirty="0">
                <a:solidFill>
                  <a:srgbClr val="FF0000"/>
                </a:solidFill>
                <a:latin typeface="Calibri Light" panose="020F0302020204030204" pitchFamily="34" charset="0"/>
              </a:rPr>
              <a:t>inspiração</a:t>
            </a:r>
            <a:r>
              <a:rPr lang="pt-BR" sz="2000" dirty="0">
                <a:solidFill>
                  <a:srgbClr val="FF0000"/>
                </a:solidFill>
                <a:latin typeface="Calibri Light" panose="020F0302020204030204" pitchFamily="34" charset="0"/>
              </a:rPr>
              <a:t> </a:t>
            </a:r>
            <a:r>
              <a:rPr lang="pt-BR" sz="2000" dirty="0">
                <a:latin typeface="Calibri Light" panose="020F0302020204030204" pitchFamily="34" charset="0"/>
              </a:rPr>
              <a:t>para o desenvolvimento de </a:t>
            </a:r>
            <a:r>
              <a:rPr lang="pt-BR" sz="2000" b="1" dirty="0">
                <a:latin typeface="Calibri Light" panose="020F0302020204030204" pitchFamily="34" charset="0"/>
              </a:rPr>
              <a:t>ferramentas computacionais </a:t>
            </a:r>
            <a:r>
              <a:rPr lang="pt-BR" sz="2000" dirty="0">
                <a:latin typeface="Calibri Light" panose="020F0302020204030204" pitchFamily="34" charset="0"/>
              </a:rPr>
              <a:t>(algoritmos) para a resolução de problemas complexos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/>
          <a:srcRect b="8100"/>
          <a:stretch/>
        </p:blipFill>
        <p:spPr>
          <a:xfrm>
            <a:off x="1989117" y="4222183"/>
            <a:ext cx="2510875" cy="200309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b="16227"/>
          <a:stretch/>
        </p:blipFill>
        <p:spPr>
          <a:xfrm>
            <a:off x="204282" y="4222183"/>
            <a:ext cx="1800639" cy="200309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/>
          <a:srcRect t="6624"/>
          <a:stretch/>
        </p:blipFill>
        <p:spPr>
          <a:xfrm>
            <a:off x="1754780" y="2336848"/>
            <a:ext cx="2889228" cy="203012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9109" t="-36" r="4362" b="8919"/>
          <a:stretch/>
        </p:blipFill>
        <p:spPr>
          <a:xfrm>
            <a:off x="4300122" y="4345227"/>
            <a:ext cx="2419378" cy="188005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t="5886"/>
          <a:stretch/>
        </p:blipFill>
        <p:spPr>
          <a:xfrm>
            <a:off x="7107544" y="2336848"/>
            <a:ext cx="1881008" cy="2105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Inspirada na Natureza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/>
          <a:srcRect l="49393" t="6488" r="4905" b="460"/>
          <a:stretch/>
        </p:blipFill>
        <p:spPr>
          <a:xfrm>
            <a:off x="209092" y="2336848"/>
            <a:ext cx="1728192" cy="20385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/>
          <a:srcRect t="6525"/>
          <a:stretch/>
        </p:blipFill>
        <p:spPr>
          <a:xfrm>
            <a:off x="4025787" y="2336848"/>
            <a:ext cx="3138841" cy="203751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9"/>
          <a:srcRect t="9583" r="4024" b="22531"/>
          <a:stretch/>
        </p:blipFill>
        <p:spPr>
          <a:xfrm>
            <a:off x="6719500" y="4377364"/>
            <a:ext cx="2269052" cy="18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2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Inspirada na Natureza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sz="2400" dirty="0">
              <a:latin typeface="Calibri Light" panose="020F0302020204030204" pitchFamily="34" charset="0"/>
            </a:endParaRPr>
          </a:p>
          <a:p>
            <a:r>
              <a:rPr lang="pt-BR" sz="2400" dirty="0">
                <a:latin typeface="Calibri Light" panose="020F0302020204030204" pitchFamily="34" charset="0"/>
              </a:rPr>
              <a:t>Também conhecida como </a:t>
            </a:r>
            <a:r>
              <a:rPr lang="pt-BR" sz="2400" b="1" dirty="0">
                <a:latin typeface="Calibri Light" panose="020F0302020204030204" pitchFamily="34" charset="0"/>
              </a:rPr>
              <a:t>Computação </a:t>
            </a:r>
            <a:r>
              <a:rPr lang="pt-BR" sz="2400" b="1" dirty="0" err="1">
                <a:latin typeface="Calibri Light" panose="020F0302020204030204" pitchFamily="34" charset="0"/>
              </a:rPr>
              <a:t>Bioinspirada</a:t>
            </a:r>
            <a:endParaRPr lang="pt-BR" sz="2400" b="1" dirty="0">
              <a:latin typeface="Calibri Light" panose="020F0302020204030204" pitchFamily="34" charset="0"/>
            </a:endParaRPr>
          </a:p>
          <a:p>
            <a:r>
              <a:rPr lang="pt-BR" sz="2400" dirty="0">
                <a:latin typeface="Calibri Light" panose="020F0302020204030204" pitchFamily="34" charset="0"/>
              </a:rPr>
              <a:t>Áreas</a:t>
            </a:r>
          </a:p>
          <a:p>
            <a:pPr lvl="1"/>
            <a:r>
              <a:rPr lang="pt-BR" sz="2000" dirty="0"/>
              <a:t>Autômatos Celulares</a:t>
            </a:r>
          </a:p>
          <a:p>
            <a:pPr lvl="1"/>
            <a:r>
              <a:rPr lang="pt-BR" sz="2000" dirty="0"/>
              <a:t>Redes Neurais Artificial</a:t>
            </a:r>
          </a:p>
          <a:p>
            <a:pPr lvl="1"/>
            <a:r>
              <a:rPr lang="pt-BR" sz="2000" dirty="0"/>
              <a:t>Computação Evolutiva</a:t>
            </a:r>
          </a:p>
          <a:p>
            <a:pPr lvl="1"/>
            <a:r>
              <a:rPr lang="pt-BR" sz="2000" dirty="0"/>
              <a:t>Inteligência de Enxame</a:t>
            </a:r>
          </a:p>
          <a:p>
            <a:pPr lvl="1"/>
            <a:r>
              <a:rPr lang="pt-BR" sz="2000" dirty="0"/>
              <a:t>Sistemas Imunológicos Artificiais</a:t>
            </a:r>
          </a:p>
          <a:p>
            <a:endParaRPr lang="pt-BR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2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2"/>
          <a:srcRect l="1" t="29763" r="73138" b="14485"/>
          <a:stretch/>
        </p:blipFill>
        <p:spPr>
          <a:xfrm>
            <a:off x="6660232" y="4437112"/>
            <a:ext cx="2218261" cy="18002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"/>
          <a:srcRect r="8151" b="10891"/>
          <a:stretch/>
        </p:blipFill>
        <p:spPr>
          <a:xfrm>
            <a:off x="6804248" y="4561703"/>
            <a:ext cx="2148496" cy="1687106"/>
          </a:xfrm>
          <a:prstGeom prst="rect">
            <a:avLst/>
          </a:prstGeom>
        </p:spPr>
      </p:pic>
      <p:sp>
        <p:nvSpPr>
          <p:cNvPr id="14" name="Espaço Reservado para Conteúdo 2"/>
          <p:cNvSpPr txBox="1">
            <a:spLocks/>
          </p:cNvSpPr>
          <p:nvPr/>
        </p:nvSpPr>
        <p:spPr bwMode="auto">
          <a:xfrm>
            <a:off x="251520" y="1340768"/>
            <a:ext cx="8640960" cy="4909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1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1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1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9088" lvl="1" indent="0" algn="ctr">
              <a:buNone/>
            </a:pPr>
            <a:r>
              <a:rPr lang="pt-BR" sz="2000" dirty="0"/>
              <a:t>É, basicamente, um processo sintético com um o objetivo de </a:t>
            </a:r>
            <a:r>
              <a:rPr lang="pt-BR" sz="2000" b="1" dirty="0"/>
              <a:t>imitar</a:t>
            </a:r>
            <a:r>
              <a:rPr lang="pt-BR" sz="2000" dirty="0"/>
              <a:t> vários </a:t>
            </a:r>
            <a:r>
              <a:rPr lang="pt-BR" sz="2000" b="1" dirty="0">
                <a:solidFill>
                  <a:srgbClr val="FF0000"/>
                </a:solidFill>
              </a:rPr>
              <a:t>fenômenos naturais </a:t>
            </a:r>
            <a:r>
              <a:rPr lang="pt-BR" sz="2000" dirty="0"/>
              <a:t>para um </a:t>
            </a:r>
            <a:r>
              <a:rPr lang="pt-BR" sz="2000" b="1" dirty="0"/>
              <a:t>melhor entendimento da natureza</a:t>
            </a:r>
            <a:r>
              <a:rPr lang="pt-BR" sz="2000" b="1" i="1" dirty="0"/>
              <a:t>. </a:t>
            </a:r>
          </a:p>
          <a:p>
            <a:pPr marL="319088" lvl="1" indent="0" algn="ctr">
              <a:buNone/>
            </a:pPr>
            <a:r>
              <a:rPr lang="pt-BR" sz="2000" dirty="0"/>
              <a:t>Áreas relacionadas: </a:t>
            </a:r>
            <a:r>
              <a:rPr lang="pt-BR" dirty="0"/>
              <a:t>Vida Artificial e Fractais.</a:t>
            </a:r>
          </a:p>
          <a:p>
            <a:pPr marL="0" indent="0" algn="ctr">
              <a:buNone/>
            </a:pPr>
            <a:endParaRPr lang="pt-BR" sz="2000" b="1" dirty="0"/>
          </a:p>
          <a:p>
            <a:pPr marL="0" indent="0" algn="ctr">
              <a:buNone/>
            </a:pPr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Síntese Computacional da Natureza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"/>
          </p:nvPr>
        </p:nvPicPr>
        <p:blipFill rotWithShape="1">
          <a:blip r:embed="rId4"/>
          <a:srcRect b="17873"/>
          <a:stretch/>
        </p:blipFill>
        <p:spPr>
          <a:xfrm>
            <a:off x="287070" y="4365104"/>
            <a:ext cx="2987630" cy="18863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t="4370"/>
          <a:stretch/>
        </p:blipFill>
        <p:spPr>
          <a:xfrm>
            <a:off x="287070" y="2395132"/>
            <a:ext cx="2398313" cy="22479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/>
          <a:srcRect b="17092"/>
          <a:stretch/>
        </p:blipFill>
        <p:spPr>
          <a:xfrm>
            <a:off x="3142637" y="4365104"/>
            <a:ext cx="3054417" cy="18863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7"/>
          <a:srcRect l="10741" b="17873"/>
          <a:stretch/>
        </p:blipFill>
        <p:spPr>
          <a:xfrm>
            <a:off x="5289039" y="4365104"/>
            <a:ext cx="1948889" cy="188633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6254" t="9652" r="15473" b="9715"/>
          <a:stretch/>
        </p:blipFill>
        <p:spPr>
          <a:xfrm>
            <a:off x="2685383" y="2395132"/>
            <a:ext cx="2952328" cy="225800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9"/>
          <a:srcRect t="3578" b="7557"/>
          <a:stretch/>
        </p:blipFill>
        <p:spPr>
          <a:xfrm>
            <a:off x="5043108" y="2407489"/>
            <a:ext cx="2338190" cy="224460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0"/>
          <a:srcRect t="3096" r="13107"/>
          <a:stretch/>
        </p:blipFill>
        <p:spPr>
          <a:xfrm>
            <a:off x="7170443" y="2395132"/>
            <a:ext cx="1782301" cy="224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2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l="11550" r="18848" b="8856"/>
          <a:stretch/>
        </p:blipFill>
        <p:spPr>
          <a:xfrm>
            <a:off x="5841905" y="2568282"/>
            <a:ext cx="3035858" cy="222887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19088" lvl="1" indent="0" algn="ctr">
              <a:buNone/>
            </a:pPr>
            <a:r>
              <a:rPr lang="pt-BR" sz="2000" dirty="0"/>
              <a:t>Foca no uso de novos </a:t>
            </a:r>
            <a:r>
              <a:rPr lang="pt-BR" sz="2000" b="1" dirty="0"/>
              <a:t>materiais naturais</a:t>
            </a:r>
            <a:r>
              <a:rPr lang="pt-BR" sz="2000" dirty="0"/>
              <a:t> para </a:t>
            </a:r>
            <a:r>
              <a:rPr lang="pt-BR" sz="2000" b="1" dirty="0">
                <a:solidFill>
                  <a:srgbClr val="FF0000"/>
                </a:solidFill>
              </a:rPr>
              <a:t>realizar computações</a:t>
            </a:r>
            <a:r>
              <a:rPr lang="pt-BR" sz="2000" dirty="0"/>
              <a:t>, que pode complementar ou suplantar o paradigma atual baseado em silício. Áreas associadas: </a:t>
            </a:r>
            <a:r>
              <a:rPr lang="pt-BR" dirty="0"/>
              <a:t>Computação quântica, Computação molecular e </a:t>
            </a:r>
            <a:r>
              <a:rPr lang="pt-BR" dirty="0" err="1"/>
              <a:t>Grafeno</a:t>
            </a:r>
            <a:r>
              <a:rPr lang="pt-BR" dirty="0"/>
              <a:t>.</a:t>
            </a:r>
          </a:p>
          <a:p>
            <a:pPr marL="0" indent="0" algn="ctr">
              <a:buNone/>
            </a:pPr>
            <a:endParaRPr lang="pt-BR" sz="2000" dirty="0"/>
          </a:p>
          <a:p>
            <a:pPr marL="0" indent="0" algn="ctr">
              <a:buNone/>
            </a:pPr>
            <a:endParaRPr lang="pt-BR" sz="2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/>
          <a:srcRect t="1945"/>
          <a:stretch/>
        </p:blipFill>
        <p:spPr>
          <a:xfrm>
            <a:off x="311803" y="2594300"/>
            <a:ext cx="3092643" cy="233502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com Novos Materiais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9506" r="18563"/>
          <a:stretch/>
        </p:blipFill>
        <p:spPr>
          <a:xfrm>
            <a:off x="3393633" y="2582019"/>
            <a:ext cx="2448272" cy="243115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/>
          <a:srcRect l="13513" r="10811" b="12583"/>
          <a:stretch/>
        </p:blipFill>
        <p:spPr>
          <a:xfrm>
            <a:off x="2843808" y="4529729"/>
            <a:ext cx="2016224" cy="170758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6"/>
          <a:srcRect l="14457" t="10209" r="10747" b="10925"/>
          <a:stretch/>
        </p:blipFill>
        <p:spPr>
          <a:xfrm>
            <a:off x="4860032" y="4520621"/>
            <a:ext cx="2426646" cy="17166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7"/>
          <a:srcRect t="1" r="29229" b="43616"/>
          <a:stretch/>
        </p:blipFill>
        <p:spPr>
          <a:xfrm>
            <a:off x="311803" y="4534850"/>
            <a:ext cx="2554816" cy="17024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8"/>
          <a:srcRect l="6447" t="2176" r="29463" b="11368"/>
          <a:stretch/>
        </p:blipFill>
        <p:spPr>
          <a:xfrm>
            <a:off x="7236295" y="4523329"/>
            <a:ext cx="1598785" cy="17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79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ckTema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ack2">
      <a:majorFont>
        <a:latin typeface="Arial Rounded MT Bold"/>
        <a:ea typeface=""/>
        <a:cs typeface=""/>
      </a:majorFont>
      <a:minorFont>
        <a:latin typeface="Consolas"/>
        <a:ea typeface=""/>
        <a:cs typeface=""/>
      </a:minorFont>
    </a:fontScheme>
    <a:fmtScheme name="Patrimônio Líquido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13518</TotalTime>
  <Words>1633</Words>
  <Application>Microsoft Macintosh PowerPoint</Application>
  <PresentationFormat>On-screen Show (4:3)</PresentationFormat>
  <Paragraphs>236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9" baseType="lpstr">
      <vt:lpstr>Arial Unicode MS</vt:lpstr>
      <vt:lpstr>Arial</vt:lpstr>
      <vt:lpstr>Arial Rounded MT Bold</vt:lpstr>
      <vt:lpstr>Calibri</vt:lpstr>
      <vt:lpstr>Calibri Light</vt:lpstr>
      <vt:lpstr>Consolas</vt:lpstr>
      <vt:lpstr>Futura Bk BT</vt:lpstr>
      <vt:lpstr>Lato</vt:lpstr>
      <vt:lpstr>LatoLightRegular</vt:lpstr>
      <vt:lpstr>myriad-pro-condensed</vt:lpstr>
      <vt:lpstr>Roboto Condensed</vt:lpstr>
      <vt:lpstr>Traditional Arabic</vt:lpstr>
      <vt:lpstr>Trebuchet MS</vt:lpstr>
      <vt:lpstr>Vrinda</vt:lpstr>
      <vt:lpstr>Wingdings 2</vt:lpstr>
      <vt:lpstr>MackTema</vt:lpstr>
      <vt:lpstr>PowerPoint Presentation</vt:lpstr>
      <vt:lpstr>Agenda</vt:lpstr>
      <vt:lpstr>Computação Natural</vt:lpstr>
      <vt:lpstr>Computação Natural</vt:lpstr>
      <vt:lpstr>Modelagem Computacional da Natureza</vt:lpstr>
      <vt:lpstr>Computação Inspirada na Natureza</vt:lpstr>
      <vt:lpstr>Computação Inspirada na Natureza</vt:lpstr>
      <vt:lpstr>Síntese Computacional da Natureza</vt:lpstr>
      <vt:lpstr>Computação com Novos Materiais</vt:lpstr>
      <vt:lpstr>Futuro da Computação Natural</vt:lpstr>
      <vt:lpstr>Tendências Tecnológicas</vt:lpstr>
      <vt:lpstr>AS REDES NEURAIS ARTIFICAIS  Uma Visão Geral e suas Aplicações</vt:lpstr>
      <vt:lpstr>Motivação Básica</vt:lpstr>
      <vt:lpstr>Motivação Básica</vt:lpstr>
      <vt:lpstr>O Cérebro</vt:lpstr>
      <vt:lpstr>O Cérebro</vt:lpstr>
      <vt:lpstr>O Cérebro</vt:lpstr>
      <vt:lpstr>O Sistema Nervoso</vt:lpstr>
      <vt:lpstr>O Sistema Nervoso</vt:lpstr>
      <vt:lpstr>O Sistema Nervoso</vt:lpstr>
      <vt:lpstr>O Sistema Nervoso</vt:lpstr>
      <vt:lpstr>Os Neurônios</vt:lpstr>
      <vt:lpstr>Os Neurônios</vt:lpstr>
      <vt:lpstr>Os Neurônios</vt:lpstr>
      <vt:lpstr>Redes Neurais Artificiais</vt:lpstr>
      <vt:lpstr>A Rede Neural</vt:lpstr>
      <vt:lpstr>Neurônio Artificial</vt:lpstr>
      <vt:lpstr>Neurônio biológico - Aprendizado</vt:lpstr>
      <vt:lpstr>Redes Neurais Artificiais (RNAs)</vt:lpstr>
      <vt:lpstr>Ideia geral</vt:lpstr>
      <vt:lpstr>Processamento das RNAs</vt:lpstr>
      <vt:lpstr>Processamento das RNAs</vt:lpstr>
      <vt:lpstr>Processamento das RNAs</vt:lpstr>
      <vt:lpstr>Redes Neurais Artificiais</vt:lpstr>
      <vt:lpstr>Aplicações</vt:lpstr>
      <vt:lpstr>Aplicações</vt:lpstr>
      <vt:lpstr>Aplicações</vt:lpstr>
      <vt:lpstr>Aplicações</vt:lpstr>
      <vt:lpstr>Aplicações</vt:lpstr>
      <vt:lpstr>Aplicações</vt:lpstr>
      <vt:lpstr>Aplicações</vt:lpstr>
      <vt:lpstr>PowerPoint Presentation</vt:lpstr>
      <vt:lpstr>Referências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Jose Ahirton Batista Lopes Filho</cp:lastModifiedBy>
  <cp:revision>516</cp:revision>
  <dcterms:created xsi:type="dcterms:W3CDTF">2009-11-26T19:30:22Z</dcterms:created>
  <dcterms:modified xsi:type="dcterms:W3CDTF">2019-06-18T19:28:27Z</dcterms:modified>
</cp:coreProperties>
</file>